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1" r:id="rId3"/>
    <p:sldId id="291" r:id="rId4"/>
    <p:sldId id="294" r:id="rId5"/>
    <p:sldId id="292" r:id="rId6"/>
    <p:sldId id="293" r:id="rId7"/>
    <p:sldId id="297" r:id="rId8"/>
    <p:sldId id="296" r:id="rId9"/>
    <p:sldId id="295" r:id="rId10"/>
    <p:sldId id="299" r:id="rId11"/>
    <p:sldId id="300" r:id="rId12"/>
    <p:sldId id="302" r:id="rId13"/>
    <p:sldId id="301" r:id="rId14"/>
    <p:sldId id="287" r:id="rId15"/>
    <p:sldId id="288" r:id="rId16"/>
    <p:sldId id="273" r:id="rId17"/>
    <p:sldId id="274" r:id="rId18"/>
    <p:sldId id="275" r:id="rId19"/>
    <p:sldId id="277" r:id="rId20"/>
    <p:sldId id="278" r:id="rId21"/>
    <p:sldId id="279" r:id="rId22"/>
    <p:sldId id="276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015E-52A9-4613-BBE6-5F161F96CB88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9A8EB-5495-448D-91C1-08FF11D70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8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5.8602	5.7188	7.4838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5.8598	5.7195	7.4857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5.6395	5.9082	8.1463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5.9998	5.2205	6.1814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5.9468	5.5487	7.0002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4.9497	5.9822	9.0088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4.2392	5.7943	9.2809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4.0200	5.7085	9.2999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5.6880	5.8808	8.0339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5.9600	5.5073	6.8904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5.9319	4.6865	5.0033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5.9300	4.6786	4.9868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5.9300	5.5924	7.1190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5.8600	5.7192	7.4848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5.0921	5.9966	8.9000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8EB-5495-448D-91C1-08FF11D70FF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3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48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41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00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71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49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3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2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87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18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0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67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13E1-EBC5-4820-BAB1-E1178BBFE41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3490-F713-4217-B86C-4C2A45003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43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1.pn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32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33.png"/><Relationship Id="rId7" Type="http://schemas.openxmlformats.org/officeDocument/2006/relationships/image" Target="../media/image26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31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8.png"/><Relationship Id="rId10" Type="http://schemas.openxmlformats.org/officeDocument/2006/relationships/image" Target="../media/image29.png"/><Relationship Id="rId19" Type="http://schemas.openxmlformats.org/officeDocument/2006/relationships/image" Target="../media/image42.png"/><Relationship Id="rId4" Type="http://schemas.openxmlformats.org/officeDocument/2006/relationships/image" Target="../media/image34.png"/><Relationship Id="rId9" Type="http://schemas.openxmlformats.org/officeDocument/2006/relationships/image" Target="../media/image28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18" Type="http://schemas.openxmlformats.org/officeDocument/2006/relationships/image" Target="../media/image59.png"/><Relationship Id="rId3" Type="http://schemas.openxmlformats.org/officeDocument/2006/relationships/image" Target="../media/image44.png"/><Relationship Id="rId21" Type="http://schemas.openxmlformats.org/officeDocument/2006/relationships/image" Target="../media/image62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" Type="http://schemas.openxmlformats.org/officeDocument/2006/relationships/image" Target="../media/image43.png"/><Relationship Id="rId16" Type="http://schemas.openxmlformats.org/officeDocument/2006/relationships/image" Target="../media/image57.png"/><Relationship Id="rId20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19" Type="http://schemas.openxmlformats.org/officeDocument/2006/relationships/image" Target="../media/image60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5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2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26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8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27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29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11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30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3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4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3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350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png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1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10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14" Type="http://schemas.openxmlformats.org/officeDocument/2006/relationships/image" Target="../media/image3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7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36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38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0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39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41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3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4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44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6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45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47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9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48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50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2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5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53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5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5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56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8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57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59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1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10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12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0.png"/><Relationship Id="rId3" Type="http://schemas.openxmlformats.org/officeDocument/2006/relationships/image" Target="../media/image110.png"/><Relationship Id="rId7" Type="http://schemas.openxmlformats.org/officeDocument/2006/relationships/image" Target="../media/image5.png"/><Relationship Id="rId12" Type="http://schemas.openxmlformats.org/officeDocument/2006/relationships/image" Target="../media/image10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.png"/><Relationship Id="rId5" Type="http://schemas.openxmlformats.org/officeDocument/2006/relationships/image" Target="../media/image310.png"/><Relationship Id="rId10" Type="http://schemas.openxmlformats.org/officeDocument/2006/relationships/image" Target="../media/image8.png"/><Relationship Id="rId4" Type="http://schemas.openxmlformats.org/officeDocument/2006/relationships/image" Target="../media/image210.png"/><Relationship Id="rId9" Type="http://schemas.openxmlformats.org/officeDocument/2006/relationships/image" Target="../media/image7.png"/><Relationship Id="rId14" Type="http://schemas.openxmlformats.org/officeDocument/2006/relationships/image" Target="../media/image1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7.png"/><Relationship Id="rId3" Type="http://schemas.openxmlformats.org/officeDocument/2006/relationships/image" Target="../media/image170.png"/><Relationship Id="rId7" Type="http://schemas.openxmlformats.org/officeDocument/2006/relationships/image" Target="../media/image110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18.png"/><Relationship Id="rId10" Type="http://schemas.openxmlformats.org/officeDocument/2006/relationships/image" Target="../media/image4.png"/><Relationship Id="rId4" Type="http://schemas.openxmlformats.org/officeDocument/2006/relationships/image" Target="../media/image112.png"/><Relationship Id="rId9" Type="http://schemas.openxmlformats.org/officeDocument/2006/relationships/image" Target="../media/image20.png"/><Relationship Id="rId1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>
                <a:latin typeface="Comic Sans MS" panose="030F0702030302020204" pitchFamily="66" charset="0"/>
              </a:rPr>
              <a:t>What’s the Sine Rule Ratio?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Inspired by a diagram on page 2 of The Penguin Dictionary of Curious and Interesting Geometry by David Wells.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02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52" y="2076226"/>
            <a:ext cx="3214688" cy="430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52" y="2076226"/>
            <a:ext cx="3214688" cy="430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3100366" y="1044064"/>
                <a:ext cx="583891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is cyclic.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366" y="1044064"/>
                <a:ext cx="5838918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149" t="-9091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097689" y="1742463"/>
            <a:ext cx="2888940" cy="4566305"/>
            <a:chOff x="1070393" y="1674223"/>
            <a:chExt cx="2888940" cy="456630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70393" y="5797451"/>
                  <a:ext cx="40677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393" y="5797451"/>
                  <a:ext cx="406778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541783" y="5532379"/>
                  <a:ext cx="4175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1783" y="5532379"/>
                  <a:ext cx="417550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010647" y="3379234"/>
                  <a:ext cx="40594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0647" y="3379234"/>
                  <a:ext cx="405944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316887" y="1674223"/>
                  <a:ext cx="42780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6887" y="1674223"/>
                  <a:ext cx="427809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702738" y="3274715"/>
                  <a:ext cx="4126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2738" y="3274715"/>
                  <a:ext cx="412677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371463" y="3545282"/>
                  <a:ext cx="38504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1463" y="3545282"/>
                  <a:ext cx="385041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305495" y="5840418"/>
                  <a:ext cx="38504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5495" y="5840418"/>
                  <a:ext cx="385041" cy="40011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ectangle 15"/>
          <p:cNvSpPr/>
          <p:nvPr/>
        </p:nvSpPr>
        <p:spPr>
          <a:xfrm>
            <a:off x="109182" y="127376"/>
            <a:ext cx="8830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was it possible to create the different problem s</a:t>
            </a:r>
            <a:r>
              <a:rPr lang="en-GB" sz="2400" dirty="0" smtClean="0">
                <a:latin typeface="Comic Sans MS" panose="030F0702030302020204" pitchFamily="66" charset="0"/>
              </a:rPr>
              <a:t>heets all with the same answer?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434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52" y="2076226"/>
            <a:ext cx="3214688" cy="430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52" y="2076226"/>
            <a:ext cx="3214688" cy="430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3100366" y="1044064"/>
                <a:ext cx="583891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If we constrain point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𝐷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to be on the circumcircle shown we find that segments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𝐴𝐵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𝐴</m:t>
                    </m:r>
                    <m:r>
                      <a:rPr lang="en-GB" sz="20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′</m:t>
                    </m:r>
                    <m:r>
                      <a:rPr lang="en-GB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𝐵</m:t>
                    </m:r>
                    <m:r>
                      <a:rPr lang="en-GB" sz="20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are equal in length.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366" y="1044064"/>
                <a:ext cx="5838918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1149" t="-2994" b="-89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097689" y="1742463"/>
            <a:ext cx="2888940" cy="4566305"/>
            <a:chOff x="1070393" y="1674223"/>
            <a:chExt cx="2888940" cy="456630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70393" y="5797451"/>
                  <a:ext cx="40677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393" y="5797451"/>
                  <a:ext cx="406778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541783" y="5532379"/>
                  <a:ext cx="4175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1783" y="5532379"/>
                  <a:ext cx="417550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010647" y="3379234"/>
                  <a:ext cx="40594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0647" y="3379234"/>
                  <a:ext cx="405944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316887" y="1674223"/>
                  <a:ext cx="42780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6887" y="1674223"/>
                  <a:ext cx="427809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702738" y="3274715"/>
                  <a:ext cx="4126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2738" y="3274715"/>
                  <a:ext cx="412677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371463" y="3545282"/>
                  <a:ext cx="38504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1463" y="3545282"/>
                  <a:ext cx="385041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305495" y="5840418"/>
                  <a:ext cx="38504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5495" y="5840418"/>
                  <a:ext cx="385041" cy="40011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Rectangle 14"/>
          <p:cNvSpPr/>
          <p:nvPr/>
        </p:nvSpPr>
        <p:spPr>
          <a:xfrm>
            <a:off x="109182" y="127376"/>
            <a:ext cx="8830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was it possible to create the different problem s</a:t>
            </a:r>
            <a:r>
              <a:rPr lang="en-GB" sz="2400" dirty="0" smtClean="0">
                <a:latin typeface="Comic Sans MS" panose="030F0702030302020204" pitchFamily="66" charset="0"/>
              </a:rPr>
              <a:t>heets all with the same answer?</a:t>
            </a:r>
            <a:endParaRPr lang="en-GB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4712305" y="2076226"/>
            <a:ext cx="3238786" cy="4437511"/>
            <a:chOff x="4712305" y="2076226"/>
            <a:chExt cx="3238786" cy="4437511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305" y="2076226"/>
              <a:ext cx="3214688" cy="4303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5376311" y="2427135"/>
              <a:ext cx="2574780" cy="4086602"/>
              <a:chOff x="1538951" y="2356623"/>
              <a:chExt cx="2574780" cy="408660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940169" y="6043115"/>
                    <a:ext cx="47000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40169" y="6043115"/>
                    <a:ext cx="47000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3637319" y="3880971"/>
                    <a:ext cx="47641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7319" y="3880971"/>
                    <a:ext cx="476412" cy="40011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3010647" y="3379234"/>
                    <a:ext cx="40594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/>
                            </a:rPr>
                            <m:t>𝐶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10647" y="3379234"/>
                    <a:ext cx="405944" cy="40011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538951" y="2356623"/>
                    <a:ext cx="48603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38951" y="2356623"/>
                    <a:ext cx="486030" cy="40011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1702738" y="3274715"/>
                    <a:ext cx="41267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/>
                            </a:rPr>
                            <m:t>𝐸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2738" y="3274715"/>
                    <a:ext cx="412677" cy="400110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2371463" y="3545282"/>
                    <a:ext cx="38504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71463" y="3545282"/>
                    <a:ext cx="385041" cy="40011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315447" y="5089778"/>
                    <a:ext cx="38504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000" b="0" i="1" smtClean="0">
                              <a:latin typeface="Cambria Math"/>
                            </a:rPr>
                            <m:t>7</m:t>
                          </m:r>
                        </m:oMath>
                      </m:oMathPara>
                    </a14:m>
                    <a:endParaRPr lang="en-GB" sz="2000" dirty="0"/>
                  </a:p>
                </p:txBody>
              </p:sp>
            </mc:Choice>
            <mc:Fallback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15447" y="5089778"/>
                    <a:ext cx="385041" cy="400110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74957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667304" y="2720435"/>
            <a:ext cx="2599994" cy="4104543"/>
            <a:chOff x="1308756" y="2174512"/>
            <a:chExt cx="2826082" cy="4461460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1376" y="2450196"/>
              <a:ext cx="2200275" cy="400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7" name="Group 26"/>
            <p:cNvGrpSpPr/>
            <p:nvPr/>
          </p:nvGrpSpPr>
          <p:grpSpPr>
            <a:xfrm>
              <a:off x="1308756" y="2174512"/>
              <a:ext cx="2826082" cy="4461460"/>
              <a:chOff x="-276684" y="1148640"/>
              <a:chExt cx="2826082" cy="446146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-276684" y="4988167"/>
                    <a:ext cx="3960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𝐵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76684" y="4988167"/>
                    <a:ext cx="39607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181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2163715" y="5240768"/>
                    <a:ext cx="38568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3715" y="5240768"/>
                    <a:ext cx="385683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937667" y="1148640"/>
                    <a:ext cx="4045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𝐷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7667" y="1148640"/>
                    <a:ext cx="404598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8" name="Rectangle 17"/>
          <p:cNvSpPr/>
          <p:nvPr/>
        </p:nvSpPr>
        <p:spPr>
          <a:xfrm>
            <a:off x="109182" y="127376"/>
            <a:ext cx="8830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was it possible to create the different problem s</a:t>
            </a:r>
            <a:r>
              <a:rPr lang="en-GB" sz="2400" dirty="0" smtClean="0">
                <a:latin typeface="Comic Sans MS" panose="030F0702030302020204" pitchFamily="66" charset="0"/>
              </a:rPr>
              <a:t>heets all with the same answer?</a:t>
            </a:r>
            <a:endParaRPr lang="en-GB" sz="2400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-17368" y="3455152"/>
            <a:ext cx="1432154" cy="1965706"/>
            <a:chOff x="364772" y="1148640"/>
            <a:chExt cx="1556690" cy="2136635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351" y="1453530"/>
              <a:ext cx="962025" cy="165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Group 1"/>
            <p:cNvGrpSpPr/>
            <p:nvPr/>
          </p:nvGrpSpPr>
          <p:grpSpPr>
            <a:xfrm>
              <a:off x="364772" y="1148640"/>
              <a:ext cx="1556690" cy="2136635"/>
              <a:chOff x="364772" y="1148640"/>
              <a:chExt cx="1556690" cy="2136635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64772" y="2818135"/>
                    <a:ext cx="3908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𝐸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772" y="2818135"/>
                    <a:ext cx="390876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b="-181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899316" y="2915943"/>
                    <a:ext cx="36580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9316" y="2915943"/>
                    <a:ext cx="365805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b="-181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1535907" y="2825072"/>
                    <a:ext cx="3855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35907" y="2825072"/>
                    <a:ext cx="385555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937667" y="1148640"/>
                    <a:ext cx="4045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𝐷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7667" y="1148640"/>
                    <a:ext cx="404598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5719015" y="3937380"/>
            <a:ext cx="3079702" cy="2861484"/>
            <a:chOff x="5623475" y="3104848"/>
            <a:chExt cx="3347502" cy="3110308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6795" y="3359974"/>
              <a:ext cx="2800350" cy="267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" name="Group 32"/>
            <p:cNvGrpSpPr/>
            <p:nvPr/>
          </p:nvGrpSpPr>
          <p:grpSpPr>
            <a:xfrm>
              <a:off x="5623475" y="3104848"/>
              <a:ext cx="3347502" cy="3110308"/>
              <a:chOff x="-741037" y="2499792"/>
              <a:chExt cx="3347502" cy="3110308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-276684" y="4988167"/>
                    <a:ext cx="44916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76684" y="4988167"/>
                    <a:ext cx="449161" cy="369332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b="-178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163715" y="5240768"/>
                    <a:ext cx="4427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3715" y="5240768"/>
                    <a:ext cx="442750" cy="369332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b="-363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-741037" y="2499792"/>
                    <a:ext cx="4571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741037" y="2499792"/>
                    <a:ext cx="457176" cy="369332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b="-178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7177079" y="4194416"/>
            <a:ext cx="1608235" cy="1488571"/>
            <a:chOff x="7040595" y="1519408"/>
            <a:chExt cx="1748083" cy="161801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3267" y="1816768"/>
              <a:ext cx="1143000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7040595" y="1519408"/>
              <a:ext cx="1748083" cy="1618011"/>
              <a:chOff x="173379" y="1667264"/>
              <a:chExt cx="1748083" cy="1618011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64772" y="2818135"/>
                    <a:ext cx="3908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𝐸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772" y="2818135"/>
                    <a:ext cx="390876" cy="369332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b="-181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899316" y="2915943"/>
                    <a:ext cx="36580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9316" y="2915943"/>
                    <a:ext cx="365805" cy="369332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b="-181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535907" y="2825072"/>
                    <a:ext cx="3855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35907" y="2825072"/>
                    <a:ext cx="385555" cy="369332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73379" y="1667264"/>
                    <a:ext cx="4571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′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379" y="1667264"/>
                    <a:ext cx="457176" cy="369332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b="-178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109183" y="923504"/>
                <a:ext cx="9109730" cy="1908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Triangles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𝐸𝐶𝐷</m:t>
                    </m:r>
                  </m:oMath>
                </a14:m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𝐵𝐴𝐷</m:t>
                    </m:r>
                  </m:oMath>
                </a14:m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are similar, as are triangles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2"/>
                        </a:solidFill>
                        <a:latin typeface="Cambria Math"/>
                      </a:rPr>
                      <m:t>𝐸𝐶𝐷</m:t>
                    </m:r>
                    <m:r>
                      <a:rPr lang="en-GB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GB" dirty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2"/>
                        </a:solidFill>
                        <a:latin typeface="Cambria Math"/>
                      </a:rPr>
                      <m:t>𝐵</m:t>
                    </m:r>
                    <m:r>
                      <a:rPr lang="en-GB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′</m:t>
                    </m:r>
                    <m:r>
                      <a:rPr lang="en-GB" i="1" dirty="0">
                        <a:solidFill>
                          <a:schemeClr val="tx2"/>
                        </a:solidFill>
                        <a:latin typeface="Cambria Math"/>
                      </a:rPr>
                      <m:t>𝐴</m:t>
                    </m:r>
                    <m:r>
                      <a:rPr lang="en-GB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′</m:t>
                    </m:r>
                    <m:r>
                      <a:rPr lang="en-GB" i="1" dirty="0">
                        <a:solidFill>
                          <a:schemeClr val="tx2"/>
                        </a:solidFill>
                        <a:latin typeface="Cambria Math"/>
                      </a:rPr>
                      <m:t>𝐷</m:t>
                    </m:r>
                    <m:r>
                      <a:rPr lang="en-GB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Since both triangles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2"/>
                        </a:solidFill>
                        <a:latin typeface="Cambria Math"/>
                      </a:rPr>
                      <m:t>𝐸𝐶𝐷</m:t>
                    </m:r>
                  </m:oMath>
                </a14:m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2"/>
                        </a:solidFill>
                        <a:latin typeface="Cambria Math"/>
                      </a:rPr>
                      <m:t>𝐸𝐶𝐷</m:t>
                    </m:r>
                    <m:r>
                      <a:rPr lang="en-GB" i="1" dirty="0">
                        <a:solidFill>
                          <a:schemeClr val="tx2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GB" dirty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are inscribed in the same circle they have the same sine rule ratio (the diameter of that circle).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Since the angles are the same in the smaller and larger triangles in any scenario the scale factor between the two triangles is constant because one of the sides,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𝐸</m:t>
                    </m:r>
                    <m:r>
                      <a:rPr lang="en-GB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, is fixed in length.</a:t>
                </a: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3" y="923504"/>
                <a:ext cx="9109730" cy="1908215"/>
              </a:xfrm>
              <a:prstGeom prst="rect">
                <a:avLst/>
              </a:prstGeom>
              <a:blipFill rotWithShape="1">
                <a:blip r:embed="rId20"/>
                <a:stretch>
                  <a:fillRect l="-602" t="-1274" b="-4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586255" y="2919941"/>
                <a:ext cx="5998191" cy="764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GB" dirty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enlargement scale factor is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𝐵𝐴</m:t>
                        </m:r>
                      </m:num>
                      <m:den>
                        <m:r>
                          <a:rPr lang="en-GB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𝐸𝐶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so since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2"/>
                        </a:solidFill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is fixed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2"/>
                        </a:solidFill>
                        <a:latin typeface="Cambria Math"/>
                      </a:rPr>
                      <m:t>𝐵𝐴</m:t>
                    </m:r>
                  </m:oMath>
                </a14:m>
                <a:r>
                  <a:rPr lang="en-GB" dirty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is </a:t>
                </a:r>
                <a:r>
                  <a:rPr lang="en-GB" dirty="0">
                    <a:solidFill>
                      <a:schemeClr val="tx2"/>
                    </a:solidFill>
                    <a:latin typeface="Comic Sans MS" panose="030F0702030302020204" pitchFamily="66" charset="0"/>
                  </a:rPr>
                  <a:t>constant in length.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255" y="2919941"/>
                <a:ext cx="5998191" cy="764376"/>
              </a:xfrm>
              <a:prstGeom prst="rect">
                <a:avLst/>
              </a:prstGeom>
              <a:blipFill rotWithShape="1">
                <a:blip r:embed="rId21"/>
                <a:stretch>
                  <a:fillRect l="-813" b="-12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66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2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 to Teacher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1600200"/>
            <a:ext cx="902117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diameter of the circumcircle is addressed in SIC_2 Sine Rule Discovery.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9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4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5.8600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7.4848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5.7192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0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8286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5.0921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8.9000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5.9966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28261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4456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5.8598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7.4857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5.7195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5161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5.6395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8.1463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5.9082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-1706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7491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3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5.8602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7.4838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5.7188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37" name="Isosceles Triangle 36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Connector 37"/>
            <p:cNvCxnSpPr>
              <a:cxnSpLocks noChangeAspect="1"/>
            </p:cNvCxnSpPr>
            <p:nvPr/>
          </p:nvCxnSpPr>
          <p:spPr>
            <a:xfrm>
              <a:off x="3886200" y="2971800"/>
              <a:ext cx="1861830" cy="23314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Arc 46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544" y="4544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0276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5.9998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6.1814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5.2205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5084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5.9468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7.0002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5.5487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3480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2" cy="2198132"/>
            <a:chOff x="4761624" y="2057400"/>
            <a:chExt cx="4024562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4.9497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9.0088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7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5.9822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3038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4.2392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9.2809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5.7943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0904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4.0200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7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9.2999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5.7085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7528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5.6880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/>
                          </a:rPr>
                          <m:t>8</m:t>
                        </m:r>
                        <m:r>
                          <a:rPr lang="en-GB" b="0" i="1" dirty="0" smtClean="0">
                            <a:latin typeface="Cambria Math"/>
                          </a:rPr>
                          <m:t>.0339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5.8808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191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5.9600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6.8904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/>
                          </a:rPr>
                          <m:t>5</m:t>
                        </m:r>
                        <m:r>
                          <a:rPr lang="en-GB" b="0" i="1" dirty="0" smtClean="0">
                            <a:latin typeface="Cambria Math"/>
                          </a:rPr>
                          <m:t>.5073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0666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5.9319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5.0033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4.6864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7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Rectangle 35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7735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22" name="Isosceles Triangle 21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4761624" y="2057400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7060955" y="2069068"/>
                  <a:ext cx="9268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5.9300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7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4.9868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4.6786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Rectangle 33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7509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879555" y="228600"/>
            <a:ext cx="4959645" cy="5947431"/>
            <a:chOff x="2286000" y="228600"/>
            <a:chExt cx="4959645" cy="5947431"/>
          </a:xfrm>
        </p:grpSpPr>
        <p:sp>
          <p:nvSpPr>
            <p:cNvPr id="4" name="Isosceles Triangle 3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886200" y="2971800"/>
              <a:ext cx="1905000" cy="296136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𝜽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1371600"/>
                  <a:ext cx="5613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𝑳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28322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Arc 15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627341" y="5638800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divided into two regions by straight line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units long.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The lengths of the line segments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𝐷𝐶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𝐶𝐵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shown.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Quadrilateral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cyclic.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What is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28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8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8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?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1400" dirty="0" smtClean="0">
                    <a:latin typeface="Comic Sans MS" panose="030F0702030302020204" pitchFamily="66" charset="0"/>
                  </a:rPr>
                  <a:t>(Give your answer to 4 significant figures.)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1833265"/>
                <a:ext cx="3810000" cy="3689600"/>
              </a:xfrm>
              <a:prstGeom prst="rect">
                <a:avLst/>
              </a:prstGeom>
              <a:blipFill rotWithShape="1">
                <a:blip r:embed="rId11"/>
                <a:stretch>
                  <a:fillRect l="-1440" t="-661" r="-160" b="-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761624" y="2057400"/>
            <a:ext cx="4024562" cy="2198132"/>
            <a:chOff x="4761624" y="2057400"/>
            <a:chExt cx="4024562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7060955" y="2069068"/>
                  <a:ext cx="9268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5.9300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7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7859329" y="3886200"/>
                  <a:ext cx="9268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7.1190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7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4761624" y="2057400"/>
                  <a:ext cx="9268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5.5924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7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Rectangle 21"/>
          <p:cNvSpPr/>
          <p:nvPr/>
        </p:nvSpPr>
        <p:spPr>
          <a:xfrm>
            <a:off x="-13574" y="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8376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1174840"/>
                <a:ext cx="5632154" cy="4451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Here is one way:</a:t>
                </a: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Use the Cosine Rule to determine the value of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5.7188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5.8602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5.7188</m:t>
                        </m:r>
                      </m:e>
                    </m:d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5.8602</m:t>
                        </m:r>
                      </m:e>
                    </m:d>
                    <m:func>
                      <m:funcPr>
                        <m:ctrlPr>
                          <a:rPr lang="en-GB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b="0" dirty="0" smtClean="0"/>
                  <a:t>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9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67.04661748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67.02662352</m:t>
                    </m:r>
                    <m:func>
                      <m:funcPr>
                        <m:ctrlPr>
                          <a:rPr lang="en-GB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58.04661748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67.02662352</m:t>
                            </m:r>
                          </m:den>
                        </m:f>
                      </m:e>
                    </m:func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/>
              </a:p>
              <a:p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=0.866023296</m:t>
                        </m:r>
                      </m:e>
                    </m:func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ea typeface="Cambria Math"/>
                </a:endParaRPr>
              </a:p>
              <a:p>
                <a:r>
                  <a:rPr lang="en-GB" dirty="0" smtClean="0">
                    <a:ea typeface="Cambria Math"/>
                  </a:rPr>
                  <a:t> 	     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0.866023296</m:t>
                        </m:r>
                      </m:e>
                    </m:func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ea typeface="Cambria Math"/>
                </a:endParaRPr>
              </a:p>
              <a:p>
                <a:r>
                  <a:rPr lang="en-GB" dirty="0" smtClean="0">
                    <a:ea typeface="Cambria Math"/>
                  </a:rPr>
                  <a:t> 	     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=30.00024143°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74840"/>
                <a:ext cx="5632154" cy="4451475"/>
              </a:xfrm>
              <a:prstGeom prst="rect">
                <a:avLst/>
              </a:prstGeom>
              <a:blipFill rotWithShape="1">
                <a:blip r:embed="rId3"/>
                <a:stretch>
                  <a:fillRect l="-866" t="-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941" y="0"/>
            <a:ext cx="3970059" cy="446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30480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9687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941" y="0"/>
            <a:ext cx="3970059" cy="446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" y="1447800"/>
                <a:ext cx="6100549" cy="1007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Use a circle theorem to determine the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  <a:ea typeface="Cambria Math"/>
                      </a:rPr>
                      <m:t>𝐴𝐸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“Quadrilateral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is cyclic</a:t>
                </a:r>
                <a:r>
                  <a:rPr lang="en-GB" dirty="0" smtClean="0">
                    <a:latin typeface="Comic Sans MS" panose="030F0702030302020204" pitchFamily="66" charset="0"/>
                  </a:rPr>
                  <a:t>.”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447800"/>
                <a:ext cx="6100549" cy="1007135"/>
              </a:xfrm>
              <a:prstGeom prst="rect">
                <a:avLst/>
              </a:prstGeom>
              <a:blipFill rotWithShape="1">
                <a:blip r:embed="rId4"/>
                <a:stretch>
                  <a:fillRect l="-799" b="-8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04800" y="30480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157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941" y="0"/>
            <a:ext cx="3970059" cy="507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1447800"/>
                <a:ext cx="6045958" cy="4700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Use a circle theorem to determine the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  <a:ea typeface="Cambria Math"/>
                      </a:rPr>
                      <m:t>𝐴𝐸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“Quadrilateral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𝐴𝐵𝐶𝐸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is cyclic.”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Use the Intersecting Chords Theorem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b="0" dirty="0" smtClean="0"/>
                  <a:t>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𝐴𝐷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𝐸𝐷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𝐵𝐷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𝐶𝐷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𝐴𝐷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𝐵𝐷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𝐶𝐷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𝐸𝐷</m:t>
                        </m:r>
                      </m:den>
                    </m:f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𝐸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𝐵𝐷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i="1">
                            <a:latin typeface="Cambria Math"/>
                            <a:ea typeface="Cambria Math"/>
                          </a:rPr>
                          <m:t>𝐶𝐷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𝐸𝐷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𝐸𝐷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AE</m:t>
                    </m:r>
                    <m:r>
                      <a:rPr lang="en-GB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5.8602+7.4838</m:t>
                            </m:r>
                          </m:e>
                        </m:d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5.8602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5.7188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−5.7188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ea typeface="Cambria Math"/>
                </a:endParaRPr>
              </a:p>
              <a:p>
                <a:r>
                  <a:rPr lang="en-GB" dirty="0" smtClean="0">
                    <a:ea typeface="Cambria Math"/>
                  </a:rPr>
                  <a:t>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ea typeface="Cambria Math"/>
                      </a:rPr>
                      <m:t>AE</m:t>
                    </m:r>
                    <m:r>
                      <a:rPr lang="en-GB" b="0" i="0" smtClean="0">
                        <a:latin typeface="Cambria Math"/>
                        <a:ea typeface="Cambria Math"/>
                      </a:rPr>
                      <m:t>=7.95513663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47800"/>
                <a:ext cx="6045958" cy="4700005"/>
              </a:xfrm>
              <a:prstGeom prst="rect">
                <a:avLst/>
              </a:prstGeom>
              <a:blipFill rotWithShape="1">
                <a:blip r:embed="rId4"/>
                <a:stretch>
                  <a:fillRect l="-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42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941" y="0"/>
            <a:ext cx="3970059" cy="446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-1" y="1447800"/>
                <a:ext cx="7574508" cy="4170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Use the Cosine Rule to determine the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  <a:ea typeface="Cambria Math"/>
                      </a:rPr>
                      <m:t>𝐿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b="0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𝐴𝐷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𝐴𝐸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𝐸𝐷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𝐵</m:t>
                    </m:r>
                    <m:r>
                      <a:rPr lang="en-GB" i="1">
                        <a:latin typeface="Cambria Math"/>
                      </a:rPr>
                      <m:t>𝐷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𝐵𝐶</m:t>
                    </m:r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𝐶</m:t>
                    </m:r>
                    <m:r>
                      <a:rPr lang="en-GB" i="1">
                        <a:latin typeface="Cambria Math"/>
                      </a:rPr>
                      <m:t>𝐷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𝐴𝐷</m:t>
                    </m:r>
                    <m:r>
                      <a:rPr lang="en-GB" b="0" i="1" smtClean="0">
                        <a:latin typeface="Cambria Math"/>
                      </a:rPr>
                      <m:t>=13.67393663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𝐵𝐷</m:t>
                    </m:r>
                    <m:r>
                      <a:rPr lang="en-GB" b="0" i="1" smtClean="0">
                        <a:latin typeface="Cambria Math"/>
                      </a:rPr>
                      <m:t>=13.3440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13.67393663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13.344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i="1" dirty="0" smtClean="0">
                  <a:latin typeface="Cambria Math"/>
                </a:endParaRPr>
              </a:p>
              <a:p>
                <a:r>
                  <a:rPr lang="en-GB" b="0" dirty="0" smtClean="0"/>
                  <a:t>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13.67393663</m:t>
                        </m:r>
                      </m:e>
                    </m:d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13.344</m:t>
                        </m:r>
                      </m:e>
                    </m:d>
                    <m:func>
                      <m:funcPr>
                        <m:ctrlPr>
                          <a:rPr lang="en-GB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</a:rPr>
                          <m:t>30.00024143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49.00097923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</a:rPr>
                      <m:t>𝐿</m:t>
                    </m:r>
                    <m:r>
                      <a:rPr lang="en-GB" b="0" i="1" smtClean="0">
                        <a:latin typeface="Cambria Math"/>
                      </a:rPr>
                      <m:t>=7.000069944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/>
              </a:p>
              <a:p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7.000069944</m:t>
                        </m:r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30.00024143°</m:t>
                            </m:r>
                          </m:e>
                        </m:func>
                      </m:den>
                    </m:f>
                    <m:r>
                      <a:rPr lang="en-GB" b="0" i="1" smtClean="0">
                        <a:latin typeface="Cambria Math"/>
                        <a:ea typeface="Cambria Math"/>
                      </a:rPr>
                      <m:t>=14.00003771</m:t>
                    </m:r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447800"/>
                <a:ext cx="7574508" cy="4170694"/>
              </a:xfrm>
              <a:prstGeom prst="rect">
                <a:avLst/>
              </a:prstGeom>
              <a:blipFill rotWithShape="1">
                <a:blip r:embed="rId4"/>
                <a:stretch>
                  <a:fillRect l="-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846389" y="2669435"/>
                <a:ext cx="12971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/>
                        </a:rPr>
                        <m:t>7.95513663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89" y="2669435"/>
                <a:ext cx="129715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46390" y="5263845"/>
                <a:ext cx="3574280" cy="966483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latin typeface="Cambria Math"/>
                          </a:rPr>
                          <m:t>𝐿</m:t>
                        </m:r>
                      </m:num>
                      <m:den>
                        <m:func>
                          <m:funcPr>
                            <m:ctrlPr>
                              <a:rPr lang="en-GB" sz="40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40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40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sz="4000" b="0" i="1" dirty="0" smtClean="0">
                        <a:latin typeface="Cambria Math"/>
                        <a:ea typeface="Cambria Math"/>
                      </a:rPr>
                      <m:t>=14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(6 </a:t>
                </a:r>
                <a:r>
                  <a:rPr lang="en-GB" sz="2000" dirty="0" err="1" smtClean="0">
                    <a:latin typeface="Comic Sans MS" panose="030F0702030302020204" pitchFamily="66" charset="0"/>
                  </a:rPr>
                  <a:t>s.f.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90" y="5263845"/>
                <a:ext cx="3574280" cy="9664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47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941" y="0"/>
            <a:ext cx="3970059" cy="446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591" y="1447800"/>
                <a:ext cx="4981434" cy="383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latin typeface="Comic Sans MS" panose="030F0702030302020204" pitchFamily="66" charset="0"/>
                  </a:rPr>
                  <a:t>Another method would be to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 smtClean="0">
                    <a:latin typeface="Comic Sans MS" panose="030F0702030302020204" pitchFamily="66" charset="0"/>
                  </a:rPr>
                  <a:t>determine  angle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  <a:ea typeface="Cambria Math"/>
                      </a:rPr>
                      <m:t>𝜽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as before (cosine rule)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 smtClean="0">
                    <a:latin typeface="Comic Sans MS" panose="030F0702030302020204" pitchFamily="66" charset="0"/>
                  </a:rPr>
                  <a:t>determine angle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𝑬𝑪𝑫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(sine rule)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 smtClean="0">
                    <a:latin typeface="Comic Sans MS" panose="030F0702030302020204" pitchFamily="66" charset="0"/>
                  </a:rPr>
                  <a:t>determine angle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𝑩𝑪𝑬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(angles in a line sum to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𝟏𝟖𝟎</m:t>
                    </m:r>
                    <m:r>
                      <a:rPr lang="en-GB" b="1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 smtClean="0">
                    <a:latin typeface="Comic Sans MS" panose="030F0702030302020204" pitchFamily="66" charset="0"/>
                  </a:rPr>
                  <a:t>determine angle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𝑩𝑨𝑫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(opposite angles in a cyclic quadrilateral sum to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𝟏𝟖𝟎</m:t>
                    </m:r>
                    <m:r>
                      <a:rPr lang="en-GB" b="1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omic Sans MS" panose="030F0702030302020204" pitchFamily="66" charset="0"/>
                  </a:rPr>
                  <a:t>f</a:t>
                </a:r>
                <a:r>
                  <a:rPr lang="en-GB" dirty="0" smtClean="0">
                    <a:latin typeface="Comic Sans MS" panose="030F0702030302020204" pitchFamily="66" charset="0"/>
                  </a:rPr>
                  <a:t>inally determine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𝑳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using the sine rule with side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𝑩𝑫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angle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𝑩𝑨𝑫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  <a:ea typeface="Cambria Math"/>
                      </a:rPr>
                      <m:t>𝜽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1" y="1447800"/>
                <a:ext cx="4981434" cy="3831818"/>
              </a:xfrm>
              <a:prstGeom prst="rect">
                <a:avLst/>
              </a:prstGeom>
              <a:blipFill rotWithShape="1">
                <a:blip r:embed="rId4"/>
                <a:stretch>
                  <a:fillRect l="-1102" r="-1469" b="-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08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7341" y="5939056"/>
            <a:ext cx="144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(Not to scale)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04800" y="304800"/>
            <a:ext cx="619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What’s </a:t>
            </a:r>
            <a:r>
              <a:rPr lang="en-GB" sz="3600" dirty="0" smtClean="0">
                <a:latin typeface="Comic Sans MS" panose="030F0702030302020204" pitchFamily="66" charset="0"/>
              </a:rPr>
              <a:t>the Sine Rule Ratio?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505" y="650181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Bradley Hand ITC" panose="03070402050302030203" pitchFamily="66" charset="0"/>
              </a:rPr>
              <a:t>SIC_49</a:t>
            </a:r>
            <a:endParaRPr lang="en-GB" dirty="0">
              <a:latin typeface="Bradley Hand ITC" panose="03070402050302030203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5337" y="1464769"/>
                <a:ext cx="2853523" cy="963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latin typeface="Cambria Math"/>
                          </a:rPr>
                          <m:t>7</m:t>
                        </m:r>
                      </m:num>
                      <m:den>
                        <m:func>
                          <m:funcPr>
                            <m:ctrlPr>
                              <a:rPr lang="en-GB" sz="40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400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4000" b="0" i="1" dirty="0" smtClean="0">
                                <a:latin typeface="Cambria Math"/>
                              </a:rPr>
                              <m:t>30</m:t>
                            </m:r>
                            <m:r>
                              <a:rPr lang="en-GB" sz="4000" b="0" i="1" dirty="0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</m:den>
                    </m:f>
                    <m:r>
                      <a:rPr lang="en-GB" sz="4000" b="0" i="1" dirty="0" smtClean="0">
                        <a:latin typeface="Cambria Math"/>
                        <a:ea typeface="Cambria Math"/>
                      </a:rPr>
                      <m:t>=14</m:t>
                    </m:r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7" y="1464769"/>
                <a:ext cx="2853523" cy="963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761624" y="2357656"/>
            <a:ext cx="4024561" cy="2198132"/>
            <a:chOff x="4761624" y="2057400"/>
            <a:chExt cx="4024561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5.8602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955" y="2069068"/>
                  <a:ext cx="92685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7.4838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9329" y="3886200"/>
                  <a:ext cx="92685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/>
                          </a:rPr>
                          <m:t>5.7188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1624" y="2057400"/>
                  <a:ext cx="926856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3879555" y="528856"/>
            <a:ext cx="4959645" cy="5947431"/>
            <a:chOff x="2286000" y="228600"/>
            <a:chExt cx="4959645" cy="5947431"/>
          </a:xfrm>
        </p:grpSpPr>
        <p:sp>
          <p:nvSpPr>
            <p:cNvPr id="37" name="Isosceles Triangle 36"/>
            <p:cNvSpPr/>
            <p:nvPr/>
          </p:nvSpPr>
          <p:spPr>
            <a:xfrm rot="20905226">
              <a:off x="2321476" y="1172436"/>
              <a:ext cx="3945361" cy="4191000"/>
            </a:xfrm>
            <a:prstGeom prst="triangle">
              <a:avLst>
                <a:gd name="adj" fmla="val 70093"/>
              </a:avLst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Connector 37"/>
            <p:cNvCxnSpPr>
              <a:cxnSpLocks noChangeAspect="1"/>
            </p:cNvCxnSpPr>
            <p:nvPr/>
          </p:nvCxnSpPr>
          <p:spPr>
            <a:xfrm>
              <a:off x="3886200" y="2971800"/>
              <a:ext cx="1861830" cy="23314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7195" y="3135868"/>
                  <a:ext cx="385042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324064" y="1453488"/>
                  <a:ext cx="73770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𝟑𝟎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4064" y="1453488"/>
                  <a:ext cx="737702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4648200" y="5253898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𝟕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5253898"/>
                  <a:ext cx="437940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5714366"/>
                  <a:ext cx="457176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648200"/>
                  <a:ext cx="463845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897" y="2971800"/>
                  <a:ext cx="451469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2465" y="588279"/>
                  <a:ext cx="475835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2740967"/>
                  <a:ext cx="458011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Arc 46"/>
            <p:cNvSpPr/>
            <p:nvPr/>
          </p:nvSpPr>
          <p:spPr>
            <a:xfrm>
              <a:off x="3810000" y="228600"/>
              <a:ext cx="1676400" cy="1676400"/>
            </a:xfrm>
            <a:prstGeom prst="arc">
              <a:avLst>
                <a:gd name="adj1" fmla="val 3733217"/>
                <a:gd name="adj2" fmla="val 6672439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Oval 2"/>
          <p:cNvSpPr>
            <a:spLocks noChangeAspect="1"/>
          </p:cNvSpPr>
          <p:nvPr/>
        </p:nvSpPr>
        <p:spPr>
          <a:xfrm>
            <a:off x="3357129" y="1337734"/>
            <a:ext cx="5228609" cy="52286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17225" y="2924434"/>
            <a:ext cx="31535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What is the diameter of this </a:t>
            </a:r>
            <a:r>
              <a:rPr lang="en-GB" sz="2800" dirty="0" err="1" smtClean="0">
                <a:latin typeface="Comic Sans MS" panose="030F0702030302020204" pitchFamily="66" charset="0"/>
              </a:rPr>
              <a:t>circumcircle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775522" y="4641292"/>
                <a:ext cx="1035914" cy="693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0" i="1" dirty="0" smtClean="0">
                        <a:latin typeface="Cambria Math"/>
                        <a:ea typeface="Cambria Math"/>
                      </a:rPr>
                      <m:t>14</m:t>
                    </m:r>
                  </m:oMath>
                </a14:m>
                <a:r>
                  <a:rPr lang="en-GB" sz="2800" dirty="0" smtClean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22" y="4641292"/>
                <a:ext cx="1035914" cy="69371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941320" y="4461720"/>
                <a:ext cx="14398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/>
                        </a:rPr>
                        <m:t>7.95513663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320" y="4461720"/>
                <a:ext cx="1439817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02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52" y="2076226"/>
            <a:ext cx="3214688" cy="430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52" y="2076226"/>
            <a:ext cx="3214688" cy="430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097689" y="1742463"/>
            <a:ext cx="2888940" cy="4566305"/>
            <a:chOff x="1070393" y="1674223"/>
            <a:chExt cx="2888940" cy="456630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70393" y="5797451"/>
                  <a:ext cx="40677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393" y="5797451"/>
                  <a:ext cx="406778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541783" y="5532379"/>
                  <a:ext cx="4175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𝐵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1783" y="5532379"/>
                  <a:ext cx="417550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010647" y="3379234"/>
                  <a:ext cx="40594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𝐶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0647" y="3379234"/>
                  <a:ext cx="405944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316887" y="1674223"/>
                  <a:ext cx="42780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6887" y="1674223"/>
                  <a:ext cx="427809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702738" y="3274715"/>
                  <a:ext cx="4126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𝐸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2738" y="3274715"/>
                  <a:ext cx="412677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371463" y="3545282"/>
                  <a:ext cx="38504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1463" y="3545282"/>
                  <a:ext cx="385041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305495" y="5840418"/>
                  <a:ext cx="38504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05495" y="5840418"/>
                  <a:ext cx="385041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Rectangle 23"/>
          <p:cNvSpPr/>
          <p:nvPr/>
        </p:nvSpPr>
        <p:spPr>
          <a:xfrm>
            <a:off x="109182" y="127376"/>
            <a:ext cx="88301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was it possible to create the different problem s</a:t>
            </a:r>
            <a:r>
              <a:rPr lang="en-GB" sz="2400" dirty="0" smtClean="0">
                <a:latin typeface="Comic Sans MS" panose="030F0702030302020204" pitchFamily="66" charset="0"/>
              </a:rPr>
              <a:t>heets all with the same answer?</a:t>
            </a:r>
            <a:endParaRPr lang="en-GB" sz="2400" dirty="0"/>
          </a:p>
        </p:txBody>
      </p:sp>
      <p:sp>
        <p:nvSpPr>
          <p:cNvPr id="25" name="Rectangle 24"/>
          <p:cNvSpPr/>
          <p:nvPr/>
        </p:nvSpPr>
        <p:spPr>
          <a:xfrm>
            <a:off x="3100366" y="1044064"/>
            <a:ext cx="5838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Who noticed that there are two similar triangles?  Check on your diagram by calculation (since the diagrams are not to scale).</a:t>
            </a:r>
            <a:endParaRPr lang="en-GB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2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6269</TotalTime>
  <Words>1845</Words>
  <Application>Microsoft Office PowerPoint</Application>
  <PresentationFormat>On-screen Show (4:3)</PresentationFormat>
  <Paragraphs>521</Paragraphs>
  <Slides>29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What’s the Sine Rule Ratio?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 to Teacher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SIC_IDEA 24 data</dc:title>
  <dc:creator>John</dc:creator>
  <cp:lastModifiedBy>John</cp:lastModifiedBy>
  <cp:revision>53</cp:revision>
  <dcterms:created xsi:type="dcterms:W3CDTF">2016-10-02T19:07:54Z</dcterms:created>
  <dcterms:modified xsi:type="dcterms:W3CDTF">2016-10-24T09:22:23Z</dcterms:modified>
</cp:coreProperties>
</file>