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9" r:id="rId3"/>
    <p:sldId id="258" r:id="rId4"/>
    <p:sldId id="257" r:id="rId5"/>
    <p:sldId id="262" r:id="rId6"/>
    <p:sldId id="263" r:id="rId7"/>
    <p:sldId id="260" r:id="rId8"/>
    <p:sldId id="264" r:id="rId9"/>
    <p:sldId id="266" r:id="rId10"/>
    <p:sldId id="267" r:id="rId11"/>
    <p:sldId id="268" r:id="rId12"/>
    <p:sldId id="270" r:id="rId13"/>
    <p:sldId id="283" r:id="rId14"/>
    <p:sldId id="271" r:id="rId15"/>
    <p:sldId id="272" r:id="rId16"/>
    <p:sldId id="273" r:id="rId17"/>
    <p:sldId id="274" r:id="rId18"/>
    <p:sldId id="275" r:id="rId19"/>
    <p:sldId id="278" r:id="rId20"/>
    <p:sldId id="279" r:id="rId21"/>
    <p:sldId id="280" r:id="rId22"/>
    <p:sldId id="281" r:id="rId23"/>
    <p:sldId id="282" r:id="rId24"/>
    <p:sldId id="276" r:id="rId25"/>
    <p:sldId id="284" r:id="rId2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34118F9-1C40-4D0A-AF6F-26D4B9202A29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3A1243-F4C2-4438-8053-0736803F20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611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B0E2-CDCD-4BE2-A524-2D2E3A835202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C147-117D-48ED-9BF1-AC2836D45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17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B0E2-CDCD-4BE2-A524-2D2E3A835202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C147-117D-48ED-9BF1-AC2836D45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4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B0E2-CDCD-4BE2-A524-2D2E3A835202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C147-117D-48ED-9BF1-AC2836D45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77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B0E2-CDCD-4BE2-A524-2D2E3A835202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C147-117D-48ED-9BF1-AC2836D45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3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B0E2-CDCD-4BE2-A524-2D2E3A835202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C147-117D-48ED-9BF1-AC2836D45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53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B0E2-CDCD-4BE2-A524-2D2E3A835202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C147-117D-48ED-9BF1-AC2836D45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9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B0E2-CDCD-4BE2-A524-2D2E3A835202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C147-117D-48ED-9BF1-AC2836D45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4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B0E2-CDCD-4BE2-A524-2D2E3A835202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C147-117D-48ED-9BF1-AC2836D45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15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B0E2-CDCD-4BE2-A524-2D2E3A835202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C147-117D-48ED-9BF1-AC2836D45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07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B0E2-CDCD-4BE2-A524-2D2E3A835202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C147-117D-48ED-9BF1-AC2836D45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88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B0E2-CDCD-4BE2-A524-2D2E3A835202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C147-117D-48ED-9BF1-AC2836D45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04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2B0E2-CDCD-4BE2-A524-2D2E3A835202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FC147-117D-48ED-9BF1-AC2836D45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30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openxmlformats.org/officeDocument/2006/relationships/image" Target="../media/image110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0.png"/><Relationship Id="rId4" Type="http://schemas.openxmlformats.org/officeDocument/2006/relationships/image" Target="../media/image50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3.png"/><Relationship Id="rId7" Type="http://schemas.openxmlformats.org/officeDocument/2006/relationships/image" Target="../media/image11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Shortest Race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54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74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7504" y="260648"/>
            <a:ext cx="8352928" cy="6292053"/>
            <a:chOff x="107504" y="260648"/>
            <a:chExt cx="8352928" cy="629205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60648"/>
              <a:ext cx="8352928" cy="6292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2052281">
              <a:off x="6570647" y="5426720"/>
              <a:ext cx="8710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fence</a:t>
              </a:r>
              <a:endParaRPr lang="en-GB" sz="2400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2123728" y="1556792"/>
              <a:ext cx="216024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1720" y="2996952"/>
              <a:ext cx="216024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79912" y="4437112"/>
              <a:ext cx="648072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48264" y="3356992"/>
              <a:ext cx="648072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39752" y="4509120"/>
              <a:ext cx="648072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217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rot="5400000">
            <a:off x="2413812" y="334708"/>
            <a:ext cx="4298553" cy="6210511"/>
            <a:chOff x="107504" y="602864"/>
            <a:chExt cx="4298553" cy="621051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596447" y="1306815"/>
              <a:ext cx="5706456" cy="4298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 rot="16200000">
              <a:off x="-1315000" y="2267792"/>
              <a:ext cx="33682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The Shortest Race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 rot="18187470">
              <a:off x="540223" y="5253954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27 m</a:t>
              </a:r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 rot="18187470">
              <a:off x="2196407" y="1149498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33 m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 rot="18187470">
              <a:off x="2902033" y="4195985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80 m</a:t>
              </a:r>
              <a:endParaRPr lang="en-GB" dirty="0"/>
            </a:p>
          </p:txBody>
        </p:sp>
        <p:sp>
          <p:nvSpPr>
            <p:cNvPr id="3" name="TextBox 2"/>
            <p:cNvSpPr txBox="1"/>
            <p:nvPr/>
          </p:nvSpPr>
          <p:spPr>
            <a:xfrm rot="16200000">
              <a:off x="2089777" y="4619185"/>
              <a:ext cx="40190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What’s the shortest distance race?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59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96447" y="1306815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05999" y="1252632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1315000" y="2267792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3346355" y="2266788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8187470">
            <a:off x="540223" y="525395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27 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8187470">
            <a:off x="2196407" y="1149498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33 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8187470">
            <a:off x="2902033" y="419598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80 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18187470">
            <a:off x="5292751" y="527610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24 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8187470">
            <a:off x="6948935" y="1171649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36 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8187470">
            <a:off x="7654561" y="4218136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80 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2089777" y="4619185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770297" y="4605787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829356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8397218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2264704" y="5923975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043653" y="5952321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94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96447" y="1306815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05999" y="1252632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1315000" y="2267792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3346355" y="2266788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8187470">
            <a:off x="540223" y="525395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21 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8187470">
            <a:off x="2196407" y="1149498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39 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8187470">
            <a:off x="2902033" y="419598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80 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18187470">
            <a:off x="5292751" y="527610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18 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8187470">
            <a:off x="6948935" y="1171649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42 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8187470">
            <a:off x="7654561" y="4218136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80 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2089777" y="4619185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770297" y="4605787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829356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8397218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2264704" y="5923975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043653" y="5952321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69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96447" y="1306815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05999" y="1252632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1315000" y="2267792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3346355" y="2266788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8187470">
            <a:off x="598732" y="525395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9 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8187470">
            <a:off x="2196407" y="1149498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51 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8187470">
            <a:off x="2902033" y="419598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80 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18187470">
            <a:off x="5351260" y="5276105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 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8187470">
            <a:off x="6948935" y="1171649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57 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8187470">
            <a:off x="7654561" y="4218136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80 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2089777" y="4619185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770297" y="4605787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829356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8397218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2264704" y="5923975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043653" y="5952321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3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96447" y="1306815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05999" y="1252632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1315000" y="2267792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3346355" y="2266788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8187470">
            <a:off x="540223" y="525395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15 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8187470">
            <a:off x="2196407" y="1149498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45 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8187470">
            <a:off x="2902033" y="419598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80 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18187470">
            <a:off x="5292751" y="527610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 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8187470">
            <a:off x="6948935" y="1171649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50 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8187470">
            <a:off x="7654561" y="4218136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80 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2089777" y="4619185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770297" y="4605787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829356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8397218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2264704" y="5923975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043653" y="5952321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04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96447" y="1306815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05999" y="1252632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1315000" y="2267792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3346355" y="2266788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8187470">
            <a:off x="598732" y="525395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 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8187470">
            <a:off x="2196407" y="1149498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54 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8187470">
            <a:off x="2902033" y="419598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80 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18187470">
            <a:off x="5292751" y="527610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 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8187470">
            <a:off x="6948935" y="1171649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48 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8187470">
            <a:off x="7654561" y="4218136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80 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2089777" y="4619185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770297" y="4605787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829356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8397218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2264704" y="5923975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043653" y="5952321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62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96447" y="1306815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05999" y="1252632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1315000" y="2267792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3346355" y="2266788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8187470">
            <a:off x="540223" y="525395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17 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8187470">
            <a:off x="2196407" y="1149498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43 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8187470">
            <a:off x="2902033" y="419598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80 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18187470">
            <a:off x="5292751" y="527610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23 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8187470">
            <a:off x="6948935" y="1171649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37 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8187470">
            <a:off x="7654561" y="4218136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80 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2089777" y="4619185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770297" y="4605787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829356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8397218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2264704" y="5923975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043653" y="5952321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60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96447" y="1306815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05999" y="1252632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1315000" y="2267792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3346355" y="2266788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8187470">
            <a:off x="540223" y="525395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7 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8187470">
            <a:off x="2196407" y="1149498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3 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8187470">
            <a:off x="2902033" y="419598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0 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18187470">
            <a:off x="5292751" y="527610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4 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8187470">
            <a:off x="6948935" y="1171649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6 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8187470">
            <a:off x="7654561" y="4218136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0 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2089777" y="4619185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770297" y="4605787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829356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8397218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2264704" y="5923975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043653" y="5952321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2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The Shortest Race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You have to race from one tree (call it A) to another (call it B) and touch a nearby fence (at point P, say) on the way.</a:t>
            </a:r>
          </a:p>
          <a:p>
            <a:r>
              <a:rPr lang="en-GB" dirty="0" smtClean="0">
                <a:latin typeface="Comic Sans MS" pitchFamily="66" charset="0"/>
              </a:rPr>
              <a:t>Where should you touch the fence to minimise the distance you have to run?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1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96447" y="1306815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05999" y="1252632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1315000" y="2267792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3346355" y="2266788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8187470">
            <a:off x="540223" y="525395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1 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8187470">
            <a:off x="2196407" y="1149498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9 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8187470">
            <a:off x="2902033" y="419598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0 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18187470">
            <a:off x="5292751" y="527610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8 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8187470">
            <a:off x="6948935" y="1171649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2 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8187470">
            <a:off x="7654561" y="4218136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0 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2089777" y="4619185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770297" y="4605787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829356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8397218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2264704" y="5923975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043653" y="5952321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02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96447" y="1306815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05999" y="1252632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1315000" y="2267792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3346355" y="2266788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8187470">
            <a:off x="540223" y="525395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19 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8187470">
            <a:off x="2196407" y="1149498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1 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8187470">
            <a:off x="2902033" y="419598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0 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18187470">
            <a:off x="5292751" y="527610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13 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8187470">
            <a:off x="6948935" y="1171649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7 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8187470">
            <a:off x="7654561" y="4218136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0 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2089777" y="4619185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770297" y="4605787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829356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8397218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2264704" y="5923975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043653" y="5952321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19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96447" y="1306815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05999" y="1252632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1315000" y="2267792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3346355" y="2266788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8187470">
            <a:off x="540223" y="525395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5 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8187470">
            <a:off x="2196407" y="1149498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5 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8187470">
            <a:off x="2902033" y="419598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0 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18187470">
            <a:off x="5292751" y="527610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0 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8187470">
            <a:off x="6948935" y="1171649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0 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8187470">
            <a:off x="7654561" y="4218136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0 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2089777" y="4619185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770297" y="4605787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829356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8397218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2264704" y="5923975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043653" y="5952321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96447" y="1306815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05999" y="1252632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1315000" y="2267792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3346355" y="2266788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8187470">
            <a:off x="540223" y="525395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16 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8187470">
            <a:off x="2196407" y="1149498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4 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8187470">
            <a:off x="2902033" y="419598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0 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18187470">
            <a:off x="5292751" y="527610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2 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8187470">
            <a:off x="6948935" y="1171649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8 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8187470">
            <a:off x="7654561" y="4218136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0 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2089777" y="4619185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770297" y="4605787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829356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8397218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2264704" y="5923975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043653" y="5952321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52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96447" y="1306815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05999" y="1252632"/>
            <a:ext cx="5706456" cy="42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1315000" y="2267792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3346355" y="2266788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Shortest Race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8187470">
            <a:off x="540223" y="525395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7 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8187470">
            <a:off x="2196407" y="1149498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3 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8187470">
            <a:off x="2902033" y="419598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0 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18187470">
            <a:off x="5292751" y="527610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3 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8187470">
            <a:off x="6948935" y="1171649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7 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8187470">
            <a:off x="7654561" y="4218136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0 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2089777" y="4619185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770297" y="4605787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What’s the shortest distance race?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829356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8397218" y="41345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2264704" y="5923975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7043653" y="5952321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Not to scale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49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8" y="1943100"/>
            <a:ext cx="42386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09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349374"/>
            <a:ext cx="4505325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 rot="2052281">
            <a:off x="3382362" y="2996952"/>
            <a:ext cx="659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fence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8024" y="836712"/>
            <a:ext cx="4273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This diagram models the general case.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436245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2052281">
            <a:off x="3382362" y="2996952"/>
            <a:ext cx="659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fence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88025" y="836712"/>
                <a:ext cx="396044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itchFamily="66" charset="0"/>
                  </a:rPr>
                  <a:t>This diagram models the general case.</a:t>
                </a:r>
              </a:p>
              <a:p>
                <a:endParaRPr lang="en-GB" dirty="0">
                  <a:latin typeface="Comic Sans MS" pitchFamily="66" charset="0"/>
                </a:endParaRPr>
              </a:p>
              <a:p>
                <a:r>
                  <a:rPr lang="en-GB" dirty="0" smtClean="0">
                    <a:latin typeface="Comic Sans MS" pitchFamily="66" charset="0"/>
                  </a:rPr>
                  <a:t>The problem is now one of finding the value of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GB" dirty="0" smtClean="0">
                    <a:latin typeface="Comic Sans MS" pitchFamily="66" charset="0"/>
                  </a:rPr>
                  <a:t> that makes the length AP + PB a minimum.</a:t>
                </a:r>
              </a:p>
              <a:p>
                <a:endParaRPr lang="en-GB" dirty="0">
                  <a:latin typeface="Comic Sans MS" pitchFamily="66" charset="0"/>
                </a:endParaRPr>
              </a:p>
              <a:p>
                <a:r>
                  <a:rPr lang="en-GB" dirty="0" smtClean="0">
                    <a:latin typeface="Comic Sans MS" pitchFamily="66" charset="0"/>
                  </a:rPr>
                  <a:t>Call this length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en-GB" i="1" dirty="0" smtClean="0">
                    <a:latin typeface="Comic Sans MS" pitchFamily="66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5" y="836712"/>
                <a:ext cx="3960440" cy="2308324"/>
              </a:xfrm>
              <a:prstGeom prst="rect">
                <a:avLst/>
              </a:prstGeom>
              <a:blipFill rotWithShape="1">
                <a:blip r:embed="rId3"/>
                <a:stretch>
                  <a:fillRect l="-1231" t="-1055" b="-34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7" y="3429000"/>
                <a:ext cx="8424937" cy="3397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𝐷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𝐿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 smtClean="0">
                  <a:latin typeface="Comic Sans MS" pitchFamily="66" charset="0"/>
                </a:endParaRPr>
              </a:p>
              <a:p>
                <a:endParaRPr lang="en-GB" dirty="0" smtClean="0">
                  <a:latin typeface="Comic Sans MS" pitchFamily="66" charset="0"/>
                </a:endParaRPr>
              </a:p>
              <a:p>
                <a:r>
                  <a:rPr lang="en-GB" dirty="0" smtClean="0">
                    <a:latin typeface="Comic Sans MS" pitchFamily="66" charset="0"/>
                  </a:rPr>
                  <a:t>Differentiate to find when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en-GB" dirty="0" smtClean="0">
                    <a:latin typeface="Comic Sans MS" pitchFamily="66" charset="0"/>
                  </a:rPr>
                  <a:t> is a minimum.</a:t>
                </a:r>
              </a:p>
              <a:p>
                <a:endParaRPr lang="en-GB" dirty="0" smtClean="0">
                  <a:latin typeface="Comic Sans MS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𝑑𝐷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𝐿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b="0" i="1" smtClean="0"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  <m:r>
                                            <a:rPr lang="en-GB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GB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dirty="0" smtClean="0">
                  <a:latin typeface="Comic Sans MS" pitchFamily="66" charset="0"/>
                </a:endParaRPr>
              </a:p>
              <a:p>
                <a:endParaRPr lang="en-GB" dirty="0" smtClean="0">
                  <a:latin typeface="Comic Sans MS" pitchFamily="66" charset="0"/>
                </a:endParaRPr>
              </a:p>
              <a:p>
                <a:r>
                  <a:rPr lang="en-GB" dirty="0" smtClean="0">
                    <a:latin typeface="Comic Sans MS" pitchFamily="66" charset="0"/>
                  </a:rPr>
                  <a:t>For a turning point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𝑑𝐷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=0 </m:t>
                    </m:r>
                    <m:groupChr>
                      <m:groupChrPr>
                        <m:chr m:val="⇒"/>
                        <m:vertJc m:val="bot"/>
                        <m:ctrlPr>
                          <a:rPr lang="en-GB" b="0" i="1" smtClean="0">
                            <a:latin typeface="Cambria Math"/>
                          </a:rPr>
                        </m:ctrlPr>
                      </m:groupChrPr>
                      <m:e/>
                    </m:groupChr>
                    <m:r>
                      <a:rPr lang="en-GB" b="0" i="1" smtClean="0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den>
                    </m:f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𝐿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i="1"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b="0" i="1" smtClean="0">
                                            <a:latin typeface="Cambria Math"/>
                                          </a:rPr>
                                          <m:t>𝐿</m:t>
                                        </m:r>
                                        <m:r>
                                          <a:rPr lang="en-GB" b="0" i="1" smtClean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GB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f>
                              <m:f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endParaRPr lang="en-GB" dirty="0" smtClean="0">
                  <a:latin typeface="Comic Sans MS" pitchFamily="66" charset="0"/>
                </a:endParaRPr>
              </a:p>
              <a:p>
                <a:endParaRPr lang="en-GB" dirty="0">
                  <a:latin typeface="Comic Sans MS" pitchFamily="66" charset="0"/>
                </a:endParaRPr>
              </a:p>
              <a:p>
                <a:r>
                  <a:rPr lang="en-GB" dirty="0" smtClean="0">
                    <a:latin typeface="Comic Sans MS" pitchFamily="66" charset="0"/>
                  </a:rPr>
                  <a:t>Square both sides and cross multiply to give:</a:t>
                </a:r>
                <a:endParaRPr lang="en-GB" i="1" dirty="0" smtClean="0">
                  <a:latin typeface="Comic Sans MS" pitchFamily="66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3429000"/>
                <a:ext cx="8424937" cy="3397533"/>
              </a:xfrm>
              <a:prstGeom prst="rect">
                <a:avLst/>
              </a:prstGeom>
              <a:blipFill rotWithShape="1">
                <a:blip r:embed="rId4"/>
                <a:stretch>
                  <a:fillRect l="-579" b="-19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714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9"/>
            <a:ext cx="1872208" cy="141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7" y="116632"/>
                <a:ext cx="8424937" cy="6418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cs typeface="Times New Roman" panose="02020603050405020304" pitchFamily="18" charset="0"/>
                  </a:rPr>
                  <a:t> 	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  <m:r>
                                  <a:rPr lang="en-GB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GB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GB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𝐿</m:t>
                            </m:r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dirty="0" smtClean="0">
                    <a:cs typeface="Times New Roman" panose="02020603050405020304" pitchFamily="18" charset="0"/>
                  </a:rPr>
                  <a:t>	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𝐿</m:t>
                            </m:r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𝐿</m:t>
                            </m:r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𝐿</m:t>
                            </m:r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dirty="0" smtClean="0">
                    <a:cs typeface="Times New Roman" panose="02020603050405020304" pitchFamily="18" charset="0"/>
                  </a:rPr>
                  <a:t> 			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𝐿𝑥</m:t>
                        </m:r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dirty="0" smtClean="0">
                    <a:cs typeface="Times New Roman" panose="02020603050405020304" pitchFamily="18" charset="0"/>
                  </a:rPr>
                  <a:t>	 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GB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  <a:cs typeface="Times New Roman" panose="02020603050405020304" pitchFamily="18" charset="0"/>
                      </a:rPr>
                      <m:t>+2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  <a:cs typeface="Times New Roman" panose="02020603050405020304" pitchFamily="18" charset="0"/>
                      </a:rPr>
                      <m:t>𝐿𝑥</m:t>
                    </m:r>
                    <m:r>
                      <a:rPr lang="en-GB" b="0" i="1" smtClean="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b="0" dirty="0" smtClean="0">
                    <a:cs typeface="Times New Roman" panose="02020603050405020304" pitchFamily="18" charset="0"/>
                  </a:rPr>
                  <a:t> 	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−2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GB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GB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GB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+4</m:t>
                            </m:r>
                            <m:d>
                              <m:dPr>
                                <m:ctrlPr>
                                  <a:rPr lang="en-GB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sSup>
                              <m:sSupPr>
                                <m:ctrlPr>
                                  <a:rPr lang="en-GB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GB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GB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GB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den>
                    </m:f>
                  </m:oMath>
                </a14:m>
                <a:endParaRPr lang="en-GB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dirty="0" smtClean="0">
                    <a:cs typeface="Times New Roman" panose="02020603050405020304" pitchFamily="18" charset="0"/>
                  </a:rPr>
                  <a:t>	 	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4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GB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±</m:t>
                        </m:r>
                        <m:r>
                          <a:rPr lang="en-GB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𝑎𝑏𝐿</m:t>
                        </m:r>
                      </m:num>
                      <m:den>
                        <m:d>
                          <m:dPr>
                            <m:ctrlPr>
                              <a:rPr lang="en-GB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den>
                    </m:f>
                  </m:oMath>
                </a14:m>
                <a:endPara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dirty="0" smtClean="0">
                    <a:cs typeface="Times New Roman" panose="02020603050405020304" pitchFamily="18" charset="0"/>
                  </a:rPr>
                  <a:t> 		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4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en-GB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±</m:t>
                            </m:r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GB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𝑎𝐿</m:t>
                        </m:r>
                      </m:num>
                      <m:den>
                        <m:d>
                          <m:dPr>
                            <m:ctrlPr>
                              <a:rPr lang="en-GB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den>
                    </m:f>
                  </m:oMath>
                </a14:m>
                <a:endParaRPr lang="en-GB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400" dirty="0" smtClean="0">
                    <a:cs typeface="Times New Roman" panose="02020603050405020304" pitchFamily="18" charset="0"/>
                  </a:rPr>
                  <a:t>	   	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4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d>
                        <m:r>
                          <a:rPr lang="en-GB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𝑎𝐿</m:t>
                        </m:r>
                      </m:num>
                      <m:den>
                        <m:d>
                          <m:dPr>
                            <m:ctrlPr>
                              <a:rPr lang="en-GB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sz="24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den>
                    </m:f>
                  </m:oMath>
                </a14:m>
                <a:r>
                  <a:rPr lang="en-GB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GB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dirty="0" smtClean="0">
                    <a:latin typeface="Comic Sans MS" pitchFamily="66" charset="0"/>
                  </a:rPr>
                  <a:t>(ignore negative  solution)</a:t>
                </a:r>
              </a:p>
              <a:p>
                <a:endPara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GB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GB" sz="2400" b="0" i="1" smtClean="0">
                        <a:latin typeface="Cambria Math"/>
                        <a:cs typeface="Times New Roman" panose="02020603050405020304" pitchFamily="18" charset="0"/>
                      </a:rPr>
                      <m:t>𝐿</m:t>
                    </m:r>
                  </m:oMath>
                </a14:m>
                <a:endParaRPr lang="en-GB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116632"/>
                <a:ext cx="8424937" cy="64181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9140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9"/>
            <a:ext cx="1872208" cy="141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504" y="116632"/>
                <a:ext cx="8424937" cy="6056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GB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GB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GB" sz="2400" b="0" i="1" smtClean="0">
                        <a:latin typeface="Cambria Math"/>
                        <a:cs typeface="Times New Roman" panose="02020603050405020304" pitchFamily="18" charset="0"/>
                      </a:rPr>
                      <m:t>𝐿</m:t>
                    </m:r>
                  </m:oMath>
                </a14:m>
                <a:endParaRPr lang="en-GB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GB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2400" b="0" i="1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b="0" i="1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en-GB" sz="2400" b="0" i="1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GB" sz="2400" b="0" i="1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𝑏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en-GB" sz="2400" b="0" i="1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b="0" i="1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en-GB" sz="2400" b="0" i="1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GB" sz="2400" b="0" i="1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𝑏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GB" sz="24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40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GB" sz="24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i="1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GB" sz="2400" i="1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400" b="0" i="1" smtClean="0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GB" sz="2400" i="1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𝑎</m:t>
                                          </m:r>
                                          <m:r>
                                            <a:rPr lang="en-GB" sz="2400" i="1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GB" sz="2400" i="1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𝑏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GB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GB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GB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  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240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GB" sz="24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i="1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GB" sz="2400" i="1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400" b="0" i="1" smtClean="0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GB" sz="2400" i="1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𝑎</m:t>
                                          </m:r>
                                          <m:r>
                                            <a:rPr lang="en-GB" sz="2400" i="1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GB" sz="2400" i="1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𝑏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GB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GB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GB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  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en-GB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GB" sz="24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400" i="1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i="1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GB" sz="2400" i="1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400" b="0" i="1" smtClean="0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𝐿</m:t>
                                          </m:r>
                                        </m:num>
                                        <m:den>
                                          <m:r>
                                            <a:rPr lang="en-GB" sz="2400" i="1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𝑎</m:t>
                                          </m:r>
                                          <m:r>
                                            <a:rPr lang="en-GB" sz="2400" i="1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GB" sz="2400" i="1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𝑏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GB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GB" sz="2400" i="1"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d>
                        <m:dPr>
                          <m:ctrlPr>
                            <a:rPr lang="en-GB" sz="240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GB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GB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GB" sz="24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  <m:r>
                                    <a:rPr lang="en-GB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GB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8424937" cy="60564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8311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6"/>
          <p:cNvSpPr/>
          <p:nvPr/>
        </p:nvSpPr>
        <p:spPr>
          <a:xfrm rot="3528581">
            <a:off x="1139351" y="1415627"/>
            <a:ext cx="777934" cy="914400"/>
          </a:xfrm>
          <a:prstGeom prst="arc">
            <a:avLst>
              <a:gd name="adj1" fmla="val 16323804"/>
              <a:gd name="adj2" fmla="val 1977218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48724" y="1878731"/>
                <a:ext cx="3309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724" y="1878731"/>
                <a:ext cx="330988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178396"/>
            <a:ext cx="64770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0870" y="2042492"/>
                <a:ext cx="371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870" y="2042492"/>
                <a:ext cx="37144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020272" y="3770684"/>
                <a:ext cx="367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3770684"/>
                <a:ext cx="36766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67744" y="3548577"/>
                <a:ext cx="1172052" cy="582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dirty="0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dirty="0" smtClean="0"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GB" b="0" i="1" dirty="0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b="0" i="1" dirty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b="0" i="1" dirty="0" smtClean="0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GB" b="0" i="1" dirty="0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548577"/>
                <a:ext cx="1172052" cy="58214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52076" y="4562772"/>
                <a:ext cx="1208729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dirty="0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dirty="0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b="0" i="1" dirty="0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b="0" i="1" dirty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b="0" i="1" dirty="0" smtClean="0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GB" b="0" i="1" dirty="0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076" y="4562772"/>
                <a:ext cx="1208729" cy="71468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1520" y="340341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For the minimum distance race (shown below), analysing the angle at P in both triangles shows that they are the same.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314901" y="3359374"/>
            <a:ext cx="497973" cy="720080"/>
            <a:chOff x="3314901" y="3161706"/>
            <a:chExt cx="497973" cy="7200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347864" y="3212976"/>
                  <a:ext cx="3741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𝜃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4" y="3212976"/>
                  <a:ext cx="374141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Arc 7"/>
            <p:cNvSpPr/>
            <p:nvPr/>
          </p:nvSpPr>
          <p:spPr>
            <a:xfrm rot="17079075">
              <a:off x="3203848" y="3272759"/>
              <a:ext cx="720080" cy="497973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948241" y="3487715"/>
            <a:ext cx="497973" cy="720080"/>
            <a:chOff x="3948241" y="3290047"/>
            <a:chExt cx="497973" cy="7200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4067944" y="3501008"/>
                  <a:ext cx="3741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𝜃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7944" y="3501008"/>
                  <a:ext cx="374141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Arc 17"/>
            <p:cNvSpPr/>
            <p:nvPr/>
          </p:nvSpPr>
          <p:spPr>
            <a:xfrm rot="3134442">
              <a:off x="3837188" y="3401100"/>
              <a:ext cx="720080" cy="497973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66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6"/>
          <p:cNvSpPr/>
          <p:nvPr/>
        </p:nvSpPr>
        <p:spPr>
          <a:xfrm rot="3528581">
            <a:off x="1139351" y="1415627"/>
            <a:ext cx="777934" cy="914400"/>
          </a:xfrm>
          <a:prstGeom prst="arc">
            <a:avLst>
              <a:gd name="adj1" fmla="val 16323804"/>
              <a:gd name="adj2" fmla="val 1977218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48724" y="1681063"/>
                <a:ext cx="3309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724" y="1681063"/>
                <a:ext cx="330988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178396"/>
            <a:ext cx="64770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0870" y="2060848"/>
                <a:ext cx="371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870" y="2060848"/>
                <a:ext cx="37144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020272" y="3779748"/>
                <a:ext cx="367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3779748"/>
                <a:ext cx="36766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67744" y="3546195"/>
                <a:ext cx="1172052" cy="582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dirty="0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dirty="0" smtClean="0"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GB" b="0" i="1" dirty="0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b="0" i="1" dirty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b="0" i="1" dirty="0" smtClean="0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GB" b="0" i="1" dirty="0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546195"/>
                <a:ext cx="1172052" cy="58214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52076" y="4560390"/>
                <a:ext cx="1208729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dirty="0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dirty="0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b="0" i="1" dirty="0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b="0" i="1" dirty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b="0" i="1" dirty="0" smtClean="0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GB" b="0" i="1" dirty="0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076" y="4560390"/>
                <a:ext cx="1208729" cy="71468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3314901" y="3356992"/>
            <a:ext cx="497973" cy="720080"/>
            <a:chOff x="3314901" y="3161706"/>
            <a:chExt cx="497973" cy="7200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347864" y="3212976"/>
                  <a:ext cx="3741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𝜃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4" y="3212976"/>
                  <a:ext cx="374141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Arc 7"/>
            <p:cNvSpPr/>
            <p:nvPr/>
          </p:nvSpPr>
          <p:spPr>
            <a:xfrm rot="17079075">
              <a:off x="3203848" y="3272759"/>
              <a:ext cx="720080" cy="497973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948241" y="3485333"/>
            <a:ext cx="497973" cy="720080"/>
            <a:chOff x="3948241" y="3290047"/>
            <a:chExt cx="497973" cy="7200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4067944" y="3501008"/>
                  <a:ext cx="3741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𝜃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7944" y="3501008"/>
                  <a:ext cx="374141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Arc 17"/>
            <p:cNvSpPr/>
            <p:nvPr/>
          </p:nvSpPr>
          <p:spPr>
            <a:xfrm rot="3134442">
              <a:off x="3837188" y="3401100"/>
              <a:ext cx="720080" cy="497973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347864" y="265872"/>
            <a:ext cx="56605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So another way to solve the problem is to simply reflect point A in the fence line to give A’ and join it to point B.  Where line A’B crosses the fence line is the solution since length A’P equals length AP.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0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1168871"/>
            <a:ext cx="649605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20870" y="2060848"/>
                <a:ext cx="371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870" y="2060848"/>
                <a:ext cx="37144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020272" y="3789040"/>
                <a:ext cx="367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3789040"/>
                <a:ext cx="36766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67744" y="3552992"/>
                <a:ext cx="1172052" cy="582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dirty="0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dirty="0" smtClean="0"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GB" b="0" i="1" dirty="0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b="0" i="1" dirty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b="0" i="1" dirty="0" smtClean="0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GB" b="0" i="1" dirty="0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552992"/>
                <a:ext cx="1172052" cy="58214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52076" y="4567187"/>
                <a:ext cx="1208729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dirty="0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dirty="0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b="0" i="1" dirty="0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b="0" i="1" dirty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b="0" i="1" dirty="0" smtClean="0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GB" b="0" i="1" dirty="0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076" y="4567187"/>
                <a:ext cx="1208729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3314901" y="3363789"/>
            <a:ext cx="497973" cy="720080"/>
            <a:chOff x="3314901" y="3161706"/>
            <a:chExt cx="497973" cy="7200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347864" y="3212976"/>
                  <a:ext cx="3741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𝜃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4" y="3212976"/>
                  <a:ext cx="374141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Arc 13"/>
            <p:cNvSpPr/>
            <p:nvPr/>
          </p:nvSpPr>
          <p:spPr>
            <a:xfrm rot="17079075">
              <a:off x="3203848" y="3272759"/>
              <a:ext cx="720080" cy="497973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948241" y="3492130"/>
            <a:ext cx="497973" cy="720080"/>
            <a:chOff x="3948241" y="3290047"/>
            <a:chExt cx="497973" cy="7200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4067944" y="3501008"/>
                  <a:ext cx="3741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𝜃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7944" y="3501008"/>
                  <a:ext cx="374141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Arc 16"/>
            <p:cNvSpPr/>
            <p:nvPr/>
          </p:nvSpPr>
          <p:spPr>
            <a:xfrm rot="3134442">
              <a:off x="3837188" y="3401100"/>
              <a:ext cx="720080" cy="497973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11560" y="559446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And a straight line is the shortest distance between two points.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47864" y="265872"/>
            <a:ext cx="56605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So another way to solve the problem is to simply reflect point A in the fence line to give A’ and join it to point B.  Where line A’B crosses the fence line is the solution since length A’P equals length AP.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882</Words>
  <Application>Microsoft Office PowerPoint</Application>
  <PresentationFormat>On-screen Show (4:3)</PresentationFormat>
  <Paragraphs>246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The Shortest Race</vt:lpstr>
      <vt:lpstr>The Shortest Race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Shortest Race</dc:title>
  <dc:creator>John</dc:creator>
  <cp:lastModifiedBy>John</cp:lastModifiedBy>
  <cp:revision>42</cp:revision>
  <cp:lastPrinted>2015-03-20T15:24:55Z</cp:lastPrinted>
  <dcterms:created xsi:type="dcterms:W3CDTF">2011-12-21T11:23:58Z</dcterms:created>
  <dcterms:modified xsi:type="dcterms:W3CDTF">2015-03-20T15:25:39Z</dcterms:modified>
</cp:coreProperties>
</file>