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80" r:id="rId5"/>
    <p:sldId id="281" r:id="rId6"/>
    <p:sldId id="282" r:id="rId7"/>
    <p:sldId id="260" r:id="rId8"/>
    <p:sldId id="283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24ABB-E7B3-4A30-A7B5-AF86741E128F}" type="datetimeFigureOut">
              <a:rPr lang="en-GB" smtClean="0"/>
              <a:t>21/03/2015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594F8-C67F-4EFB-B722-9FD15F6CDD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1291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24ABB-E7B3-4A30-A7B5-AF86741E128F}" type="datetimeFigureOut">
              <a:rPr lang="en-GB" smtClean="0"/>
              <a:t>21/03/2015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594F8-C67F-4EFB-B722-9FD15F6CDD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5526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24ABB-E7B3-4A30-A7B5-AF86741E128F}" type="datetimeFigureOut">
              <a:rPr lang="en-GB" smtClean="0"/>
              <a:t>21/03/2015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594F8-C67F-4EFB-B722-9FD15F6CDD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491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24ABB-E7B3-4A30-A7B5-AF86741E128F}" type="datetimeFigureOut">
              <a:rPr lang="en-GB" smtClean="0"/>
              <a:t>21/03/2015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594F8-C67F-4EFB-B722-9FD15F6CDD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8495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24ABB-E7B3-4A30-A7B5-AF86741E128F}" type="datetimeFigureOut">
              <a:rPr lang="en-GB" smtClean="0"/>
              <a:t>21/03/2015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594F8-C67F-4EFB-B722-9FD15F6CDD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1631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24ABB-E7B3-4A30-A7B5-AF86741E128F}" type="datetimeFigureOut">
              <a:rPr lang="en-GB" smtClean="0"/>
              <a:t>21/03/2015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594F8-C67F-4EFB-B722-9FD15F6CDD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250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24ABB-E7B3-4A30-A7B5-AF86741E128F}" type="datetimeFigureOut">
              <a:rPr lang="en-GB" smtClean="0"/>
              <a:t>21/03/2015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594F8-C67F-4EFB-B722-9FD15F6CDD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2184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24ABB-E7B3-4A30-A7B5-AF86741E128F}" type="datetimeFigureOut">
              <a:rPr lang="en-GB" smtClean="0"/>
              <a:t>21/03/2015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594F8-C67F-4EFB-B722-9FD15F6CDD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652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24ABB-E7B3-4A30-A7B5-AF86741E128F}" type="datetimeFigureOut">
              <a:rPr lang="en-GB" smtClean="0"/>
              <a:t>21/03/2015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594F8-C67F-4EFB-B722-9FD15F6CDD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4865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24ABB-E7B3-4A30-A7B5-AF86741E128F}" type="datetimeFigureOut">
              <a:rPr lang="en-GB" smtClean="0"/>
              <a:t>21/03/2015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594F8-C67F-4EFB-B722-9FD15F6CDD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9466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24ABB-E7B3-4A30-A7B5-AF86741E128F}" type="datetimeFigureOut">
              <a:rPr lang="en-GB" smtClean="0"/>
              <a:t>21/03/2015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594F8-C67F-4EFB-B722-9FD15F6CDD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4204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A24ABB-E7B3-4A30-A7B5-AF86741E128F}" type="datetimeFigureOut">
              <a:rPr lang="en-GB" smtClean="0"/>
              <a:t>21/03/2015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594F8-C67F-4EFB-B722-9FD15F6CDD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2895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60.png"/><Relationship Id="rId4" Type="http://schemas.openxmlformats.org/officeDocument/2006/relationships/image" Target="../media/image5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Skew Lines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8633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15816" y="476672"/>
            <a:ext cx="20345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Skew Lines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1412776"/>
            <a:ext cx="700865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The two given lines given are skew (</a:t>
            </a:r>
            <a:r>
              <a:rPr lang="en-GB" sz="2000" dirty="0" err="1" smtClean="0">
                <a:latin typeface="Comic Sans MS" panose="030F0702030302020204" pitchFamily="66" charset="0"/>
              </a:rPr>
              <a:t>i.e</a:t>
            </a:r>
            <a:r>
              <a:rPr lang="en-GB" sz="2000" dirty="0" smtClean="0">
                <a:latin typeface="Comic Sans MS" panose="030F0702030302020204" pitchFamily="66" charset="0"/>
              </a:rPr>
              <a:t> they do not meet).</a:t>
            </a:r>
          </a:p>
          <a:p>
            <a:endParaRPr lang="en-GB" sz="2000" dirty="0" smtClean="0">
              <a:latin typeface="Comic Sans MS" panose="030F0702030302020204" pitchFamily="66" charset="0"/>
            </a:endParaRPr>
          </a:p>
          <a:p>
            <a:r>
              <a:rPr lang="en-GB" sz="2000" dirty="0" smtClean="0">
                <a:latin typeface="Comic Sans MS" panose="030F0702030302020204" pitchFamily="66" charset="0"/>
              </a:rPr>
              <a:t>What is the shortest distance between them?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03648" y="3068960"/>
            <a:ext cx="5602485" cy="2736304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187624" y="2924944"/>
            <a:ext cx="4896544" cy="36004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915816" y="3068960"/>
            <a:ext cx="576064" cy="1728192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07504" y="3094622"/>
                <a:ext cx="2464777" cy="9104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sz="2000" b="1" i="1" smtClean="0">
                              <a:latin typeface="Cambria Math"/>
                            </a:rPr>
                            <m:t>𝑳</m:t>
                          </m:r>
                        </m:e>
                        <m:sub>
                          <m:r>
                            <a:rPr lang="en-GB" sz="2000" b="1" i="1" smtClean="0"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GB" sz="2000" b="1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2000" b="1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000" b="1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000" b="1" i="1" smtClean="0">
                                    <a:latin typeface="Cambria Math"/>
                                  </a:rPr>
                                  <m:t>𝟓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𝟎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𝟏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2000" b="1" i="1" smtClean="0">
                          <a:latin typeface="Cambria Math"/>
                        </a:rPr>
                        <m:t>+</m:t>
                      </m:r>
                      <m:r>
                        <a:rPr lang="el-GR" sz="2000" b="1" i="1" smtClean="0">
                          <a:latin typeface="Cambria Math"/>
                        </a:rPr>
                        <m:t>𝝀</m:t>
                      </m:r>
                      <m:d>
                        <m:dPr>
                          <m:ctrlPr>
                            <a:rPr lang="el-GR" sz="2000" b="1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l-GR" sz="2000" b="1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000" b="1" i="1" smtClean="0">
                                    <a:latin typeface="Cambria Math"/>
                                  </a:rPr>
                                  <m:t>𝟐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𝟏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𝟎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000" b="1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3094622"/>
                <a:ext cx="2464777" cy="91044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131559" y="3933056"/>
                <a:ext cx="2637902" cy="9041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sz="2000" b="1" i="1" smtClean="0">
                              <a:latin typeface="Cambria Math"/>
                            </a:rPr>
                            <m:t>𝑳</m:t>
                          </m:r>
                        </m:e>
                        <m:sub>
                          <m:r>
                            <a:rPr lang="en-GB" sz="2000" b="1" i="1" smtClean="0"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en-GB" sz="2000" b="1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2000" b="1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000" b="1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000" b="1" i="1" smtClean="0">
                                    <a:latin typeface="Cambria Math"/>
                                  </a:rPr>
                                  <m:t>𝟏</m:t>
                                </m:r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𝟎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𝟖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𝟒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2000" b="1" i="1" smtClean="0">
                          <a:latin typeface="Cambria Math"/>
                        </a:rPr>
                        <m:t>+</m:t>
                      </m:r>
                      <m:r>
                        <a:rPr lang="en-GB" sz="2000" b="1" i="1" smtClean="0">
                          <a:latin typeface="Cambria Math"/>
                          <a:ea typeface="Cambria Math"/>
                        </a:rPr>
                        <m:t>𝝁</m:t>
                      </m:r>
                      <m:d>
                        <m:dPr>
                          <m:ctrlPr>
                            <a:rPr lang="el-GR" sz="2000" b="1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l-GR" sz="2000" b="1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000" b="1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𝟐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𝟎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𝟏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000" b="1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1559" y="3933056"/>
                <a:ext cx="2637902" cy="90415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745965" y="2636912"/>
                <a:ext cx="38587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𝑃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5965" y="2636912"/>
                <a:ext cx="385875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419872" y="4797152"/>
                <a:ext cx="3997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𝑄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872" y="4797152"/>
                <a:ext cx="399789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915816" y="5712794"/>
                <a:ext cx="481093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000" dirty="0" smtClean="0">
                    <a:latin typeface="Comic Sans MS" panose="030F0702030302020204" pitchFamily="66" charset="0"/>
                  </a:rPr>
                  <a:t>Also find the co-ordinates of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𝑃</m:t>
                    </m:r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𝑄</m:t>
                    </m:r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816" y="5712794"/>
                <a:ext cx="4810932" cy="400110"/>
              </a:xfrm>
              <a:prstGeom prst="rect">
                <a:avLst/>
              </a:prstGeom>
              <a:blipFill rotWithShape="1">
                <a:blip r:embed="rId5"/>
                <a:stretch>
                  <a:fillRect l="-1266" t="-7576" b="-257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0" y="6488668"/>
            <a:ext cx="926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SIC_27</a:t>
            </a:r>
            <a:endParaRPr lang="en-GB" dirty="0">
              <a:latin typeface="Bradley Hand ITC" panose="03070402050302030203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77957" y="4499828"/>
            <a:ext cx="20938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shortest distance</a:t>
            </a:r>
            <a:endParaRPr lang="en-GB" dirty="0"/>
          </a:p>
        </p:txBody>
      </p:sp>
      <p:sp>
        <p:nvSpPr>
          <p:cNvPr id="19" name="Arc 18"/>
          <p:cNvSpPr/>
          <p:nvPr/>
        </p:nvSpPr>
        <p:spPr>
          <a:xfrm>
            <a:off x="2123728" y="3490707"/>
            <a:ext cx="1186266" cy="1162429"/>
          </a:xfrm>
          <a:prstGeom prst="arc">
            <a:avLst>
              <a:gd name="adj1" fmla="val 1282623"/>
              <a:gd name="adj2" fmla="val 5389267"/>
            </a:avLst>
          </a:prstGeom>
          <a:ln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8203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15816" y="476672"/>
            <a:ext cx="20345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Skew Lines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1412776"/>
            <a:ext cx="700865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The two given lines given are skew (</a:t>
            </a:r>
            <a:r>
              <a:rPr lang="en-GB" sz="2000" dirty="0" err="1" smtClean="0">
                <a:latin typeface="Comic Sans MS" panose="030F0702030302020204" pitchFamily="66" charset="0"/>
              </a:rPr>
              <a:t>i.e</a:t>
            </a:r>
            <a:r>
              <a:rPr lang="en-GB" sz="2000" dirty="0" smtClean="0">
                <a:latin typeface="Comic Sans MS" panose="030F0702030302020204" pitchFamily="66" charset="0"/>
              </a:rPr>
              <a:t> they do not meet).</a:t>
            </a:r>
          </a:p>
          <a:p>
            <a:endParaRPr lang="en-GB" sz="2000" dirty="0" smtClean="0">
              <a:latin typeface="Comic Sans MS" panose="030F0702030302020204" pitchFamily="66" charset="0"/>
            </a:endParaRPr>
          </a:p>
          <a:p>
            <a:r>
              <a:rPr lang="en-GB" sz="2000" dirty="0" smtClean="0">
                <a:latin typeface="Comic Sans MS" panose="030F0702030302020204" pitchFamily="66" charset="0"/>
              </a:rPr>
              <a:t>What is the shortest distance between them?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03648" y="3068960"/>
            <a:ext cx="5602485" cy="2736304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187624" y="2924944"/>
            <a:ext cx="4896544" cy="36004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915816" y="3068960"/>
            <a:ext cx="576064" cy="1728192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07504" y="3094622"/>
                <a:ext cx="2464777" cy="9104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sz="2000" b="1" i="1" smtClean="0">
                              <a:latin typeface="Cambria Math"/>
                            </a:rPr>
                            <m:t>𝑳</m:t>
                          </m:r>
                        </m:e>
                        <m:sub>
                          <m:r>
                            <a:rPr lang="en-GB" sz="2000" b="1" i="1" smtClean="0"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GB" sz="2000" b="1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2000" b="1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000" b="1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000" b="1" i="1" smtClean="0">
                                    <a:latin typeface="Cambria Math"/>
                                  </a:rPr>
                                  <m:t>𝟓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𝟎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𝟏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2000" b="1" i="1" smtClean="0">
                          <a:latin typeface="Cambria Math"/>
                        </a:rPr>
                        <m:t>+</m:t>
                      </m:r>
                      <m:r>
                        <a:rPr lang="el-GR" sz="2000" b="1" i="1" smtClean="0">
                          <a:latin typeface="Cambria Math"/>
                        </a:rPr>
                        <m:t>𝝀</m:t>
                      </m:r>
                      <m:d>
                        <m:dPr>
                          <m:ctrlPr>
                            <a:rPr lang="el-GR" sz="2000" b="1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l-GR" sz="2000" b="1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000" b="1" i="1" smtClean="0">
                                    <a:latin typeface="Cambria Math"/>
                                  </a:rPr>
                                  <m:t>𝟐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𝟏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𝟎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000" b="1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3094622"/>
                <a:ext cx="2464777" cy="91044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131559" y="3933056"/>
                <a:ext cx="2676374" cy="9041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sz="2000" b="1" i="1" smtClean="0">
                              <a:latin typeface="Cambria Math"/>
                            </a:rPr>
                            <m:t>𝑳</m:t>
                          </m:r>
                        </m:e>
                        <m:sub>
                          <m:r>
                            <a:rPr lang="en-GB" sz="2000" b="1" i="1" smtClean="0"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en-GB" sz="2000" b="1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2000" b="1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000" b="1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000" b="1" i="1" smtClean="0">
                                    <a:latin typeface="Cambria Math"/>
                                  </a:rPr>
                                  <m:t>𝟏</m:t>
                                </m:r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𝟔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𝟏𝟏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𝟐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2000" b="1" i="1" smtClean="0">
                          <a:latin typeface="Cambria Math"/>
                        </a:rPr>
                        <m:t>+</m:t>
                      </m:r>
                      <m:r>
                        <a:rPr lang="en-GB" sz="2000" b="1" i="1" smtClean="0">
                          <a:latin typeface="Cambria Math"/>
                          <a:ea typeface="Cambria Math"/>
                        </a:rPr>
                        <m:t>𝝁</m:t>
                      </m:r>
                      <m:d>
                        <m:dPr>
                          <m:ctrlPr>
                            <a:rPr lang="el-GR" sz="2000" b="1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l-GR" sz="2000" b="1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000" b="1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𝟒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𝟏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𝟑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000" b="1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1559" y="3933056"/>
                <a:ext cx="2676374" cy="90415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745965" y="2636912"/>
                <a:ext cx="38587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𝑃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5965" y="2636912"/>
                <a:ext cx="385875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419872" y="4797152"/>
                <a:ext cx="3997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𝑄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872" y="4797152"/>
                <a:ext cx="399789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915816" y="5712794"/>
                <a:ext cx="481093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000" dirty="0" smtClean="0">
                    <a:latin typeface="Comic Sans MS" panose="030F0702030302020204" pitchFamily="66" charset="0"/>
                  </a:rPr>
                  <a:t>Also find the co-ordinates of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𝑃</m:t>
                    </m:r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𝑄</m:t>
                    </m:r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816" y="5712794"/>
                <a:ext cx="4810932" cy="400110"/>
              </a:xfrm>
              <a:prstGeom prst="rect">
                <a:avLst/>
              </a:prstGeom>
              <a:blipFill rotWithShape="1">
                <a:blip r:embed="rId5"/>
                <a:stretch>
                  <a:fillRect l="-1266" t="-7576" b="-257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0" y="6488668"/>
            <a:ext cx="926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SIC_27</a:t>
            </a:r>
            <a:endParaRPr lang="en-GB" dirty="0">
              <a:latin typeface="Bradley Hand ITC" panose="03070402050302030203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77957" y="4499828"/>
            <a:ext cx="20938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shortest distance</a:t>
            </a:r>
            <a:endParaRPr lang="en-GB" dirty="0"/>
          </a:p>
        </p:txBody>
      </p:sp>
      <p:sp>
        <p:nvSpPr>
          <p:cNvPr id="19" name="Arc 18"/>
          <p:cNvSpPr/>
          <p:nvPr/>
        </p:nvSpPr>
        <p:spPr>
          <a:xfrm>
            <a:off x="2123728" y="3490707"/>
            <a:ext cx="1186266" cy="1162429"/>
          </a:xfrm>
          <a:prstGeom prst="arc">
            <a:avLst>
              <a:gd name="adj1" fmla="val 1282623"/>
              <a:gd name="adj2" fmla="val 5389267"/>
            </a:avLst>
          </a:prstGeom>
          <a:ln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718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15816" y="476672"/>
            <a:ext cx="20345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Skew Lines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1412776"/>
            <a:ext cx="700865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The two given lines given are skew (</a:t>
            </a:r>
            <a:r>
              <a:rPr lang="en-GB" sz="2000" dirty="0" err="1" smtClean="0">
                <a:latin typeface="Comic Sans MS" panose="030F0702030302020204" pitchFamily="66" charset="0"/>
              </a:rPr>
              <a:t>i.e</a:t>
            </a:r>
            <a:r>
              <a:rPr lang="en-GB" sz="2000" dirty="0" smtClean="0">
                <a:latin typeface="Comic Sans MS" panose="030F0702030302020204" pitchFamily="66" charset="0"/>
              </a:rPr>
              <a:t> they do not meet).</a:t>
            </a:r>
          </a:p>
          <a:p>
            <a:endParaRPr lang="en-GB" sz="2000" dirty="0" smtClean="0">
              <a:latin typeface="Comic Sans MS" panose="030F0702030302020204" pitchFamily="66" charset="0"/>
            </a:endParaRPr>
          </a:p>
          <a:p>
            <a:r>
              <a:rPr lang="en-GB" sz="2000" dirty="0" smtClean="0">
                <a:latin typeface="Comic Sans MS" panose="030F0702030302020204" pitchFamily="66" charset="0"/>
              </a:rPr>
              <a:t>What is the shortest distance between them?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03648" y="3068960"/>
            <a:ext cx="5602485" cy="2736304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187624" y="2924944"/>
            <a:ext cx="4896544" cy="36004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915816" y="3068960"/>
            <a:ext cx="576064" cy="1728192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07504" y="3094622"/>
                <a:ext cx="2464777" cy="9104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sz="2000" b="1" i="1" smtClean="0">
                              <a:latin typeface="Cambria Math"/>
                            </a:rPr>
                            <m:t>𝑳</m:t>
                          </m:r>
                        </m:e>
                        <m:sub>
                          <m:r>
                            <a:rPr lang="en-GB" sz="2000" b="1" i="1" smtClean="0"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GB" sz="2000" b="1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2000" b="1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000" b="1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000" b="1" i="1" smtClean="0">
                                    <a:latin typeface="Cambria Math"/>
                                  </a:rPr>
                                  <m:t>𝟓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𝟎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𝟏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2000" b="1" i="1" smtClean="0">
                          <a:latin typeface="Cambria Math"/>
                        </a:rPr>
                        <m:t>+</m:t>
                      </m:r>
                      <m:r>
                        <a:rPr lang="el-GR" sz="2000" b="1" i="1" smtClean="0">
                          <a:latin typeface="Cambria Math"/>
                        </a:rPr>
                        <m:t>𝝀</m:t>
                      </m:r>
                      <m:d>
                        <m:dPr>
                          <m:ctrlPr>
                            <a:rPr lang="el-GR" sz="2000" b="1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l-GR" sz="2000" b="1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000" b="1" i="1" smtClean="0">
                                    <a:latin typeface="Cambria Math"/>
                                  </a:rPr>
                                  <m:t>𝟐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𝟏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𝟎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000" b="1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3094622"/>
                <a:ext cx="2464777" cy="91044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131559" y="3933056"/>
                <a:ext cx="2676374" cy="9062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sz="2000" b="1" i="1" smtClean="0">
                              <a:latin typeface="Cambria Math"/>
                            </a:rPr>
                            <m:t>𝑳</m:t>
                          </m:r>
                        </m:e>
                        <m:sub>
                          <m:r>
                            <a:rPr lang="en-GB" sz="2000" b="1" i="1" smtClean="0"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en-GB" sz="2000" b="1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2000" b="1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000" b="1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000" b="1" i="1" smtClean="0">
                                    <a:latin typeface="Cambria Math"/>
                                  </a:rPr>
                                  <m:t>𝟒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𝟐𝟑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𝟖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2000" b="1" i="1" smtClean="0">
                          <a:latin typeface="Cambria Math"/>
                        </a:rPr>
                        <m:t>+</m:t>
                      </m:r>
                      <m:r>
                        <a:rPr lang="en-GB" sz="2000" b="1" i="1" smtClean="0">
                          <a:latin typeface="Cambria Math"/>
                          <a:ea typeface="Cambria Math"/>
                        </a:rPr>
                        <m:t>𝝁</m:t>
                      </m:r>
                      <m:d>
                        <m:dPr>
                          <m:ctrlPr>
                            <a:rPr lang="el-GR" sz="2000" b="1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l-GR" sz="2000" b="1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000" b="1" i="1" smtClean="0">
                                    <a:latin typeface="Cambria Math"/>
                                  </a:rPr>
                                  <m:t>𝟎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𝟓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𝟓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000" b="1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1559" y="3933056"/>
                <a:ext cx="2676374" cy="90621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745965" y="2636912"/>
                <a:ext cx="38587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𝑃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5965" y="2636912"/>
                <a:ext cx="385875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419872" y="4797152"/>
                <a:ext cx="3997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𝑄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872" y="4797152"/>
                <a:ext cx="399789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915816" y="5712794"/>
                <a:ext cx="481093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000" dirty="0" smtClean="0">
                    <a:latin typeface="Comic Sans MS" panose="030F0702030302020204" pitchFamily="66" charset="0"/>
                  </a:rPr>
                  <a:t>Also find the co-ordinates of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𝑃</m:t>
                    </m:r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𝑄</m:t>
                    </m:r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816" y="5712794"/>
                <a:ext cx="4810932" cy="400110"/>
              </a:xfrm>
              <a:prstGeom prst="rect">
                <a:avLst/>
              </a:prstGeom>
              <a:blipFill rotWithShape="1">
                <a:blip r:embed="rId5"/>
                <a:stretch>
                  <a:fillRect l="-1266" t="-7576" b="-257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0" y="6488668"/>
            <a:ext cx="926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SIC_27</a:t>
            </a:r>
            <a:endParaRPr lang="en-GB" dirty="0">
              <a:latin typeface="Bradley Hand ITC" panose="03070402050302030203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77957" y="4499828"/>
            <a:ext cx="20938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shortest distance</a:t>
            </a:r>
            <a:endParaRPr lang="en-GB" dirty="0"/>
          </a:p>
        </p:txBody>
      </p:sp>
      <p:sp>
        <p:nvSpPr>
          <p:cNvPr id="19" name="Arc 18"/>
          <p:cNvSpPr/>
          <p:nvPr/>
        </p:nvSpPr>
        <p:spPr>
          <a:xfrm>
            <a:off x="2123728" y="3490707"/>
            <a:ext cx="1186266" cy="1162429"/>
          </a:xfrm>
          <a:prstGeom prst="arc">
            <a:avLst>
              <a:gd name="adj1" fmla="val 1282623"/>
              <a:gd name="adj2" fmla="val 5389267"/>
            </a:avLst>
          </a:prstGeom>
          <a:ln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32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15816" y="476672"/>
            <a:ext cx="20345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Skew Lines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1412776"/>
            <a:ext cx="700865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The two given lines given are skew (</a:t>
            </a:r>
            <a:r>
              <a:rPr lang="en-GB" sz="2000" dirty="0" err="1" smtClean="0">
                <a:latin typeface="Comic Sans MS" panose="030F0702030302020204" pitchFamily="66" charset="0"/>
              </a:rPr>
              <a:t>i.e</a:t>
            </a:r>
            <a:r>
              <a:rPr lang="en-GB" sz="2000" dirty="0" smtClean="0">
                <a:latin typeface="Comic Sans MS" panose="030F0702030302020204" pitchFamily="66" charset="0"/>
              </a:rPr>
              <a:t> they do not meet).</a:t>
            </a:r>
          </a:p>
          <a:p>
            <a:endParaRPr lang="en-GB" sz="2000" dirty="0" smtClean="0">
              <a:latin typeface="Comic Sans MS" panose="030F0702030302020204" pitchFamily="66" charset="0"/>
            </a:endParaRPr>
          </a:p>
          <a:p>
            <a:r>
              <a:rPr lang="en-GB" sz="2000" dirty="0" smtClean="0">
                <a:latin typeface="Comic Sans MS" panose="030F0702030302020204" pitchFamily="66" charset="0"/>
              </a:rPr>
              <a:t>What is the shortest distance between them?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03648" y="3068960"/>
            <a:ext cx="5602485" cy="2736304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187624" y="2924944"/>
            <a:ext cx="4896544" cy="36004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915816" y="3068960"/>
            <a:ext cx="576064" cy="1728192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07504" y="3092570"/>
                <a:ext cx="2657138" cy="9124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sz="2000" b="1" i="1" smtClean="0">
                              <a:latin typeface="Cambria Math"/>
                            </a:rPr>
                            <m:t>𝑳</m:t>
                          </m:r>
                        </m:e>
                        <m:sub>
                          <m:r>
                            <a:rPr lang="en-GB" sz="2000" b="1" i="1" smtClean="0"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GB" sz="2000" b="1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2000" b="1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000" b="1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000" b="1" i="1" smtClean="0">
                                    <a:latin typeface="Cambria Math"/>
                                  </a:rPr>
                                  <m:t>𝟓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𝟒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𝟑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2000" b="1" i="1" smtClean="0">
                          <a:latin typeface="Cambria Math"/>
                        </a:rPr>
                        <m:t>+</m:t>
                      </m:r>
                      <m:r>
                        <a:rPr lang="el-GR" sz="2000" b="1" i="1" smtClean="0">
                          <a:latin typeface="Cambria Math"/>
                        </a:rPr>
                        <m:t>𝝀</m:t>
                      </m:r>
                      <m:d>
                        <m:dPr>
                          <m:ctrlPr>
                            <a:rPr lang="el-GR" sz="2000" b="1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l-GR" sz="2000" b="1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000" b="1" i="1" smtClean="0">
                                    <a:latin typeface="Cambria Math"/>
                                  </a:rPr>
                                  <m:t>𝟐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𝟏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𝟐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000" b="1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3092570"/>
                <a:ext cx="2657138" cy="91249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131559" y="3933056"/>
                <a:ext cx="2676374" cy="9061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sz="2000" b="1" i="1" smtClean="0">
                              <a:latin typeface="Cambria Math"/>
                            </a:rPr>
                            <m:t>𝑳</m:t>
                          </m:r>
                        </m:e>
                        <m:sub>
                          <m:r>
                            <a:rPr lang="en-GB" sz="2000" b="1" i="1" smtClean="0"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en-GB" sz="2000" b="1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2000" b="1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000" b="1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000" b="1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𝟐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𝟏𝟏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𝟕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2000" b="1" i="1" smtClean="0">
                          <a:latin typeface="Cambria Math"/>
                        </a:rPr>
                        <m:t>+</m:t>
                      </m:r>
                      <m:r>
                        <a:rPr lang="en-GB" sz="2000" b="1" i="1" smtClean="0">
                          <a:latin typeface="Cambria Math"/>
                          <a:ea typeface="Cambria Math"/>
                        </a:rPr>
                        <m:t>𝝁</m:t>
                      </m:r>
                      <m:d>
                        <m:dPr>
                          <m:ctrlPr>
                            <a:rPr lang="el-GR" sz="2000" b="1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l-GR" sz="2000" b="1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000" b="1" i="1" smtClean="0">
                                    <a:latin typeface="Cambria Math"/>
                                  </a:rPr>
                                  <m:t>𝟐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𝟏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𝟎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000" b="1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1559" y="3933056"/>
                <a:ext cx="2676374" cy="90614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745965" y="2636912"/>
                <a:ext cx="38587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𝑃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5965" y="2636912"/>
                <a:ext cx="385875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419872" y="4797152"/>
                <a:ext cx="3997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𝑄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872" y="4797152"/>
                <a:ext cx="399789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915816" y="5712794"/>
                <a:ext cx="481093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000" dirty="0" smtClean="0">
                    <a:latin typeface="Comic Sans MS" panose="030F0702030302020204" pitchFamily="66" charset="0"/>
                  </a:rPr>
                  <a:t>Also find the co-ordinates of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𝑃</m:t>
                    </m:r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𝑄</m:t>
                    </m:r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816" y="5712794"/>
                <a:ext cx="4810932" cy="400110"/>
              </a:xfrm>
              <a:prstGeom prst="rect">
                <a:avLst/>
              </a:prstGeom>
              <a:blipFill rotWithShape="1">
                <a:blip r:embed="rId6"/>
                <a:stretch>
                  <a:fillRect l="-1266" t="-7576" b="-257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0" y="6488668"/>
            <a:ext cx="926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SIC_27</a:t>
            </a:r>
            <a:endParaRPr lang="en-GB" dirty="0">
              <a:latin typeface="Bradley Hand ITC" panose="03070402050302030203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77957" y="4499828"/>
            <a:ext cx="20938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shortest distance</a:t>
            </a:r>
            <a:endParaRPr lang="en-GB" dirty="0"/>
          </a:p>
        </p:txBody>
      </p:sp>
      <p:sp>
        <p:nvSpPr>
          <p:cNvPr id="19" name="Arc 18"/>
          <p:cNvSpPr/>
          <p:nvPr/>
        </p:nvSpPr>
        <p:spPr>
          <a:xfrm>
            <a:off x="2123728" y="3490707"/>
            <a:ext cx="1186266" cy="1162429"/>
          </a:xfrm>
          <a:prstGeom prst="arc">
            <a:avLst>
              <a:gd name="adj1" fmla="val 1282623"/>
              <a:gd name="adj2" fmla="val 5389267"/>
            </a:avLst>
          </a:prstGeom>
          <a:ln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9197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15816" y="476672"/>
            <a:ext cx="20345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Skew Lines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1412776"/>
            <a:ext cx="700865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The two given lines given are skew (</a:t>
            </a:r>
            <a:r>
              <a:rPr lang="en-GB" sz="2000" dirty="0" err="1" smtClean="0">
                <a:latin typeface="Comic Sans MS" panose="030F0702030302020204" pitchFamily="66" charset="0"/>
              </a:rPr>
              <a:t>i.e</a:t>
            </a:r>
            <a:r>
              <a:rPr lang="en-GB" sz="2000" dirty="0" smtClean="0">
                <a:latin typeface="Comic Sans MS" panose="030F0702030302020204" pitchFamily="66" charset="0"/>
              </a:rPr>
              <a:t> they do not meet).</a:t>
            </a:r>
          </a:p>
          <a:p>
            <a:endParaRPr lang="en-GB" sz="2000" dirty="0" smtClean="0">
              <a:latin typeface="Comic Sans MS" panose="030F0702030302020204" pitchFamily="66" charset="0"/>
            </a:endParaRPr>
          </a:p>
          <a:p>
            <a:r>
              <a:rPr lang="en-GB" sz="2000" dirty="0" smtClean="0">
                <a:latin typeface="Comic Sans MS" panose="030F0702030302020204" pitchFamily="66" charset="0"/>
              </a:rPr>
              <a:t>What is the shortest distance between them?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03648" y="3068960"/>
            <a:ext cx="5602485" cy="2736304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187624" y="2924944"/>
            <a:ext cx="4896544" cy="36004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915816" y="3068960"/>
            <a:ext cx="576064" cy="1728192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07504" y="3092570"/>
                <a:ext cx="2657138" cy="9124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sz="2000" b="1" i="1" smtClean="0">
                              <a:latin typeface="Cambria Math"/>
                            </a:rPr>
                            <m:t>𝑳</m:t>
                          </m:r>
                        </m:e>
                        <m:sub>
                          <m:r>
                            <a:rPr lang="en-GB" sz="2000" b="1" i="1" smtClean="0"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GB" sz="2000" b="1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2000" b="1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000" b="1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000" b="1" i="1" smtClean="0">
                                    <a:latin typeface="Cambria Math"/>
                                  </a:rPr>
                                  <m:t>𝟓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𝟒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𝟑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2000" b="1" i="1" smtClean="0">
                          <a:latin typeface="Cambria Math"/>
                        </a:rPr>
                        <m:t>+</m:t>
                      </m:r>
                      <m:r>
                        <a:rPr lang="el-GR" sz="2000" b="1" i="1" smtClean="0">
                          <a:latin typeface="Cambria Math"/>
                        </a:rPr>
                        <m:t>𝝀</m:t>
                      </m:r>
                      <m:d>
                        <m:dPr>
                          <m:ctrlPr>
                            <a:rPr lang="el-GR" sz="2000" b="1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l-GR" sz="2000" b="1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000" b="1" i="1" smtClean="0">
                                    <a:latin typeface="Cambria Math"/>
                                  </a:rPr>
                                  <m:t>𝟐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𝟏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𝟐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000" b="1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3092570"/>
                <a:ext cx="2657138" cy="91249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131559" y="3933056"/>
                <a:ext cx="2676374" cy="9051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sz="2000" b="1" i="1" smtClean="0">
                              <a:latin typeface="Cambria Math"/>
                            </a:rPr>
                            <m:t>𝑳</m:t>
                          </m:r>
                        </m:e>
                        <m:sub>
                          <m:r>
                            <a:rPr lang="en-GB" sz="2000" b="1" i="1" smtClean="0"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en-GB" sz="2000" b="1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2000" b="1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000" b="1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000" b="1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𝟖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𝟏𝟕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𝟒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2000" b="1" i="1" smtClean="0">
                          <a:latin typeface="Cambria Math"/>
                        </a:rPr>
                        <m:t>+</m:t>
                      </m:r>
                      <m:r>
                        <a:rPr lang="en-GB" sz="2000" b="1" i="1" smtClean="0">
                          <a:latin typeface="Cambria Math"/>
                          <a:ea typeface="Cambria Math"/>
                        </a:rPr>
                        <m:t>𝝁</m:t>
                      </m:r>
                      <m:d>
                        <m:dPr>
                          <m:ctrlPr>
                            <a:rPr lang="el-GR" sz="2000" b="1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l-GR" sz="2000" b="1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000" b="1" i="1" smtClean="0">
                                    <a:latin typeface="Cambria Math"/>
                                  </a:rPr>
                                  <m:t>𝟒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𝟑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𝟏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000" b="1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1559" y="3933056"/>
                <a:ext cx="2676374" cy="9051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745965" y="2636912"/>
                <a:ext cx="38587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𝑃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5965" y="2636912"/>
                <a:ext cx="385875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419872" y="4797152"/>
                <a:ext cx="3997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𝑄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872" y="4797152"/>
                <a:ext cx="399789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915816" y="5712794"/>
                <a:ext cx="481093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000" dirty="0" smtClean="0">
                    <a:latin typeface="Comic Sans MS" panose="030F0702030302020204" pitchFamily="66" charset="0"/>
                  </a:rPr>
                  <a:t>Also find the co-ordinates of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𝑃</m:t>
                    </m:r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𝑄</m:t>
                    </m:r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816" y="5712794"/>
                <a:ext cx="4810932" cy="400110"/>
              </a:xfrm>
              <a:prstGeom prst="rect">
                <a:avLst/>
              </a:prstGeom>
              <a:blipFill rotWithShape="1">
                <a:blip r:embed="rId6"/>
                <a:stretch>
                  <a:fillRect l="-1266" t="-7576" b="-257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0" y="6488668"/>
            <a:ext cx="926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SIC_27</a:t>
            </a:r>
            <a:endParaRPr lang="en-GB" dirty="0">
              <a:latin typeface="Bradley Hand ITC" panose="03070402050302030203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77957" y="4499828"/>
            <a:ext cx="20938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shortest distance</a:t>
            </a:r>
            <a:endParaRPr lang="en-GB" dirty="0"/>
          </a:p>
        </p:txBody>
      </p:sp>
      <p:sp>
        <p:nvSpPr>
          <p:cNvPr id="19" name="Arc 18"/>
          <p:cNvSpPr/>
          <p:nvPr/>
        </p:nvSpPr>
        <p:spPr>
          <a:xfrm>
            <a:off x="2123728" y="3490707"/>
            <a:ext cx="1186266" cy="1162429"/>
          </a:xfrm>
          <a:prstGeom prst="arc">
            <a:avLst>
              <a:gd name="adj1" fmla="val 1282623"/>
              <a:gd name="adj2" fmla="val 5389267"/>
            </a:avLst>
          </a:prstGeom>
          <a:ln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4838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15816" y="476672"/>
            <a:ext cx="20345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Skew Lines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1412776"/>
            <a:ext cx="700865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The two given lines given are skew (</a:t>
            </a:r>
            <a:r>
              <a:rPr lang="en-GB" sz="2000" dirty="0" err="1" smtClean="0">
                <a:latin typeface="Comic Sans MS" panose="030F0702030302020204" pitchFamily="66" charset="0"/>
              </a:rPr>
              <a:t>i.e</a:t>
            </a:r>
            <a:r>
              <a:rPr lang="en-GB" sz="2000" dirty="0" smtClean="0">
                <a:latin typeface="Comic Sans MS" panose="030F0702030302020204" pitchFamily="66" charset="0"/>
              </a:rPr>
              <a:t> they do not meet).</a:t>
            </a:r>
          </a:p>
          <a:p>
            <a:endParaRPr lang="en-GB" sz="2000" dirty="0" smtClean="0">
              <a:latin typeface="Comic Sans MS" panose="030F0702030302020204" pitchFamily="66" charset="0"/>
            </a:endParaRPr>
          </a:p>
          <a:p>
            <a:r>
              <a:rPr lang="en-GB" sz="2000" dirty="0" smtClean="0">
                <a:latin typeface="Comic Sans MS" panose="030F0702030302020204" pitchFamily="66" charset="0"/>
              </a:rPr>
              <a:t>What is the shortest distance between them?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03648" y="3068960"/>
            <a:ext cx="5602485" cy="2736304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187624" y="2924944"/>
            <a:ext cx="4896544" cy="36004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915816" y="3068960"/>
            <a:ext cx="576064" cy="1728192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07504" y="3092570"/>
                <a:ext cx="2657138" cy="9124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sz="2000" b="1" i="1" smtClean="0">
                              <a:latin typeface="Cambria Math"/>
                            </a:rPr>
                            <m:t>𝑳</m:t>
                          </m:r>
                        </m:e>
                        <m:sub>
                          <m:r>
                            <a:rPr lang="en-GB" sz="2000" b="1" i="1" smtClean="0"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GB" sz="2000" b="1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2000" b="1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000" b="1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000" b="1" i="1" smtClean="0">
                                    <a:latin typeface="Cambria Math"/>
                                  </a:rPr>
                                  <m:t>𝟓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𝟒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𝟑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2000" b="1" i="1" smtClean="0">
                          <a:latin typeface="Cambria Math"/>
                        </a:rPr>
                        <m:t>+</m:t>
                      </m:r>
                      <m:r>
                        <a:rPr lang="el-GR" sz="2000" b="1" i="1" smtClean="0">
                          <a:latin typeface="Cambria Math"/>
                        </a:rPr>
                        <m:t>𝝀</m:t>
                      </m:r>
                      <m:d>
                        <m:dPr>
                          <m:ctrlPr>
                            <a:rPr lang="el-GR" sz="2000" b="1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l-GR" sz="2000" b="1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000" b="1" i="1" smtClean="0">
                                    <a:latin typeface="Cambria Math"/>
                                  </a:rPr>
                                  <m:t>𝟐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𝟏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𝟐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000" b="1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3092570"/>
                <a:ext cx="2657138" cy="91249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131559" y="3933056"/>
                <a:ext cx="2637902" cy="9041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sz="2000" b="1" i="1" smtClean="0">
                              <a:latin typeface="Cambria Math"/>
                            </a:rPr>
                            <m:t>𝑳</m:t>
                          </m:r>
                        </m:e>
                        <m:sub>
                          <m:r>
                            <a:rPr lang="en-GB" sz="2000" b="1" i="1" smtClean="0"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en-GB" sz="2000" b="1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2000" b="1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000" b="1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000" b="1" i="1" smtClean="0">
                                    <a:latin typeface="Cambria Math"/>
                                  </a:rPr>
                                  <m:t>𝟏</m:t>
                                </m:r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𝟎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𝟖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𝟒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2000" b="1" i="1" smtClean="0">
                          <a:latin typeface="Cambria Math"/>
                        </a:rPr>
                        <m:t>+</m:t>
                      </m:r>
                      <m:r>
                        <a:rPr lang="en-GB" sz="2000" b="1" i="1" smtClean="0">
                          <a:latin typeface="Cambria Math"/>
                          <a:ea typeface="Cambria Math"/>
                        </a:rPr>
                        <m:t>𝝁</m:t>
                      </m:r>
                      <m:d>
                        <m:dPr>
                          <m:ctrlPr>
                            <a:rPr lang="el-GR" sz="2000" b="1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l-GR" sz="2000" b="1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000" b="1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𝟐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𝟎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𝟏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000" b="1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1559" y="3933056"/>
                <a:ext cx="2637902" cy="90415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745965" y="2636912"/>
                <a:ext cx="38587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𝑃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5965" y="2636912"/>
                <a:ext cx="385875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419872" y="4797152"/>
                <a:ext cx="3997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𝑄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872" y="4797152"/>
                <a:ext cx="399789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915816" y="5712794"/>
                <a:ext cx="481093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000" dirty="0" smtClean="0">
                    <a:latin typeface="Comic Sans MS" panose="030F0702030302020204" pitchFamily="66" charset="0"/>
                  </a:rPr>
                  <a:t>Also find the co-ordinates of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𝑃</m:t>
                    </m:r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𝑄</m:t>
                    </m:r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816" y="5712794"/>
                <a:ext cx="4810932" cy="400110"/>
              </a:xfrm>
              <a:prstGeom prst="rect">
                <a:avLst/>
              </a:prstGeom>
              <a:blipFill rotWithShape="1">
                <a:blip r:embed="rId6"/>
                <a:stretch>
                  <a:fillRect l="-1266" t="-7576" b="-257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0" y="6488668"/>
            <a:ext cx="926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SIC_27</a:t>
            </a:r>
            <a:endParaRPr lang="en-GB" dirty="0">
              <a:latin typeface="Bradley Hand ITC" panose="03070402050302030203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77957" y="4499828"/>
            <a:ext cx="20938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shortest distance</a:t>
            </a:r>
            <a:endParaRPr lang="en-GB" dirty="0"/>
          </a:p>
        </p:txBody>
      </p:sp>
      <p:sp>
        <p:nvSpPr>
          <p:cNvPr id="19" name="Arc 18"/>
          <p:cNvSpPr/>
          <p:nvPr/>
        </p:nvSpPr>
        <p:spPr>
          <a:xfrm>
            <a:off x="2123728" y="3490707"/>
            <a:ext cx="1186266" cy="1162429"/>
          </a:xfrm>
          <a:prstGeom prst="arc">
            <a:avLst>
              <a:gd name="adj1" fmla="val 1282623"/>
              <a:gd name="adj2" fmla="val 5389267"/>
            </a:avLst>
          </a:prstGeom>
          <a:ln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8202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15816" y="476672"/>
            <a:ext cx="20345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Skew Lines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1412776"/>
            <a:ext cx="700865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The two given lines given are skew (</a:t>
            </a:r>
            <a:r>
              <a:rPr lang="en-GB" sz="2000" dirty="0" err="1" smtClean="0">
                <a:latin typeface="Comic Sans MS" panose="030F0702030302020204" pitchFamily="66" charset="0"/>
              </a:rPr>
              <a:t>i.e</a:t>
            </a:r>
            <a:r>
              <a:rPr lang="en-GB" sz="2000" dirty="0" smtClean="0">
                <a:latin typeface="Comic Sans MS" panose="030F0702030302020204" pitchFamily="66" charset="0"/>
              </a:rPr>
              <a:t> they do not meet).</a:t>
            </a:r>
          </a:p>
          <a:p>
            <a:endParaRPr lang="en-GB" sz="2000" dirty="0" smtClean="0">
              <a:latin typeface="Comic Sans MS" panose="030F0702030302020204" pitchFamily="66" charset="0"/>
            </a:endParaRPr>
          </a:p>
          <a:p>
            <a:r>
              <a:rPr lang="en-GB" sz="2000" dirty="0" smtClean="0">
                <a:latin typeface="Comic Sans MS" panose="030F0702030302020204" pitchFamily="66" charset="0"/>
              </a:rPr>
              <a:t>What is the shortest distance between them?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03648" y="3068960"/>
            <a:ext cx="5602485" cy="2736304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187624" y="2924944"/>
            <a:ext cx="4896544" cy="36004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915816" y="3068960"/>
            <a:ext cx="576064" cy="1728192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07504" y="3092570"/>
                <a:ext cx="2657138" cy="9124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sz="2000" b="1" i="1" smtClean="0">
                              <a:latin typeface="Cambria Math"/>
                            </a:rPr>
                            <m:t>𝑳</m:t>
                          </m:r>
                        </m:e>
                        <m:sub>
                          <m:r>
                            <a:rPr lang="en-GB" sz="2000" b="1" i="1" smtClean="0"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GB" sz="2000" b="1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2000" b="1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000" b="1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000" b="1" i="1" smtClean="0">
                                    <a:latin typeface="Cambria Math"/>
                                  </a:rPr>
                                  <m:t>𝟓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𝟒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𝟑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2000" b="1" i="1" smtClean="0">
                          <a:latin typeface="Cambria Math"/>
                        </a:rPr>
                        <m:t>+</m:t>
                      </m:r>
                      <m:r>
                        <a:rPr lang="el-GR" sz="2000" b="1" i="1" smtClean="0">
                          <a:latin typeface="Cambria Math"/>
                        </a:rPr>
                        <m:t>𝝀</m:t>
                      </m:r>
                      <m:d>
                        <m:dPr>
                          <m:ctrlPr>
                            <a:rPr lang="el-GR" sz="2000" b="1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l-GR" sz="2000" b="1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000" b="1" i="1" smtClean="0">
                                    <a:latin typeface="Cambria Math"/>
                                  </a:rPr>
                                  <m:t>𝟐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𝟏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𝟐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000" b="1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3092570"/>
                <a:ext cx="2657138" cy="91249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131559" y="3933056"/>
                <a:ext cx="2676374" cy="9041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sz="2000" b="1" i="1" smtClean="0">
                              <a:latin typeface="Cambria Math"/>
                            </a:rPr>
                            <m:t>𝑳</m:t>
                          </m:r>
                        </m:e>
                        <m:sub>
                          <m:r>
                            <a:rPr lang="en-GB" sz="2000" b="1" i="1" smtClean="0"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en-GB" sz="2000" b="1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2000" b="1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000" b="1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000" b="1" i="1" smtClean="0">
                                    <a:latin typeface="Cambria Math"/>
                                  </a:rPr>
                                  <m:t>𝟏</m:t>
                                </m:r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𝟔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𝟏𝟏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𝟐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2000" b="1" i="1" smtClean="0">
                          <a:latin typeface="Cambria Math"/>
                        </a:rPr>
                        <m:t>+</m:t>
                      </m:r>
                      <m:r>
                        <a:rPr lang="en-GB" sz="2000" b="1" i="1" smtClean="0">
                          <a:latin typeface="Cambria Math"/>
                          <a:ea typeface="Cambria Math"/>
                        </a:rPr>
                        <m:t>𝝁</m:t>
                      </m:r>
                      <m:d>
                        <m:dPr>
                          <m:ctrlPr>
                            <a:rPr lang="el-GR" sz="2000" b="1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l-GR" sz="2000" b="1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000" b="1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𝟒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𝟏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𝟑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000" b="1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1559" y="3933056"/>
                <a:ext cx="2676374" cy="90415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745965" y="2636912"/>
                <a:ext cx="38587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𝑃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5965" y="2636912"/>
                <a:ext cx="385875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419872" y="4797152"/>
                <a:ext cx="3997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𝑄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872" y="4797152"/>
                <a:ext cx="399789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915816" y="5712794"/>
                <a:ext cx="481093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000" dirty="0" smtClean="0">
                    <a:latin typeface="Comic Sans MS" panose="030F0702030302020204" pitchFamily="66" charset="0"/>
                  </a:rPr>
                  <a:t>Also find the co-ordinates of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𝑃</m:t>
                    </m:r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𝑄</m:t>
                    </m:r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816" y="5712794"/>
                <a:ext cx="4810932" cy="400110"/>
              </a:xfrm>
              <a:prstGeom prst="rect">
                <a:avLst/>
              </a:prstGeom>
              <a:blipFill rotWithShape="1">
                <a:blip r:embed="rId6"/>
                <a:stretch>
                  <a:fillRect l="-1266" t="-7576" b="-257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0" y="6488668"/>
            <a:ext cx="926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SIC_27</a:t>
            </a:r>
            <a:endParaRPr lang="en-GB" dirty="0">
              <a:latin typeface="Bradley Hand ITC" panose="03070402050302030203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77957" y="4499828"/>
            <a:ext cx="20938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shortest distance</a:t>
            </a:r>
            <a:endParaRPr lang="en-GB" dirty="0"/>
          </a:p>
        </p:txBody>
      </p:sp>
      <p:sp>
        <p:nvSpPr>
          <p:cNvPr id="19" name="Arc 18"/>
          <p:cNvSpPr/>
          <p:nvPr/>
        </p:nvSpPr>
        <p:spPr>
          <a:xfrm>
            <a:off x="2123728" y="3490707"/>
            <a:ext cx="1186266" cy="1162429"/>
          </a:xfrm>
          <a:prstGeom prst="arc">
            <a:avLst>
              <a:gd name="adj1" fmla="val 1282623"/>
              <a:gd name="adj2" fmla="val 5389267"/>
            </a:avLst>
          </a:prstGeom>
          <a:ln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7857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15816" y="476672"/>
            <a:ext cx="20345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Skew Lines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1412776"/>
            <a:ext cx="700865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The two given lines given are skew (</a:t>
            </a:r>
            <a:r>
              <a:rPr lang="en-GB" sz="2000" dirty="0" err="1" smtClean="0">
                <a:latin typeface="Comic Sans MS" panose="030F0702030302020204" pitchFamily="66" charset="0"/>
              </a:rPr>
              <a:t>i.e</a:t>
            </a:r>
            <a:r>
              <a:rPr lang="en-GB" sz="2000" dirty="0" smtClean="0">
                <a:latin typeface="Comic Sans MS" panose="030F0702030302020204" pitchFamily="66" charset="0"/>
              </a:rPr>
              <a:t> they do not meet).</a:t>
            </a:r>
          </a:p>
          <a:p>
            <a:endParaRPr lang="en-GB" sz="2000" dirty="0" smtClean="0">
              <a:latin typeface="Comic Sans MS" panose="030F0702030302020204" pitchFamily="66" charset="0"/>
            </a:endParaRPr>
          </a:p>
          <a:p>
            <a:r>
              <a:rPr lang="en-GB" sz="2000" dirty="0" smtClean="0">
                <a:latin typeface="Comic Sans MS" panose="030F0702030302020204" pitchFamily="66" charset="0"/>
              </a:rPr>
              <a:t>What is the shortest distance between them?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03648" y="3068960"/>
            <a:ext cx="5602485" cy="2736304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187624" y="2924944"/>
            <a:ext cx="4896544" cy="36004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915816" y="3068960"/>
            <a:ext cx="576064" cy="1728192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07504" y="3092570"/>
                <a:ext cx="2657138" cy="9124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sz="2000" b="1" i="1" smtClean="0">
                              <a:latin typeface="Cambria Math"/>
                            </a:rPr>
                            <m:t>𝑳</m:t>
                          </m:r>
                        </m:e>
                        <m:sub>
                          <m:r>
                            <a:rPr lang="en-GB" sz="2000" b="1" i="1" smtClean="0"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GB" sz="2000" b="1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2000" b="1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000" b="1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000" b="1" i="1" smtClean="0">
                                    <a:latin typeface="Cambria Math"/>
                                  </a:rPr>
                                  <m:t>𝟓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𝟒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𝟑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2000" b="1" i="1" smtClean="0">
                          <a:latin typeface="Cambria Math"/>
                        </a:rPr>
                        <m:t>+</m:t>
                      </m:r>
                      <m:r>
                        <a:rPr lang="el-GR" sz="2000" b="1" i="1" smtClean="0">
                          <a:latin typeface="Cambria Math"/>
                        </a:rPr>
                        <m:t>𝝀</m:t>
                      </m:r>
                      <m:d>
                        <m:dPr>
                          <m:ctrlPr>
                            <a:rPr lang="el-GR" sz="2000" b="1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l-GR" sz="2000" b="1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000" b="1" i="1" smtClean="0">
                                    <a:latin typeface="Cambria Math"/>
                                  </a:rPr>
                                  <m:t>𝟐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𝟏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𝟐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000" b="1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3092570"/>
                <a:ext cx="2657138" cy="91249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131559" y="3933056"/>
                <a:ext cx="2676374" cy="9062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sz="2000" b="1" i="1" smtClean="0">
                              <a:latin typeface="Cambria Math"/>
                            </a:rPr>
                            <m:t>𝑳</m:t>
                          </m:r>
                        </m:e>
                        <m:sub>
                          <m:r>
                            <a:rPr lang="en-GB" sz="2000" b="1" i="1" smtClean="0"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en-GB" sz="2000" b="1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2000" b="1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000" b="1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𝟒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𝟐𝟑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𝟖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2000" b="1" i="1" smtClean="0">
                          <a:latin typeface="Cambria Math"/>
                        </a:rPr>
                        <m:t>+</m:t>
                      </m:r>
                      <m:r>
                        <a:rPr lang="en-GB" sz="2000" b="1" i="1" smtClean="0">
                          <a:latin typeface="Cambria Math"/>
                          <a:ea typeface="Cambria Math"/>
                        </a:rPr>
                        <m:t>𝝁</m:t>
                      </m:r>
                      <m:d>
                        <m:dPr>
                          <m:ctrlPr>
                            <a:rPr lang="el-GR" sz="2000" b="1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l-GR" sz="2000" b="1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000" b="1" i="1" smtClean="0">
                                    <a:latin typeface="Cambria Math"/>
                                  </a:rPr>
                                  <m:t>𝟎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𝟓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𝟓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000" b="1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1559" y="3933056"/>
                <a:ext cx="2676374" cy="90621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745965" y="2636912"/>
                <a:ext cx="38587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𝑃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5965" y="2636912"/>
                <a:ext cx="385875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419872" y="4797152"/>
                <a:ext cx="3997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𝑄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872" y="4797152"/>
                <a:ext cx="399789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915816" y="5712794"/>
                <a:ext cx="481093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000" dirty="0" smtClean="0">
                    <a:latin typeface="Comic Sans MS" panose="030F0702030302020204" pitchFamily="66" charset="0"/>
                  </a:rPr>
                  <a:t>Also find the co-ordinates of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𝑃</m:t>
                    </m:r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𝑄</m:t>
                    </m:r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816" y="5712794"/>
                <a:ext cx="4810932" cy="400110"/>
              </a:xfrm>
              <a:prstGeom prst="rect">
                <a:avLst/>
              </a:prstGeom>
              <a:blipFill rotWithShape="1">
                <a:blip r:embed="rId6"/>
                <a:stretch>
                  <a:fillRect l="-1266" t="-7576" b="-257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0" y="6488668"/>
            <a:ext cx="926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SIC_27</a:t>
            </a:r>
            <a:endParaRPr lang="en-GB" dirty="0">
              <a:latin typeface="Bradley Hand ITC" panose="03070402050302030203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77957" y="4499828"/>
            <a:ext cx="20938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shortest distance</a:t>
            </a:r>
            <a:endParaRPr lang="en-GB" dirty="0"/>
          </a:p>
        </p:txBody>
      </p:sp>
      <p:sp>
        <p:nvSpPr>
          <p:cNvPr id="19" name="Arc 18"/>
          <p:cNvSpPr/>
          <p:nvPr/>
        </p:nvSpPr>
        <p:spPr>
          <a:xfrm>
            <a:off x="2123728" y="3490707"/>
            <a:ext cx="1186266" cy="1162429"/>
          </a:xfrm>
          <a:prstGeom prst="arc">
            <a:avLst>
              <a:gd name="adj1" fmla="val 1282623"/>
              <a:gd name="adj2" fmla="val 5389267"/>
            </a:avLst>
          </a:prstGeom>
          <a:ln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816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15816" y="476672"/>
            <a:ext cx="20345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Skew Lines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1412776"/>
            <a:ext cx="700865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The two given lines given are skew (</a:t>
            </a:r>
            <a:r>
              <a:rPr lang="en-GB" sz="2000" dirty="0" err="1" smtClean="0">
                <a:latin typeface="Comic Sans MS" panose="030F0702030302020204" pitchFamily="66" charset="0"/>
              </a:rPr>
              <a:t>i.e</a:t>
            </a:r>
            <a:r>
              <a:rPr lang="en-GB" sz="2000" dirty="0" smtClean="0">
                <a:latin typeface="Comic Sans MS" panose="030F0702030302020204" pitchFamily="66" charset="0"/>
              </a:rPr>
              <a:t> they do not meet).</a:t>
            </a:r>
          </a:p>
          <a:p>
            <a:endParaRPr lang="en-GB" sz="2000" dirty="0" smtClean="0">
              <a:latin typeface="Comic Sans MS" panose="030F0702030302020204" pitchFamily="66" charset="0"/>
            </a:endParaRPr>
          </a:p>
          <a:p>
            <a:r>
              <a:rPr lang="en-GB" sz="2000" dirty="0" smtClean="0">
                <a:latin typeface="Comic Sans MS" panose="030F0702030302020204" pitchFamily="66" charset="0"/>
              </a:rPr>
              <a:t>What is the shortest distance between them?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03648" y="3068960"/>
            <a:ext cx="5602485" cy="2736304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187624" y="2924944"/>
            <a:ext cx="4896544" cy="36004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915816" y="3068960"/>
            <a:ext cx="576064" cy="1728192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07504" y="3100906"/>
                <a:ext cx="2657138" cy="9041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sz="2000" b="1" i="1" smtClean="0">
                              <a:latin typeface="Cambria Math"/>
                            </a:rPr>
                            <m:t>𝑳</m:t>
                          </m:r>
                        </m:e>
                        <m:sub>
                          <m:r>
                            <a:rPr lang="en-GB" sz="2000" b="1" i="1" smtClean="0"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GB" sz="2000" b="1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2000" b="1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000" b="1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000" b="1" i="1" smtClean="0">
                                    <a:latin typeface="Cambria Math"/>
                                  </a:rPr>
                                  <m:t>𝟗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𝟒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𝟑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2000" b="1" i="1" smtClean="0">
                          <a:latin typeface="Cambria Math"/>
                        </a:rPr>
                        <m:t>+</m:t>
                      </m:r>
                      <m:r>
                        <a:rPr lang="el-GR" sz="2000" b="1" i="1" smtClean="0">
                          <a:latin typeface="Cambria Math"/>
                        </a:rPr>
                        <m:t>𝝀</m:t>
                      </m:r>
                      <m:d>
                        <m:dPr>
                          <m:ctrlPr>
                            <a:rPr lang="el-GR" sz="2000" b="1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l-GR" sz="2000" b="1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000" b="1" i="1" smtClean="0">
                                    <a:latin typeface="Cambria Math"/>
                                  </a:rPr>
                                  <m:t>𝟒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𝟑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𝟏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000" b="1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3100906"/>
                <a:ext cx="2657138" cy="90415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131559" y="3933056"/>
                <a:ext cx="2676374" cy="9062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sz="2000" b="1" i="1" smtClean="0">
                              <a:latin typeface="Cambria Math"/>
                            </a:rPr>
                            <m:t>𝑳</m:t>
                          </m:r>
                        </m:e>
                        <m:sub>
                          <m:r>
                            <a:rPr lang="en-GB" sz="2000" b="1" i="1" smtClean="0"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en-GB" sz="2000" b="1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2000" b="1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000" b="1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000" b="1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𝟐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𝟏𝟏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𝟕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2000" b="1" i="1" smtClean="0">
                          <a:latin typeface="Cambria Math"/>
                        </a:rPr>
                        <m:t>+</m:t>
                      </m:r>
                      <m:r>
                        <a:rPr lang="en-GB" sz="2000" b="1" i="1" smtClean="0">
                          <a:latin typeface="Cambria Math"/>
                          <a:ea typeface="Cambria Math"/>
                        </a:rPr>
                        <m:t>𝝁</m:t>
                      </m:r>
                      <m:d>
                        <m:dPr>
                          <m:ctrlPr>
                            <a:rPr lang="el-GR" sz="2000" b="1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l-GR" sz="2000" b="1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000" b="1" i="1" smtClean="0">
                                    <a:latin typeface="Cambria Math"/>
                                  </a:rPr>
                                  <m:t>𝟐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𝟏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𝟎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000" b="1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1559" y="3933056"/>
                <a:ext cx="2676374" cy="90621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745965" y="2636912"/>
                <a:ext cx="38587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𝑃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5965" y="2636912"/>
                <a:ext cx="385875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419872" y="4797152"/>
                <a:ext cx="3997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𝑄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872" y="4797152"/>
                <a:ext cx="399789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915816" y="5712794"/>
                <a:ext cx="481093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000" dirty="0" smtClean="0">
                    <a:latin typeface="Comic Sans MS" panose="030F0702030302020204" pitchFamily="66" charset="0"/>
                  </a:rPr>
                  <a:t>Also find the co-ordinates of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𝑃</m:t>
                    </m:r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𝑄</m:t>
                    </m:r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816" y="5712794"/>
                <a:ext cx="4810932" cy="400110"/>
              </a:xfrm>
              <a:prstGeom prst="rect">
                <a:avLst/>
              </a:prstGeom>
              <a:blipFill rotWithShape="1">
                <a:blip r:embed="rId6"/>
                <a:stretch>
                  <a:fillRect l="-1266" t="-7576" b="-257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0" y="6488668"/>
            <a:ext cx="926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SIC_27</a:t>
            </a:r>
            <a:endParaRPr lang="en-GB" dirty="0">
              <a:latin typeface="Bradley Hand ITC" panose="03070402050302030203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77957" y="4499828"/>
            <a:ext cx="20938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shortest distance</a:t>
            </a:r>
            <a:endParaRPr lang="en-GB" dirty="0"/>
          </a:p>
        </p:txBody>
      </p:sp>
      <p:sp>
        <p:nvSpPr>
          <p:cNvPr id="19" name="Arc 18"/>
          <p:cNvSpPr/>
          <p:nvPr/>
        </p:nvSpPr>
        <p:spPr>
          <a:xfrm>
            <a:off x="2123728" y="3490707"/>
            <a:ext cx="1186266" cy="1162429"/>
          </a:xfrm>
          <a:prstGeom prst="arc">
            <a:avLst>
              <a:gd name="adj1" fmla="val 1282623"/>
              <a:gd name="adj2" fmla="val 5389267"/>
            </a:avLst>
          </a:prstGeom>
          <a:ln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091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15816" y="476672"/>
            <a:ext cx="20345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Skew Lines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1412776"/>
            <a:ext cx="700865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The two given lines given are skew (</a:t>
            </a:r>
            <a:r>
              <a:rPr lang="en-GB" sz="2000" dirty="0" err="1" smtClean="0">
                <a:latin typeface="Comic Sans MS" panose="030F0702030302020204" pitchFamily="66" charset="0"/>
              </a:rPr>
              <a:t>i.e</a:t>
            </a:r>
            <a:r>
              <a:rPr lang="en-GB" sz="2000" dirty="0" smtClean="0">
                <a:latin typeface="Comic Sans MS" panose="030F0702030302020204" pitchFamily="66" charset="0"/>
              </a:rPr>
              <a:t> they do not meet).</a:t>
            </a:r>
          </a:p>
          <a:p>
            <a:endParaRPr lang="en-GB" sz="2000" dirty="0" smtClean="0">
              <a:latin typeface="Comic Sans MS" panose="030F0702030302020204" pitchFamily="66" charset="0"/>
            </a:endParaRPr>
          </a:p>
          <a:p>
            <a:r>
              <a:rPr lang="en-GB" sz="2000" dirty="0" smtClean="0">
                <a:latin typeface="Comic Sans MS" panose="030F0702030302020204" pitchFamily="66" charset="0"/>
              </a:rPr>
              <a:t>What is the shortest distance between them?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03648" y="3068960"/>
            <a:ext cx="5602485" cy="2736304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187624" y="2924944"/>
            <a:ext cx="4896544" cy="36004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915816" y="3068960"/>
            <a:ext cx="576064" cy="1728192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131559" y="3933056"/>
                <a:ext cx="2676374" cy="9062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sz="2000" b="1" i="1" smtClean="0">
                              <a:latin typeface="Cambria Math"/>
                            </a:rPr>
                            <m:t>𝑳</m:t>
                          </m:r>
                        </m:e>
                        <m:sub>
                          <m:r>
                            <a:rPr lang="en-GB" sz="2000" b="1" i="1" smtClean="0"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en-GB" sz="2000" b="1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2000" b="1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000" b="1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000" b="1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𝟐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𝟓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𝟏𝟑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2000" b="1" i="1" smtClean="0">
                          <a:latin typeface="Cambria Math"/>
                        </a:rPr>
                        <m:t>+</m:t>
                      </m:r>
                      <m:r>
                        <a:rPr lang="en-GB" sz="2000" b="1" i="1" smtClean="0">
                          <a:latin typeface="Cambria Math"/>
                          <a:ea typeface="Cambria Math"/>
                        </a:rPr>
                        <m:t>𝝁</m:t>
                      </m:r>
                      <m:d>
                        <m:dPr>
                          <m:ctrlPr>
                            <a:rPr lang="el-GR" sz="2000" b="1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l-GR" sz="2000" b="1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000" b="1" i="1" smtClean="0">
                                    <a:latin typeface="Cambria Math"/>
                                  </a:rPr>
                                  <m:t>𝟐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𝟏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𝟐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000" b="1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1559" y="3933056"/>
                <a:ext cx="2676374" cy="90621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7504" y="3100906"/>
                <a:ext cx="2657138" cy="9041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sz="2000" b="1" i="1" smtClean="0">
                              <a:latin typeface="Cambria Math"/>
                            </a:rPr>
                            <m:t>𝑳</m:t>
                          </m:r>
                        </m:e>
                        <m:sub>
                          <m:r>
                            <a:rPr lang="en-GB" sz="2000" b="1" i="1" smtClean="0"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GB" sz="2000" b="1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2000" b="1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000" b="1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000" b="1" i="1" smtClean="0">
                                    <a:latin typeface="Cambria Math"/>
                                  </a:rPr>
                                  <m:t>𝟗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𝟒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𝟑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2000" b="1" i="1" smtClean="0">
                          <a:latin typeface="Cambria Math"/>
                        </a:rPr>
                        <m:t>+</m:t>
                      </m:r>
                      <m:r>
                        <a:rPr lang="el-GR" sz="2000" b="1" i="1" smtClean="0">
                          <a:latin typeface="Cambria Math"/>
                        </a:rPr>
                        <m:t>𝝀</m:t>
                      </m:r>
                      <m:d>
                        <m:dPr>
                          <m:ctrlPr>
                            <a:rPr lang="el-GR" sz="2000" b="1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l-GR" sz="2000" b="1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000" b="1" i="1" smtClean="0">
                                    <a:latin typeface="Cambria Math"/>
                                  </a:rPr>
                                  <m:t>𝟒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𝟑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𝟏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000" b="1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3100906"/>
                <a:ext cx="2657138" cy="90415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745965" y="2636912"/>
                <a:ext cx="38587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𝑃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5965" y="2636912"/>
                <a:ext cx="385875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419872" y="4797152"/>
                <a:ext cx="3997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𝑄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872" y="4797152"/>
                <a:ext cx="399789" cy="369332"/>
              </a:xfrm>
              <a:prstGeom prst="rect">
                <a:avLst/>
              </a:prstGeom>
              <a:blipFill rotWithShape="1">
                <a:blip r:embed="rId2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915816" y="5712794"/>
                <a:ext cx="481093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000" dirty="0" smtClean="0">
                    <a:latin typeface="Comic Sans MS" panose="030F0702030302020204" pitchFamily="66" charset="0"/>
                  </a:rPr>
                  <a:t>Also find the co-ordinates of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𝑃</m:t>
                    </m:r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𝑄</m:t>
                    </m:r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816" y="5712794"/>
                <a:ext cx="4810932" cy="400110"/>
              </a:xfrm>
              <a:prstGeom prst="rect">
                <a:avLst/>
              </a:prstGeom>
              <a:blipFill rotWithShape="1">
                <a:blip r:embed="rId5"/>
                <a:stretch>
                  <a:fillRect l="-1266" t="-7576" b="-257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0" y="6488668"/>
            <a:ext cx="926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SIC_27</a:t>
            </a:r>
            <a:endParaRPr lang="en-GB" dirty="0">
              <a:latin typeface="Bradley Hand ITC" panose="03070402050302030203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77957" y="4499828"/>
            <a:ext cx="20938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shortest distance</a:t>
            </a:r>
            <a:endParaRPr lang="en-GB" dirty="0"/>
          </a:p>
        </p:txBody>
      </p:sp>
      <p:sp>
        <p:nvSpPr>
          <p:cNvPr id="19" name="Arc 18"/>
          <p:cNvSpPr/>
          <p:nvPr/>
        </p:nvSpPr>
        <p:spPr>
          <a:xfrm>
            <a:off x="2123728" y="3490707"/>
            <a:ext cx="1186266" cy="1162429"/>
          </a:xfrm>
          <a:prstGeom prst="arc">
            <a:avLst>
              <a:gd name="adj1" fmla="val 1282623"/>
              <a:gd name="adj2" fmla="val 5389267"/>
            </a:avLst>
          </a:prstGeom>
          <a:ln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2859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15816" y="476672"/>
            <a:ext cx="20345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Skew Lines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1412776"/>
            <a:ext cx="700865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The two given lines given are skew (</a:t>
            </a:r>
            <a:r>
              <a:rPr lang="en-GB" sz="2000" dirty="0" smtClean="0">
                <a:latin typeface="Comic Sans MS" panose="030F0702030302020204" pitchFamily="66" charset="0"/>
              </a:rPr>
              <a:t>i.e. </a:t>
            </a:r>
            <a:r>
              <a:rPr lang="en-GB" sz="2000" dirty="0" smtClean="0">
                <a:latin typeface="Comic Sans MS" panose="030F0702030302020204" pitchFamily="66" charset="0"/>
              </a:rPr>
              <a:t>they do not meet).</a:t>
            </a:r>
          </a:p>
          <a:p>
            <a:endParaRPr lang="en-GB" sz="2000" dirty="0" smtClean="0">
              <a:latin typeface="Comic Sans MS" panose="030F0702030302020204" pitchFamily="66" charset="0"/>
            </a:endParaRPr>
          </a:p>
          <a:p>
            <a:r>
              <a:rPr lang="en-GB" sz="2000" dirty="0" smtClean="0">
                <a:latin typeface="Comic Sans MS" panose="030F0702030302020204" pitchFamily="66" charset="0"/>
              </a:rPr>
              <a:t>What is the shortest distance between them?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03648" y="3068960"/>
            <a:ext cx="5602485" cy="2736304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187624" y="2924944"/>
            <a:ext cx="4896544" cy="36004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915816" y="3068960"/>
            <a:ext cx="576064" cy="1728192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07504" y="2996952"/>
                <a:ext cx="2657138" cy="9062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sz="2000" b="1" i="1" smtClean="0">
                              <a:latin typeface="Cambria Math"/>
                            </a:rPr>
                            <m:t>𝑳</m:t>
                          </m:r>
                        </m:e>
                        <m:sub>
                          <m:r>
                            <a:rPr lang="en-GB" sz="2000" b="1" i="1" smtClean="0"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GB" sz="2000" b="1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2000" b="1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000" b="1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000" b="1" i="1" smtClean="0">
                                    <a:latin typeface="Cambria Math"/>
                                  </a:rPr>
                                  <m:t>𝟓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𝟒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𝟓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2000" b="1" i="1" smtClean="0">
                          <a:latin typeface="Cambria Math"/>
                        </a:rPr>
                        <m:t>+</m:t>
                      </m:r>
                      <m:r>
                        <a:rPr lang="el-GR" sz="2000" b="1" i="1" smtClean="0">
                          <a:latin typeface="Cambria Math"/>
                        </a:rPr>
                        <m:t>𝝀</m:t>
                      </m:r>
                      <m:d>
                        <m:dPr>
                          <m:ctrlPr>
                            <a:rPr lang="el-GR" sz="2000" b="1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l-GR" sz="2000" b="1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000" b="1" i="1" smtClean="0">
                                    <a:latin typeface="Cambria Math"/>
                                  </a:rPr>
                                  <m:t>𝟐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𝟑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𝟐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000" b="1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2996952"/>
                <a:ext cx="2657138" cy="90621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131559" y="3933056"/>
                <a:ext cx="2637902" cy="9041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sz="2000" b="1" i="1" smtClean="0">
                              <a:latin typeface="Cambria Math"/>
                            </a:rPr>
                            <m:t>𝑳</m:t>
                          </m:r>
                        </m:e>
                        <m:sub>
                          <m:r>
                            <a:rPr lang="en-GB" sz="2000" b="1" i="1" smtClean="0"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en-GB" sz="2000" b="1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2000" b="1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000" b="1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000" b="1" i="1" smtClean="0">
                                    <a:latin typeface="Cambria Math"/>
                                  </a:rPr>
                                  <m:t>𝟏</m:t>
                                </m:r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𝟎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𝟐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𝟏𝟎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2000" b="1" i="1" smtClean="0">
                          <a:latin typeface="Cambria Math"/>
                        </a:rPr>
                        <m:t>+</m:t>
                      </m:r>
                      <m:r>
                        <a:rPr lang="en-GB" sz="2000" b="1" i="1">
                          <a:latin typeface="Cambria Math"/>
                          <a:ea typeface="Cambria Math"/>
                        </a:rPr>
                        <m:t>𝝁</m:t>
                      </m:r>
                      <m:d>
                        <m:dPr>
                          <m:ctrlPr>
                            <a:rPr lang="el-GR" sz="2000" b="1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l-GR" sz="2000" b="1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000" b="1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𝟐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𝟐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𝟏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000" b="1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1559" y="3933056"/>
                <a:ext cx="2637902" cy="90415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745965" y="2636912"/>
                <a:ext cx="38587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𝑃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5965" y="2636912"/>
                <a:ext cx="385875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419872" y="4797152"/>
                <a:ext cx="3997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𝑄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872" y="4797152"/>
                <a:ext cx="399789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915816" y="5712794"/>
                <a:ext cx="481093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000" dirty="0" smtClean="0">
                    <a:latin typeface="Comic Sans MS" panose="030F0702030302020204" pitchFamily="66" charset="0"/>
                  </a:rPr>
                  <a:t>Also find the co-ordinates of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𝑃</m:t>
                    </m:r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𝑄</m:t>
                    </m:r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816" y="5712794"/>
                <a:ext cx="4810932" cy="400110"/>
              </a:xfrm>
              <a:prstGeom prst="rect">
                <a:avLst/>
              </a:prstGeom>
              <a:blipFill rotWithShape="1">
                <a:blip r:embed="rId6"/>
                <a:stretch>
                  <a:fillRect l="-1266" t="-7576" b="-257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677957" y="4499828"/>
            <a:ext cx="20938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shortest distance</a:t>
            </a:r>
            <a:endParaRPr lang="en-GB" dirty="0"/>
          </a:p>
        </p:txBody>
      </p:sp>
      <p:sp>
        <p:nvSpPr>
          <p:cNvPr id="6" name="Arc 5"/>
          <p:cNvSpPr/>
          <p:nvPr/>
        </p:nvSpPr>
        <p:spPr>
          <a:xfrm>
            <a:off x="2123728" y="3490707"/>
            <a:ext cx="1186266" cy="1162429"/>
          </a:xfrm>
          <a:prstGeom prst="arc">
            <a:avLst>
              <a:gd name="adj1" fmla="val 1282623"/>
              <a:gd name="adj2" fmla="val 5389267"/>
            </a:avLst>
          </a:prstGeom>
          <a:ln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7012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15816" y="476672"/>
            <a:ext cx="20345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Skew Lines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1412776"/>
            <a:ext cx="700865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The two given lines given are skew (</a:t>
            </a:r>
            <a:r>
              <a:rPr lang="en-GB" sz="2000" dirty="0" err="1" smtClean="0">
                <a:latin typeface="Comic Sans MS" panose="030F0702030302020204" pitchFamily="66" charset="0"/>
              </a:rPr>
              <a:t>i.e</a:t>
            </a:r>
            <a:r>
              <a:rPr lang="en-GB" sz="2000" dirty="0" smtClean="0">
                <a:latin typeface="Comic Sans MS" panose="030F0702030302020204" pitchFamily="66" charset="0"/>
              </a:rPr>
              <a:t> they do not meet).</a:t>
            </a:r>
          </a:p>
          <a:p>
            <a:endParaRPr lang="en-GB" sz="2000" dirty="0" smtClean="0">
              <a:latin typeface="Comic Sans MS" panose="030F0702030302020204" pitchFamily="66" charset="0"/>
            </a:endParaRPr>
          </a:p>
          <a:p>
            <a:r>
              <a:rPr lang="en-GB" sz="2000" dirty="0" smtClean="0">
                <a:latin typeface="Comic Sans MS" panose="030F0702030302020204" pitchFamily="66" charset="0"/>
              </a:rPr>
              <a:t>What is the shortest distance between them?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03648" y="3068960"/>
            <a:ext cx="5602485" cy="2736304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187624" y="2924944"/>
            <a:ext cx="4896544" cy="36004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915816" y="3068960"/>
            <a:ext cx="576064" cy="1728192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131559" y="3933056"/>
                <a:ext cx="2637902" cy="9062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sz="2000" b="1" i="1" smtClean="0">
                              <a:latin typeface="Cambria Math"/>
                            </a:rPr>
                            <m:t>𝑳</m:t>
                          </m:r>
                        </m:e>
                        <m:sub>
                          <m:r>
                            <a:rPr lang="en-GB" sz="2000" b="1" i="1" smtClean="0"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en-GB" sz="2000" b="1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2000" b="1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000" b="1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000" b="1" i="1" smtClean="0">
                                    <a:latin typeface="Cambria Math"/>
                                  </a:rPr>
                                  <m:t>𝟏</m:t>
                                </m:r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𝟎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𝟖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𝟒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2000" b="1" i="1" smtClean="0">
                          <a:latin typeface="Cambria Math"/>
                        </a:rPr>
                        <m:t>+</m:t>
                      </m:r>
                      <m:r>
                        <a:rPr lang="en-GB" sz="2000" b="1" i="1" smtClean="0">
                          <a:latin typeface="Cambria Math"/>
                          <a:ea typeface="Cambria Math"/>
                        </a:rPr>
                        <m:t>𝝁</m:t>
                      </m:r>
                      <m:d>
                        <m:dPr>
                          <m:ctrlPr>
                            <a:rPr lang="el-GR" sz="2000" b="1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l-GR" sz="2000" b="1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000" b="1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𝟐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𝟎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𝟏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000" b="1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1559" y="3933056"/>
                <a:ext cx="2637902" cy="90621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7504" y="3100906"/>
                <a:ext cx="2657138" cy="9041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sz="2000" b="1" i="1" smtClean="0">
                              <a:latin typeface="Cambria Math"/>
                            </a:rPr>
                            <m:t>𝑳</m:t>
                          </m:r>
                        </m:e>
                        <m:sub>
                          <m:r>
                            <a:rPr lang="en-GB" sz="2000" b="1" i="1" smtClean="0"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GB" sz="2000" b="1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2000" b="1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000" b="1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000" b="1" i="1" smtClean="0">
                                    <a:latin typeface="Cambria Math"/>
                                  </a:rPr>
                                  <m:t>𝟗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𝟒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𝟑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2000" b="1" i="1" smtClean="0">
                          <a:latin typeface="Cambria Math"/>
                        </a:rPr>
                        <m:t>+</m:t>
                      </m:r>
                      <m:r>
                        <a:rPr lang="el-GR" sz="2000" b="1" i="1" smtClean="0">
                          <a:latin typeface="Cambria Math"/>
                        </a:rPr>
                        <m:t>𝝀</m:t>
                      </m:r>
                      <m:d>
                        <m:dPr>
                          <m:ctrlPr>
                            <a:rPr lang="el-GR" sz="2000" b="1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l-GR" sz="2000" b="1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000" b="1" i="1" smtClean="0">
                                    <a:latin typeface="Cambria Math"/>
                                  </a:rPr>
                                  <m:t>𝟒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𝟑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𝟏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000" b="1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3100906"/>
                <a:ext cx="2657138" cy="90415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745965" y="2636912"/>
                <a:ext cx="38587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𝑃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5965" y="2636912"/>
                <a:ext cx="385875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419872" y="4797152"/>
                <a:ext cx="3997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𝑄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872" y="4797152"/>
                <a:ext cx="399789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915816" y="5712794"/>
                <a:ext cx="481093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000" dirty="0" smtClean="0">
                    <a:latin typeface="Comic Sans MS" panose="030F0702030302020204" pitchFamily="66" charset="0"/>
                  </a:rPr>
                  <a:t>Also find the co-ordinates of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𝑃</m:t>
                    </m:r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𝑄</m:t>
                    </m:r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816" y="5712794"/>
                <a:ext cx="4810932" cy="400110"/>
              </a:xfrm>
              <a:prstGeom prst="rect">
                <a:avLst/>
              </a:prstGeom>
              <a:blipFill rotWithShape="1">
                <a:blip r:embed="rId6"/>
                <a:stretch>
                  <a:fillRect l="-1266" t="-7576" b="-257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0" y="6488668"/>
            <a:ext cx="926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SIC_27</a:t>
            </a:r>
            <a:endParaRPr lang="en-GB" dirty="0">
              <a:latin typeface="Bradley Hand ITC" panose="03070402050302030203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77957" y="4499828"/>
            <a:ext cx="20938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shortest distance</a:t>
            </a:r>
            <a:endParaRPr lang="en-GB" dirty="0"/>
          </a:p>
        </p:txBody>
      </p:sp>
      <p:sp>
        <p:nvSpPr>
          <p:cNvPr id="19" name="Arc 18"/>
          <p:cNvSpPr/>
          <p:nvPr/>
        </p:nvSpPr>
        <p:spPr>
          <a:xfrm>
            <a:off x="2123728" y="3490707"/>
            <a:ext cx="1186266" cy="1162429"/>
          </a:xfrm>
          <a:prstGeom prst="arc">
            <a:avLst>
              <a:gd name="adj1" fmla="val 1282623"/>
              <a:gd name="adj2" fmla="val 5389267"/>
            </a:avLst>
          </a:prstGeom>
          <a:ln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5223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15816" y="476672"/>
            <a:ext cx="20345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Skew Lines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1412776"/>
            <a:ext cx="700865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The two given lines given are skew (</a:t>
            </a:r>
            <a:r>
              <a:rPr lang="en-GB" sz="2000" dirty="0" err="1" smtClean="0">
                <a:latin typeface="Comic Sans MS" panose="030F0702030302020204" pitchFamily="66" charset="0"/>
              </a:rPr>
              <a:t>i.e</a:t>
            </a:r>
            <a:r>
              <a:rPr lang="en-GB" sz="2000" dirty="0" smtClean="0">
                <a:latin typeface="Comic Sans MS" panose="030F0702030302020204" pitchFamily="66" charset="0"/>
              </a:rPr>
              <a:t> they do not meet).</a:t>
            </a:r>
          </a:p>
          <a:p>
            <a:endParaRPr lang="en-GB" sz="2000" dirty="0" smtClean="0">
              <a:latin typeface="Comic Sans MS" panose="030F0702030302020204" pitchFamily="66" charset="0"/>
            </a:endParaRPr>
          </a:p>
          <a:p>
            <a:r>
              <a:rPr lang="en-GB" sz="2000" dirty="0" smtClean="0">
                <a:latin typeface="Comic Sans MS" panose="030F0702030302020204" pitchFamily="66" charset="0"/>
              </a:rPr>
              <a:t>What is the shortest distance between them?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03648" y="3068960"/>
            <a:ext cx="5602485" cy="2736304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187624" y="2924944"/>
            <a:ext cx="4896544" cy="36004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915816" y="3068960"/>
            <a:ext cx="576064" cy="1728192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131559" y="3933056"/>
                <a:ext cx="2676374" cy="9041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sz="2000" b="1" i="1" smtClean="0">
                              <a:latin typeface="Cambria Math"/>
                            </a:rPr>
                            <m:t>𝑳</m:t>
                          </m:r>
                        </m:e>
                        <m:sub>
                          <m:r>
                            <a:rPr lang="en-GB" sz="2000" b="1" i="1" smtClean="0"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en-GB" sz="2000" b="1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2000" b="1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000" b="1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000" b="1" i="1" smtClean="0">
                                    <a:latin typeface="Cambria Math"/>
                                  </a:rPr>
                                  <m:t>𝟏</m:t>
                                </m:r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𝟔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𝟏𝟏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𝟐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2000" b="1" i="1" smtClean="0">
                          <a:latin typeface="Cambria Math"/>
                        </a:rPr>
                        <m:t>+</m:t>
                      </m:r>
                      <m:r>
                        <a:rPr lang="en-GB" sz="2000" b="1" i="1" smtClean="0">
                          <a:latin typeface="Cambria Math"/>
                          <a:ea typeface="Cambria Math"/>
                        </a:rPr>
                        <m:t>𝝁</m:t>
                      </m:r>
                      <m:d>
                        <m:dPr>
                          <m:ctrlPr>
                            <a:rPr lang="el-GR" sz="2000" b="1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l-GR" sz="2000" b="1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000" b="1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𝟒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𝟏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𝟑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000" b="1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1559" y="3933056"/>
                <a:ext cx="2676374" cy="90415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7504" y="3100906"/>
                <a:ext cx="2657138" cy="9041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sz="2000" b="1" i="1" smtClean="0">
                              <a:latin typeface="Cambria Math"/>
                            </a:rPr>
                            <m:t>𝑳</m:t>
                          </m:r>
                        </m:e>
                        <m:sub>
                          <m:r>
                            <a:rPr lang="en-GB" sz="2000" b="1" i="1" smtClean="0"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GB" sz="2000" b="1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2000" b="1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000" b="1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000" b="1" i="1" smtClean="0">
                                    <a:latin typeface="Cambria Math"/>
                                  </a:rPr>
                                  <m:t>𝟗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𝟒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𝟑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2000" b="1" i="1" smtClean="0">
                          <a:latin typeface="Cambria Math"/>
                        </a:rPr>
                        <m:t>+</m:t>
                      </m:r>
                      <m:r>
                        <a:rPr lang="el-GR" sz="2000" b="1" i="1" smtClean="0">
                          <a:latin typeface="Cambria Math"/>
                        </a:rPr>
                        <m:t>𝝀</m:t>
                      </m:r>
                      <m:d>
                        <m:dPr>
                          <m:ctrlPr>
                            <a:rPr lang="el-GR" sz="2000" b="1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l-GR" sz="2000" b="1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000" b="1" i="1" smtClean="0">
                                    <a:latin typeface="Cambria Math"/>
                                  </a:rPr>
                                  <m:t>𝟒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𝟑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𝟏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000" b="1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3100906"/>
                <a:ext cx="2657138" cy="90415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745965" y="2636912"/>
                <a:ext cx="38587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𝑃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5965" y="2636912"/>
                <a:ext cx="385875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419872" y="4797152"/>
                <a:ext cx="3997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𝑄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872" y="4797152"/>
                <a:ext cx="399789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915816" y="5712794"/>
                <a:ext cx="481093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000" dirty="0" smtClean="0">
                    <a:latin typeface="Comic Sans MS" panose="030F0702030302020204" pitchFamily="66" charset="0"/>
                  </a:rPr>
                  <a:t>Also find the co-ordinates of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𝑃</m:t>
                    </m:r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𝑄</m:t>
                    </m:r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816" y="5712794"/>
                <a:ext cx="4810932" cy="400110"/>
              </a:xfrm>
              <a:prstGeom prst="rect">
                <a:avLst/>
              </a:prstGeom>
              <a:blipFill rotWithShape="1">
                <a:blip r:embed="rId6"/>
                <a:stretch>
                  <a:fillRect l="-1266" t="-7576" b="-257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0" y="6488668"/>
            <a:ext cx="926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SIC_27</a:t>
            </a:r>
            <a:endParaRPr lang="en-GB" dirty="0">
              <a:latin typeface="Bradley Hand ITC" panose="03070402050302030203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77957" y="4499828"/>
            <a:ext cx="20938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shortest distance</a:t>
            </a:r>
            <a:endParaRPr lang="en-GB" dirty="0"/>
          </a:p>
        </p:txBody>
      </p:sp>
      <p:sp>
        <p:nvSpPr>
          <p:cNvPr id="19" name="Arc 18"/>
          <p:cNvSpPr/>
          <p:nvPr/>
        </p:nvSpPr>
        <p:spPr>
          <a:xfrm>
            <a:off x="2123728" y="3490707"/>
            <a:ext cx="1186266" cy="1162429"/>
          </a:xfrm>
          <a:prstGeom prst="arc">
            <a:avLst>
              <a:gd name="adj1" fmla="val 1282623"/>
              <a:gd name="adj2" fmla="val 5389267"/>
            </a:avLst>
          </a:prstGeom>
          <a:ln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823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15816" y="476672"/>
            <a:ext cx="20345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Skew Lines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1412776"/>
            <a:ext cx="700865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The two given lines given are skew (</a:t>
            </a:r>
            <a:r>
              <a:rPr lang="en-GB" sz="2000" dirty="0" err="1" smtClean="0">
                <a:latin typeface="Comic Sans MS" panose="030F0702030302020204" pitchFamily="66" charset="0"/>
              </a:rPr>
              <a:t>i.e</a:t>
            </a:r>
            <a:r>
              <a:rPr lang="en-GB" sz="2000" dirty="0" smtClean="0">
                <a:latin typeface="Comic Sans MS" panose="030F0702030302020204" pitchFamily="66" charset="0"/>
              </a:rPr>
              <a:t> they do not meet).</a:t>
            </a:r>
          </a:p>
          <a:p>
            <a:endParaRPr lang="en-GB" sz="2000" dirty="0" smtClean="0">
              <a:latin typeface="Comic Sans MS" panose="030F0702030302020204" pitchFamily="66" charset="0"/>
            </a:endParaRPr>
          </a:p>
          <a:p>
            <a:r>
              <a:rPr lang="en-GB" sz="2000" dirty="0" smtClean="0">
                <a:latin typeface="Comic Sans MS" panose="030F0702030302020204" pitchFamily="66" charset="0"/>
              </a:rPr>
              <a:t>What is the shortest distance between them?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03648" y="3068960"/>
            <a:ext cx="5602485" cy="2736304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187624" y="2924944"/>
            <a:ext cx="4896544" cy="36004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915816" y="3068960"/>
            <a:ext cx="576064" cy="1728192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131559" y="3933056"/>
                <a:ext cx="2676374" cy="9062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sz="2000" b="1" i="1" smtClean="0">
                              <a:latin typeface="Cambria Math"/>
                            </a:rPr>
                            <m:t>𝑳</m:t>
                          </m:r>
                        </m:e>
                        <m:sub>
                          <m:r>
                            <a:rPr lang="en-GB" sz="2000" b="1" i="1" smtClean="0"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en-GB" sz="2000" b="1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2000" b="1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000" b="1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𝟒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𝟐𝟑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𝟖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2000" b="1" i="1" smtClean="0">
                          <a:latin typeface="Cambria Math"/>
                        </a:rPr>
                        <m:t>+</m:t>
                      </m:r>
                      <m:r>
                        <a:rPr lang="en-GB" sz="2000" b="1" i="1" smtClean="0">
                          <a:latin typeface="Cambria Math"/>
                          <a:ea typeface="Cambria Math"/>
                        </a:rPr>
                        <m:t>𝝁</m:t>
                      </m:r>
                      <m:d>
                        <m:dPr>
                          <m:ctrlPr>
                            <a:rPr lang="el-GR" sz="2000" b="1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l-GR" sz="2000" b="1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000" b="1" i="1" smtClean="0">
                                    <a:latin typeface="Cambria Math"/>
                                  </a:rPr>
                                  <m:t>𝟎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𝟓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𝟓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000" b="1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1559" y="3933056"/>
                <a:ext cx="2676374" cy="90621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7504" y="3100906"/>
                <a:ext cx="2657138" cy="9041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sz="2000" b="1" i="1" smtClean="0">
                              <a:latin typeface="Cambria Math"/>
                            </a:rPr>
                            <m:t>𝑳</m:t>
                          </m:r>
                        </m:e>
                        <m:sub>
                          <m:r>
                            <a:rPr lang="en-GB" sz="2000" b="1" i="1" smtClean="0"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GB" sz="2000" b="1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2000" b="1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000" b="1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000" b="1" i="1" smtClean="0">
                                    <a:latin typeface="Cambria Math"/>
                                  </a:rPr>
                                  <m:t>𝟗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𝟒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𝟑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2000" b="1" i="1" smtClean="0">
                          <a:latin typeface="Cambria Math"/>
                        </a:rPr>
                        <m:t>+</m:t>
                      </m:r>
                      <m:r>
                        <a:rPr lang="el-GR" sz="2000" b="1" i="1" smtClean="0">
                          <a:latin typeface="Cambria Math"/>
                        </a:rPr>
                        <m:t>𝝀</m:t>
                      </m:r>
                      <m:d>
                        <m:dPr>
                          <m:ctrlPr>
                            <a:rPr lang="el-GR" sz="2000" b="1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l-GR" sz="2000" b="1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000" b="1" i="1" smtClean="0">
                                    <a:latin typeface="Cambria Math"/>
                                  </a:rPr>
                                  <m:t>𝟒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𝟑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𝟏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000" b="1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3100906"/>
                <a:ext cx="2657138" cy="90415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745965" y="2636912"/>
                <a:ext cx="38587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𝑃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5965" y="2636912"/>
                <a:ext cx="385875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419872" y="4797152"/>
                <a:ext cx="3997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𝑄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872" y="4797152"/>
                <a:ext cx="399789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915816" y="5712794"/>
                <a:ext cx="481093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000" dirty="0" smtClean="0">
                    <a:latin typeface="Comic Sans MS" panose="030F0702030302020204" pitchFamily="66" charset="0"/>
                  </a:rPr>
                  <a:t>Also find the co-ordinates of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𝑃</m:t>
                    </m:r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𝑄</m:t>
                    </m:r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816" y="5712794"/>
                <a:ext cx="4810932" cy="400110"/>
              </a:xfrm>
              <a:prstGeom prst="rect">
                <a:avLst/>
              </a:prstGeom>
              <a:blipFill rotWithShape="1">
                <a:blip r:embed="rId6"/>
                <a:stretch>
                  <a:fillRect l="-1266" t="-7576" b="-257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0" y="6488668"/>
            <a:ext cx="926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SIC_27</a:t>
            </a:r>
            <a:endParaRPr lang="en-GB" dirty="0">
              <a:latin typeface="Bradley Hand ITC" panose="03070402050302030203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77957" y="4499828"/>
            <a:ext cx="20938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shortest distance</a:t>
            </a:r>
            <a:endParaRPr lang="en-GB" dirty="0"/>
          </a:p>
        </p:txBody>
      </p:sp>
      <p:sp>
        <p:nvSpPr>
          <p:cNvPr id="19" name="Arc 18"/>
          <p:cNvSpPr/>
          <p:nvPr/>
        </p:nvSpPr>
        <p:spPr>
          <a:xfrm>
            <a:off x="2123728" y="3490707"/>
            <a:ext cx="1186266" cy="1162429"/>
          </a:xfrm>
          <a:prstGeom prst="arc">
            <a:avLst>
              <a:gd name="adj1" fmla="val 1282623"/>
              <a:gd name="adj2" fmla="val 5389267"/>
            </a:avLst>
          </a:prstGeom>
          <a:ln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4918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15816" y="476672"/>
            <a:ext cx="20345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Skew Lines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1412776"/>
            <a:ext cx="700865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The two given lines given are skew (</a:t>
            </a:r>
            <a:r>
              <a:rPr lang="en-GB" sz="2000" dirty="0" err="1" smtClean="0">
                <a:latin typeface="Comic Sans MS" panose="030F0702030302020204" pitchFamily="66" charset="0"/>
              </a:rPr>
              <a:t>i.e</a:t>
            </a:r>
            <a:r>
              <a:rPr lang="en-GB" sz="2000" dirty="0" smtClean="0">
                <a:latin typeface="Comic Sans MS" panose="030F0702030302020204" pitchFamily="66" charset="0"/>
              </a:rPr>
              <a:t> they do not meet).</a:t>
            </a:r>
          </a:p>
          <a:p>
            <a:endParaRPr lang="en-GB" sz="2000" dirty="0" smtClean="0">
              <a:latin typeface="Comic Sans MS" panose="030F0702030302020204" pitchFamily="66" charset="0"/>
            </a:endParaRPr>
          </a:p>
          <a:p>
            <a:r>
              <a:rPr lang="en-GB" sz="2000" dirty="0" smtClean="0">
                <a:latin typeface="Comic Sans MS" panose="030F0702030302020204" pitchFamily="66" charset="0"/>
              </a:rPr>
              <a:t>What is the shortest distance between them?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03648" y="3068960"/>
            <a:ext cx="5602485" cy="2736304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187624" y="2924944"/>
            <a:ext cx="4896544" cy="36004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915816" y="3068960"/>
            <a:ext cx="576064" cy="1728192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07504" y="3101996"/>
                <a:ext cx="2657138" cy="9030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sz="2000" b="1" i="1" smtClean="0">
                              <a:latin typeface="Cambria Math"/>
                            </a:rPr>
                            <m:t>𝑳</m:t>
                          </m:r>
                        </m:e>
                        <m:sub>
                          <m:r>
                            <a:rPr lang="en-GB" sz="2000" b="1" i="1" smtClean="0"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GB" sz="2000" b="1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2000" b="1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000" b="1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000" b="1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𝟕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𝟎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𝟕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2000" b="1" i="1" smtClean="0">
                          <a:latin typeface="Cambria Math"/>
                        </a:rPr>
                        <m:t>+</m:t>
                      </m:r>
                      <m:r>
                        <a:rPr lang="el-GR" sz="2000" b="1" i="1" smtClean="0">
                          <a:latin typeface="Cambria Math"/>
                        </a:rPr>
                        <m:t>𝝀</m:t>
                      </m:r>
                      <m:d>
                        <m:dPr>
                          <m:ctrlPr>
                            <a:rPr lang="el-GR" sz="2000" b="1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l-GR" sz="2000" b="1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000" b="1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𝟒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𝟏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𝟑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000" b="1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3101996"/>
                <a:ext cx="2657138" cy="90306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131559" y="3933056"/>
                <a:ext cx="2676374" cy="9061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sz="2000" b="1" i="1" smtClean="0">
                              <a:latin typeface="Cambria Math"/>
                            </a:rPr>
                            <m:t>𝑳</m:t>
                          </m:r>
                        </m:e>
                        <m:sub>
                          <m:r>
                            <a:rPr lang="en-GB" sz="2000" b="1" i="1" smtClean="0"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en-GB" sz="2000" b="1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2000" b="1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000" b="1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000" b="1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𝟐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𝟏𝟏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𝟕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2000" b="1" i="1" smtClean="0">
                          <a:latin typeface="Cambria Math"/>
                        </a:rPr>
                        <m:t>+</m:t>
                      </m:r>
                      <m:r>
                        <a:rPr lang="en-GB" sz="2000" b="1" i="1" smtClean="0">
                          <a:latin typeface="Cambria Math"/>
                          <a:ea typeface="Cambria Math"/>
                        </a:rPr>
                        <m:t>𝝁</m:t>
                      </m:r>
                      <m:d>
                        <m:dPr>
                          <m:ctrlPr>
                            <a:rPr lang="el-GR" sz="2000" b="1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l-GR" sz="2000" b="1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000" b="1" i="1" smtClean="0">
                                    <a:latin typeface="Cambria Math"/>
                                  </a:rPr>
                                  <m:t>𝟐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𝟏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𝟎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000" b="1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1559" y="3933056"/>
                <a:ext cx="2676374" cy="90614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745965" y="2636912"/>
                <a:ext cx="38587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𝑃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5965" y="2636912"/>
                <a:ext cx="385875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419872" y="4797152"/>
                <a:ext cx="3997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𝑄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872" y="4797152"/>
                <a:ext cx="399789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915816" y="5712794"/>
                <a:ext cx="481093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000" dirty="0" smtClean="0">
                    <a:latin typeface="Comic Sans MS" panose="030F0702030302020204" pitchFamily="66" charset="0"/>
                  </a:rPr>
                  <a:t>Also find the co-ordinates of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𝑃</m:t>
                    </m:r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𝑄</m:t>
                    </m:r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816" y="5712794"/>
                <a:ext cx="4810932" cy="400110"/>
              </a:xfrm>
              <a:prstGeom prst="rect">
                <a:avLst/>
              </a:prstGeom>
              <a:blipFill rotWithShape="1">
                <a:blip r:embed="rId6"/>
                <a:stretch>
                  <a:fillRect l="-1266" t="-7576" b="-257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0" y="6488668"/>
            <a:ext cx="926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SIC_27</a:t>
            </a:r>
            <a:endParaRPr lang="en-GB" dirty="0">
              <a:latin typeface="Bradley Hand ITC" panose="03070402050302030203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77957" y="4499828"/>
            <a:ext cx="20938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shortest distance</a:t>
            </a:r>
            <a:endParaRPr lang="en-GB" dirty="0"/>
          </a:p>
        </p:txBody>
      </p:sp>
      <p:sp>
        <p:nvSpPr>
          <p:cNvPr id="19" name="Arc 18"/>
          <p:cNvSpPr/>
          <p:nvPr/>
        </p:nvSpPr>
        <p:spPr>
          <a:xfrm>
            <a:off x="2123728" y="3490707"/>
            <a:ext cx="1186266" cy="1162429"/>
          </a:xfrm>
          <a:prstGeom prst="arc">
            <a:avLst>
              <a:gd name="adj1" fmla="val 1282623"/>
              <a:gd name="adj2" fmla="val 5389267"/>
            </a:avLst>
          </a:prstGeom>
          <a:ln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5837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15816" y="476672"/>
            <a:ext cx="20345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Skew Lines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1412776"/>
            <a:ext cx="700865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The two given lines given are skew (</a:t>
            </a:r>
            <a:r>
              <a:rPr lang="en-GB" sz="2000" dirty="0" err="1" smtClean="0">
                <a:latin typeface="Comic Sans MS" panose="030F0702030302020204" pitchFamily="66" charset="0"/>
              </a:rPr>
              <a:t>i.e</a:t>
            </a:r>
            <a:r>
              <a:rPr lang="en-GB" sz="2000" dirty="0" smtClean="0">
                <a:latin typeface="Comic Sans MS" panose="030F0702030302020204" pitchFamily="66" charset="0"/>
              </a:rPr>
              <a:t> they do not meet).</a:t>
            </a:r>
          </a:p>
          <a:p>
            <a:endParaRPr lang="en-GB" sz="2000" dirty="0" smtClean="0">
              <a:latin typeface="Comic Sans MS" panose="030F0702030302020204" pitchFamily="66" charset="0"/>
            </a:endParaRPr>
          </a:p>
          <a:p>
            <a:r>
              <a:rPr lang="en-GB" sz="2000" dirty="0" smtClean="0">
                <a:latin typeface="Comic Sans MS" panose="030F0702030302020204" pitchFamily="66" charset="0"/>
              </a:rPr>
              <a:t>What is the shortest distance between them?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03648" y="3068960"/>
            <a:ext cx="5602485" cy="2736304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187624" y="2924944"/>
            <a:ext cx="4896544" cy="36004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915816" y="3068960"/>
            <a:ext cx="576064" cy="1728192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07504" y="3101996"/>
                <a:ext cx="2657138" cy="9030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sz="2000" b="1" i="1" smtClean="0">
                              <a:latin typeface="Cambria Math"/>
                            </a:rPr>
                            <m:t>𝑳</m:t>
                          </m:r>
                        </m:e>
                        <m:sub>
                          <m:r>
                            <a:rPr lang="en-GB" sz="2000" b="1" i="1" smtClean="0"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GB" sz="2000" b="1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2000" b="1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000" b="1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000" b="1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𝟕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𝟎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𝟕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2000" b="1" i="1" smtClean="0">
                          <a:latin typeface="Cambria Math"/>
                        </a:rPr>
                        <m:t>+</m:t>
                      </m:r>
                      <m:r>
                        <a:rPr lang="el-GR" sz="2000" b="1" i="1" smtClean="0">
                          <a:latin typeface="Cambria Math"/>
                        </a:rPr>
                        <m:t>𝝀</m:t>
                      </m:r>
                      <m:d>
                        <m:dPr>
                          <m:ctrlPr>
                            <a:rPr lang="el-GR" sz="2000" b="1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l-GR" sz="2000" b="1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000" b="1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𝟒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𝟏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𝟑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000" b="1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3101996"/>
                <a:ext cx="2657138" cy="90306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131559" y="3933056"/>
                <a:ext cx="2676374" cy="9062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sz="2000" b="1" i="1" smtClean="0">
                              <a:latin typeface="Cambria Math"/>
                            </a:rPr>
                            <m:t>𝑳</m:t>
                          </m:r>
                        </m:e>
                        <m:sub>
                          <m:r>
                            <a:rPr lang="en-GB" sz="2000" b="1" i="1" smtClean="0"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en-GB" sz="2000" b="1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2000" b="1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000" b="1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000" b="1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𝟐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𝟓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𝟏𝟑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2000" b="1" i="1" smtClean="0">
                          <a:latin typeface="Cambria Math"/>
                        </a:rPr>
                        <m:t>+</m:t>
                      </m:r>
                      <m:r>
                        <a:rPr lang="en-GB" sz="2000" b="1" i="1" smtClean="0">
                          <a:latin typeface="Cambria Math"/>
                          <a:ea typeface="Cambria Math"/>
                        </a:rPr>
                        <m:t>𝝁</m:t>
                      </m:r>
                      <m:d>
                        <m:dPr>
                          <m:ctrlPr>
                            <a:rPr lang="el-GR" sz="2000" b="1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l-GR" sz="2000" b="1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000" b="1" i="1" smtClean="0">
                                    <a:latin typeface="Cambria Math"/>
                                  </a:rPr>
                                  <m:t>𝟐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𝟏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𝟐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000" b="1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1559" y="3933056"/>
                <a:ext cx="2676374" cy="90621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745965" y="2636912"/>
                <a:ext cx="38587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𝑃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5965" y="2636912"/>
                <a:ext cx="385875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419872" y="4797152"/>
                <a:ext cx="3997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𝑄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872" y="4797152"/>
                <a:ext cx="399789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915816" y="5712794"/>
                <a:ext cx="481093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000" dirty="0" smtClean="0">
                    <a:latin typeface="Comic Sans MS" panose="030F0702030302020204" pitchFamily="66" charset="0"/>
                  </a:rPr>
                  <a:t>Also find the co-ordinates of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𝑃</m:t>
                    </m:r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𝑄</m:t>
                    </m:r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816" y="5712794"/>
                <a:ext cx="4810932" cy="400110"/>
              </a:xfrm>
              <a:prstGeom prst="rect">
                <a:avLst/>
              </a:prstGeom>
              <a:blipFill rotWithShape="1">
                <a:blip r:embed="rId5"/>
                <a:stretch>
                  <a:fillRect l="-1266" t="-7576" b="-257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0" y="6488668"/>
            <a:ext cx="926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SIC_27</a:t>
            </a:r>
            <a:endParaRPr lang="en-GB" dirty="0">
              <a:latin typeface="Bradley Hand ITC" panose="03070402050302030203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77957" y="4499828"/>
            <a:ext cx="20938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shortest distance</a:t>
            </a:r>
            <a:endParaRPr lang="en-GB" dirty="0"/>
          </a:p>
        </p:txBody>
      </p:sp>
      <p:sp>
        <p:nvSpPr>
          <p:cNvPr id="19" name="Arc 18"/>
          <p:cNvSpPr/>
          <p:nvPr/>
        </p:nvSpPr>
        <p:spPr>
          <a:xfrm>
            <a:off x="2123728" y="3490707"/>
            <a:ext cx="1186266" cy="1162429"/>
          </a:xfrm>
          <a:prstGeom prst="arc">
            <a:avLst>
              <a:gd name="adj1" fmla="val 1282623"/>
              <a:gd name="adj2" fmla="val 5389267"/>
            </a:avLst>
          </a:prstGeom>
          <a:ln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127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15816" y="476672"/>
            <a:ext cx="20345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Skew Lines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1412776"/>
            <a:ext cx="700865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The two given lines given are skew (</a:t>
            </a:r>
            <a:r>
              <a:rPr lang="en-GB" sz="2000" dirty="0" err="1" smtClean="0">
                <a:latin typeface="Comic Sans MS" panose="030F0702030302020204" pitchFamily="66" charset="0"/>
              </a:rPr>
              <a:t>i.e</a:t>
            </a:r>
            <a:r>
              <a:rPr lang="en-GB" sz="2000" dirty="0" smtClean="0">
                <a:latin typeface="Comic Sans MS" panose="030F0702030302020204" pitchFamily="66" charset="0"/>
              </a:rPr>
              <a:t> they do not meet).</a:t>
            </a:r>
          </a:p>
          <a:p>
            <a:endParaRPr lang="en-GB" sz="2000" dirty="0" smtClean="0">
              <a:latin typeface="Comic Sans MS" panose="030F0702030302020204" pitchFamily="66" charset="0"/>
            </a:endParaRPr>
          </a:p>
          <a:p>
            <a:r>
              <a:rPr lang="en-GB" sz="2000" dirty="0" smtClean="0">
                <a:latin typeface="Comic Sans MS" panose="030F0702030302020204" pitchFamily="66" charset="0"/>
              </a:rPr>
              <a:t>What is the shortest distance between them?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03648" y="3068960"/>
            <a:ext cx="5602485" cy="2736304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187624" y="2924944"/>
            <a:ext cx="4896544" cy="36004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915816" y="3068960"/>
            <a:ext cx="576064" cy="1728192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07504" y="3101996"/>
                <a:ext cx="2657138" cy="9030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sz="2000" b="1" i="1" smtClean="0">
                              <a:latin typeface="Cambria Math"/>
                            </a:rPr>
                            <m:t>𝑳</m:t>
                          </m:r>
                        </m:e>
                        <m:sub>
                          <m:r>
                            <a:rPr lang="en-GB" sz="2000" b="1" i="1" smtClean="0"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GB" sz="2000" b="1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2000" b="1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000" b="1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000" b="1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𝟕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𝟎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𝟕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2000" b="1" i="1" smtClean="0">
                          <a:latin typeface="Cambria Math"/>
                        </a:rPr>
                        <m:t>+</m:t>
                      </m:r>
                      <m:r>
                        <a:rPr lang="el-GR" sz="2000" b="1" i="1" smtClean="0">
                          <a:latin typeface="Cambria Math"/>
                        </a:rPr>
                        <m:t>𝝀</m:t>
                      </m:r>
                      <m:d>
                        <m:dPr>
                          <m:ctrlPr>
                            <a:rPr lang="el-GR" sz="2000" b="1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l-GR" sz="2000" b="1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000" b="1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𝟒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𝟏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𝟑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000" b="1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3101996"/>
                <a:ext cx="2657138" cy="90306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131559" y="3933056"/>
                <a:ext cx="2637902" cy="9062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sz="2000" b="1" i="1" smtClean="0">
                              <a:latin typeface="Cambria Math"/>
                            </a:rPr>
                            <m:t>𝑳</m:t>
                          </m:r>
                        </m:e>
                        <m:sub>
                          <m:r>
                            <a:rPr lang="en-GB" sz="2000" b="1" i="1" smtClean="0"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en-GB" sz="2000" b="1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2000" b="1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000" b="1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000" b="1" i="1" smtClean="0">
                                    <a:latin typeface="Cambria Math"/>
                                  </a:rPr>
                                  <m:t>𝟏</m:t>
                                </m:r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𝟎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𝟖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𝟒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2000" b="1" i="1" smtClean="0">
                          <a:latin typeface="Cambria Math"/>
                        </a:rPr>
                        <m:t>+</m:t>
                      </m:r>
                      <m:r>
                        <a:rPr lang="en-GB" sz="2000" b="1" i="1" smtClean="0">
                          <a:latin typeface="Cambria Math"/>
                          <a:ea typeface="Cambria Math"/>
                        </a:rPr>
                        <m:t>𝝁</m:t>
                      </m:r>
                      <m:d>
                        <m:dPr>
                          <m:ctrlPr>
                            <a:rPr lang="el-GR" sz="2000" b="1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l-GR" sz="2000" b="1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000" b="1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𝟐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𝟎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𝟏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000" b="1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1559" y="3933056"/>
                <a:ext cx="2637902" cy="90621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745965" y="2636912"/>
                <a:ext cx="38587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𝑃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5965" y="2636912"/>
                <a:ext cx="385875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419872" y="4797152"/>
                <a:ext cx="3997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𝑄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872" y="4797152"/>
                <a:ext cx="399789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915816" y="5712794"/>
                <a:ext cx="481093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000" dirty="0" smtClean="0">
                    <a:latin typeface="Comic Sans MS" panose="030F0702030302020204" pitchFamily="66" charset="0"/>
                  </a:rPr>
                  <a:t>Also find the co-ordinates of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𝑃</m:t>
                    </m:r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𝑄</m:t>
                    </m:r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816" y="5712794"/>
                <a:ext cx="4810932" cy="400110"/>
              </a:xfrm>
              <a:prstGeom prst="rect">
                <a:avLst/>
              </a:prstGeom>
              <a:blipFill rotWithShape="1">
                <a:blip r:embed="rId6"/>
                <a:stretch>
                  <a:fillRect l="-1266" t="-7576" b="-257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0" y="6488668"/>
            <a:ext cx="926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SIC_27</a:t>
            </a:r>
            <a:endParaRPr lang="en-GB" dirty="0">
              <a:latin typeface="Bradley Hand ITC" panose="03070402050302030203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77957" y="4499828"/>
            <a:ext cx="20938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shortest distance</a:t>
            </a:r>
            <a:endParaRPr lang="en-GB" dirty="0"/>
          </a:p>
        </p:txBody>
      </p:sp>
      <p:sp>
        <p:nvSpPr>
          <p:cNvPr id="19" name="Arc 18"/>
          <p:cNvSpPr/>
          <p:nvPr/>
        </p:nvSpPr>
        <p:spPr>
          <a:xfrm>
            <a:off x="2123728" y="3490707"/>
            <a:ext cx="1186266" cy="1162429"/>
          </a:xfrm>
          <a:prstGeom prst="arc">
            <a:avLst>
              <a:gd name="adj1" fmla="val 1282623"/>
              <a:gd name="adj2" fmla="val 5389267"/>
            </a:avLst>
          </a:prstGeom>
          <a:ln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6538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15816" y="476672"/>
            <a:ext cx="20345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Skew Lines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1412776"/>
            <a:ext cx="700865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The two given lines given are skew (</a:t>
            </a:r>
            <a:r>
              <a:rPr lang="en-GB" sz="2000" dirty="0" err="1" smtClean="0">
                <a:latin typeface="Comic Sans MS" panose="030F0702030302020204" pitchFamily="66" charset="0"/>
              </a:rPr>
              <a:t>i.e</a:t>
            </a:r>
            <a:r>
              <a:rPr lang="en-GB" sz="2000" dirty="0" smtClean="0">
                <a:latin typeface="Comic Sans MS" panose="030F0702030302020204" pitchFamily="66" charset="0"/>
              </a:rPr>
              <a:t> they do not meet).</a:t>
            </a:r>
          </a:p>
          <a:p>
            <a:endParaRPr lang="en-GB" sz="2000" dirty="0" smtClean="0">
              <a:latin typeface="Comic Sans MS" panose="030F0702030302020204" pitchFamily="66" charset="0"/>
            </a:endParaRPr>
          </a:p>
          <a:p>
            <a:r>
              <a:rPr lang="en-GB" sz="2000" dirty="0" smtClean="0">
                <a:latin typeface="Comic Sans MS" panose="030F0702030302020204" pitchFamily="66" charset="0"/>
              </a:rPr>
              <a:t>What is the shortest distance between them?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03648" y="3068960"/>
            <a:ext cx="5602485" cy="2736304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187624" y="2924944"/>
            <a:ext cx="4896544" cy="36004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915816" y="3068960"/>
            <a:ext cx="576064" cy="1728192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07504" y="3101996"/>
                <a:ext cx="2657138" cy="9030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sz="2000" b="1" i="1" smtClean="0">
                              <a:latin typeface="Cambria Math"/>
                            </a:rPr>
                            <m:t>𝑳</m:t>
                          </m:r>
                        </m:e>
                        <m:sub>
                          <m:r>
                            <a:rPr lang="en-GB" sz="2000" b="1" i="1" smtClean="0"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GB" sz="2000" b="1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2000" b="1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000" b="1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000" b="1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𝟕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𝟎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𝟕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2000" b="1" i="1" smtClean="0">
                          <a:latin typeface="Cambria Math"/>
                        </a:rPr>
                        <m:t>+</m:t>
                      </m:r>
                      <m:r>
                        <a:rPr lang="el-GR" sz="2000" b="1" i="1" smtClean="0">
                          <a:latin typeface="Cambria Math"/>
                        </a:rPr>
                        <m:t>𝝀</m:t>
                      </m:r>
                      <m:d>
                        <m:dPr>
                          <m:ctrlPr>
                            <a:rPr lang="el-GR" sz="2000" b="1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l-GR" sz="2000" b="1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000" b="1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𝟒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𝟏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𝟑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000" b="1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3101996"/>
                <a:ext cx="2657138" cy="90306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131559" y="3933056"/>
                <a:ext cx="2676374" cy="9062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sz="2000" b="1" i="1" smtClean="0">
                              <a:latin typeface="Cambria Math"/>
                            </a:rPr>
                            <m:t>𝑳</m:t>
                          </m:r>
                        </m:e>
                        <m:sub>
                          <m:r>
                            <a:rPr lang="en-GB" sz="2000" b="1" i="1" smtClean="0"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en-GB" sz="2000" b="1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2000" b="1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000" b="1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000" b="1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𝟖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𝟏𝟕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𝟒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2000" b="1" i="1" smtClean="0">
                          <a:latin typeface="Cambria Math"/>
                        </a:rPr>
                        <m:t>+</m:t>
                      </m:r>
                      <m:r>
                        <a:rPr lang="en-GB" sz="2000" b="1" i="1" smtClean="0">
                          <a:latin typeface="Cambria Math"/>
                          <a:ea typeface="Cambria Math"/>
                        </a:rPr>
                        <m:t>𝝁</m:t>
                      </m:r>
                      <m:d>
                        <m:dPr>
                          <m:ctrlPr>
                            <a:rPr lang="el-GR" sz="2000" b="1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l-GR" sz="2000" b="1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000" b="1" i="1" smtClean="0">
                                    <a:latin typeface="Cambria Math"/>
                                  </a:rPr>
                                  <m:t>𝟒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𝟑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𝟏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000" b="1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1559" y="3933056"/>
                <a:ext cx="2676374" cy="90621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745965" y="2636912"/>
                <a:ext cx="38587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𝑃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5965" y="2636912"/>
                <a:ext cx="385875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419872" y="4797152"/>
                <a:ext cx="3997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𝑄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872" y="4797152"/>
                <a:ext cx="399789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915816" y="5712794"/>
                <a:ext cx="481093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000" dirty="0" smtClean="0">
                    <a:latin typeface="Comic Sans MS" panose="030F0702030302020204" pitchFamily="66" charset="0"/>
                  </a:rPr>
                  <a:t>Also find the co-ordinates of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𝑃</m:t>
                    </m:r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𝑄</m:t>
                    </m:r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816" y="5712794"/>
                <a:ext cx="4810932" cy="400110"/>
              </a:xfrm>
              <a:prstGeom prst="rect">
                <a:avLst/>
              </a:prstGeom>
              <a:blipFill rotWithShape="1">
                <a:blip r:embed="rId6"/>
                <a:stretch>
                  <a:fillRect l="-1266" t="-7576" b="-257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0" y="6488668"/>
            <a:ext cx="926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SIC_27</a:t>
            </a:r>
            <a:endParaRPr lang="en-GB" dirty="0">
              <a:latin typeface="Bradley Hand ITC" panose="03070402050302030203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77957" y="4499828"/>
            <a:ext cx="20938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shortest distance</a:t>
            </a:r>
            <a:endParaRPr lang="en-GB" dirty="0"/>
          </a:p>
        </p:txBody>
      </p:sp>
      <p:sp>
        <p:nvSpPr>
          <p:cNvPr id="19" name="Arc 18"/>
          <p:cNvSpPr/>
          <p:nvPr/>
        </p:nvSpPr>
        <p:spPr>
          <a:xfrm>
            <a:off x="2123728" y="3490707"/>
            <a:ext cx="1186266" cy="1162429"/>
          </a:xfrm>
          <a:prstGeom prst="arc">
            <a:avLst>
              <a:gd name="adj1" fmla="val 1282623"/>
              <a:gd name="adj2" fmla="val 5389267"/>
            </a:avLst>
          </a:prstGeom>
          <a:ln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8035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15816" y="476672"/>
            <a:ext cx="20345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Skew Lines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1412776"/>
            <a:ext cx="700865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The two given lines given are skew (</a:t>
            </a:r>
            <a:r>
              <a:rPr lang="en-GB" sz="2000" dirty="0" err="1" smtClean="0">
                <a:latin typeface="Comic Sans MS" panose="030F0702030302020204" pitchFamily="66" charset="0"/>
              </a:rPr>
              <a:t>i.e</a:t>
            </a:r>
            <a:r>
              <a:rPr lang="en-GB" sz="2000" dirty="0" smtClean="0">
                <a:latin typeface="Comic Sans MS" panose="030F0702030302020204" pitchFamily="66" charset="0"/>
              </a:rPr>
              <a:t> they do not meet).</a:t>
            </a:r>
          </a:p>
          <a:p>
            <a:endParaRPr lang="en-GB" sz="2000" dirty="0" smtClean="0">
              <a:latin typeface="Comic Sans MS" panose="030F0702030302020204" pitchFamily="66" charset="0"/>
            </a:endParaRPr>
          </a:p>
          <a:p>
            <a:r>
              <a:rPr lang="en-GB" sz="2000" dirty="0" smtClean="0">
                <a:latin typeface="Comic Sans MS" panose="030F0702030302020204" pitchFamily="66" charset="0"/>
              </a:rPr>
              <a:t>What is the shortest distance between them?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03648" y="3068960"/>
            <a:ext cx="5602485" cy="2736304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187624" y="2924944"/>
            <a:ext cx="4896544" cy="36004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915816" y="3068960"/>
            <a:ext cx="576064" cy="1728192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07504" y="3101996"/>
                <a:ext cx="2657138" cy="9030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sz="2000" b="1" i="1" smtClean="0">
                              <a:latin typeface="Cambria Math"/>
                            </a:rPr>
                            <m:t>𝑳</m:t>
                          </m:r>
                        </m:e>
                        <m:sub>
                          <m:r>
                            <a:rPr lang="en-GB" sz="2000" b="1" i="1" smtClean="0"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GB" sz="2000" b="1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2000" b="1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000" b="1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000" b="1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𝟕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𝟎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𝟕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2000" b="1" i="1" smtClean="0">
                          <a:latin typeface="Cambria Math"/>
                        </a:rPr>
                        <m:t>+</m:t>
                      </m:r>
                      <m:r>
                        <a:rPr lang="el-GR" sz="2000" b="1" i="1" smtClean="0">
                          <a:latin typeface="Cambria Math"/>
                        </a:rPr>
                        <m:t>𝝀</m:t>
                      </m:r>
                      <m:d>
                        <m:dPr>
                          <m:ctrlPr>
                            <a:rPr lang="el-GR" sz="2000" b="1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l-GR" sz="2000" b="1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000" b="1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𝟒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𝟏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𝟑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000" b="1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3101996"/>
                <a:ext cx="2657138" cy="90306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131559" y="3933056"/>
                <a:ext cx="2676374" cy="9051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sz="2000" b="1" i="1" smtClean="0">
                              <a:latin typeface="Cambria Math"/>
                            </a:rPr>
                            <m:t>𝑳</m:t>
                          </m:r>
                        </m:e>
                        <m:sub>
                          <m:r>
                            <a:rPr lang="en-GB" sz="2000" b="1" i="1" smtClean="0"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en-GB" sz="2000" b="1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2000" b="1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000" b="1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000" b="1" i="1" smtClean="0">
                                    <a:latin typeface="Cambria Math"/>
                                  </a:rPr>
                                  <m:t>𝟒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𝟐𝟑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𝟖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2000" b="1" i="1" smtClean="0">
                          <a:latin typeface="Cambria Math"/>
                        </a:rPr>
                        <m:t>+</m:t>
                      </m:r>
                      <m:r>
                        <a:rPr lang="en-GB" sz="2000" b="1" i="1" smtClean="0">
                          <a:latin typeface="Cambria Math"/>
                          <a:ea typeface="Cambria Math"/>
                        </a:rPr>
                        <m:t>𝝁</m:t>
                      </m:r>
                      <m:d>
                        <m:dPr>
                          <m:ctrlPr>
                            <a:rPr lang="el-GR" sz="2000" b="1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l-GR" sz="2000" b="1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000" b="1" i="1" smtClean="0">
                                    <a:latin typeface="Cambria Math"/>
                                  </a:rPr>
                                  <m:t>𝟎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𝟓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𝟓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000" b="1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1559" y="3933056"/>
                <a:ext cx="2676374" cy="90518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745965" y="2636912"/>
                <a:ext cx="38587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𝑃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5965" y="2636912"/>
                <a:ext cx="385875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419872" y="4797152"/>
                <a:ext cx="3997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𝑄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872" y="4797152"/>
                <a:ext cx="399789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915816" y="5712794"/>
                <a:ext cx="481093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000" dirty="0" smtClean="0">
                    <a:latin typeface="Comic Sans MS" panose="030F0702030302020204" pitchFamily="66" charset="0"/>
                  </a:rPr>
                  <a:t>Also find the co-ordinates of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𝑃</m:t>
                    </m:r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𝑄</m:t>
                    </m:r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816" y="5712794"/>
                <a:ext cx="4810932" cy="400110"/>
              </a:xfrm>
              <a:prstGeom prst="rect">
                <a:avLst/>
              </a:prstGeom>
              <a:blipFill rotWithShape="1">
                <a:blip r:embed="rId6"/>
                <a:stretch>
                  <a:fillRect l="-1266" t="-7576" b="-257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0" y="6488668"/>
            <a:ext cx="926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SIC_27</a:t>
            </a:r>
            <a:endParaRPr lang="en-GB" dirty="0">
              <a:latin typeface="Bradley Hand ITC" panose="03070402050302030203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77957" y="4499828"/>
            <a:ext cx="20938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shortest distance</a:t>
            </a:r>
            <a:endParaRPr lang="en-GB" dirty="0"/>
          </a:p>
        </p:txBody>
      </p:sp>
      <p:sp>
        <p:nvSpPr>
          <p:cNvPr id="18" name="Arc 17"/>
          <p:cNvSpPr/>
          <p:nvPr/>
        </p:nvSpPr>
        <p:spPr>
          <a:xfrm>
            <a:off x="2123728" y="3490707"/>
            <a:ext cx="1186266" cy="1162429"/>
          </a:xfrm>
          <a:prstGeom prst="arc">
            <a:avLst>
              <a:gd name="adj1" fmla="val 1282623"/>
              <a:gd name="adj2" fmla="val 5389267"/>
            </a:avLst>
          </a:prstGeom>
          <a:ln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3476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51520" y="332656"/>
                <a:ext cx="8784976" cy="64078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sz="20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GB" sz="2000" i="1">
                            <a:latin typeface="Cambria Math"/>
                          </a:rPr>
                          <m:t>𝑃𝑄</m:t>
                        </m:r>
                      </m:e>
                    </m:acc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 must be perpendicular to both lines.</a:t>
                </a:r>
              </a:p>
              <a:p>
                <a:endParaRPr lang="en-GB" sz="2000" dirty="0" smtClean="0">
                  <a:latin typeface="Comic Sans MS" panose="030F0702030302020204" pitchFamily="66" charset="0"/>
                </a:endParaRPr>
              </a:p>
              <a:p>
                <a:r>
                  <a:rPr lang="en-GB" sz="2000" dirty="0" smtClean="0">
                    <a:latin typeface="Comic Sans MS" panose="030F0702030302020204" pitchFamily="66" charset="0"/>
                  </a:rPr>
                  <a:t>Let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sz="20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GB" sz="2000" b="0" i="1" smtClean="0">
                            <a:latin typeface="Cambria Math"/>
                          </a:rPr>
                          <m:t>𝑃𝑄</m:t>
                        </m:r>
                      </m:e>
                    </m:acc>
                    <m:r>
                      <a:rPr lang="en-GB" sz="2000" b="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GB" sz="2000" b="0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2000" b="0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sz="2000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</m:mr>
                          <m:mr>
                            <m:e>
                              <m:r>
                                <a:rPr lang="en-GB" sz="2000" b="0" i="1" smtClean="0">
                                  <a:latin typeface="Cambria Math"/>
                                </a:rPr>
                                <m:t>𝑏</m:t>
                              </m:r>
                            </m:e>
                          </m:mr>
                          <m:mr>
                            <m:e>
                              <m:r>
                                <a:rPr lang="en-GB" sz="2000" b="0" i="1" smtClean="0">
                                  <a:latin typeface="Cambria Math"/>
                                </a:rPr>
                                <m:t>𝑐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sz="2000" dirty="0" smtClean="0">
                  <a:latin typeface="Comic Sans MS" panose="030F0702030302020204" pitchFamily="66" charset="0"/>
                </a:endParaRPr>
              </a:p>
              <a:p>
                <a:endParaRPr lang="en-GB" sz="2000" dirty="0" smtClean="0">
                  <a:latin typeface="Comic Sans MS" panose="030F0702030302020204" pitchFamily="66" charset="0"/>
                </a:endParaRPr>
              </a:p>
              <a:p>
                <a:r>
                  <a:rPr lang="en-GB" sz="2000" dirty="0" smtClean="0">
                    <a:latin typeface="Comic Sans MS" panose="030F0702030302020204" pitchFamily="66" charset="0"/>
                  </a:rPr>
                  <a:t>Then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2000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sz="2000" i="1">
                                  <a:latin typeface="Cambria Math"/>
                                </a:rPr>
                                <m:t>𝑎</m:t>
                              </m:r>
                            </m:e>
                          </m:mr>
                          <m:mr>
                            <m:e>
                              <m:r>
                                <a:rPr lang="en-GB" sz="2000" i="1">
                                  <a:latin typeface="Cambria Math"/>
                                </a:rPr>
                                <m:t>𝑏</m:t>
                              </m:r>
                            </m:e>
                          </m:mr>
                          <m:mr>
                            <m:e>
                              <m:r>
                                <a:rPr lang="en-GB" sz="2000" i="1">
                                  <a:latin typeface="Cambria Math"/>
                                </a:rPr>
                                <m:t>𝑐</m:t>
                              </m:r>
                            </m:e>
                          </m:mr>
                        </m:m>
                      </m:e>
                    </m:d>
                    <m:r>
                      <a:rPr lang="en-GB" sz="2000" b="0" i="1" smtClean="0">
                        <a:latin typeface="Cambria Math"/>
                      </a:rPr>
                      <m:t>.</m:t>
                    </m:r>
                    <m:d>
                      <m:dPr>
                        <m:ctrlPr>
                          <a:rPr lang="en-GB" sz="2000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2000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sz="20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GB" sz="2000" b="0" i="1" smtClean="0">
                                  <a:latin typeface="Cambria Math"/>
                                </a:rPr>
                                <m:t>−3</m:t>
                              </m:r>
                            </m:e>
                          </m:mr>
                          <m:mr>
                            <m:e>
                              <m:r>
                                <a:rPr lang="en-GB" sz="20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  <m:r>
                      <a:rPr lang="en-GB" sz="2000" b="0" i="1" smtClean="0">
                        <a:latin typeface="Cambria Math"/>
                      </a:rPr>
                      <m:t>=0</m:t>
                    </m:r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 	</a:t>
                </a:r>
                <a14:m>
                  <m:oMath xmlns:m="http://schemas.openxmlformats.org/officeDocument/2006/math">
                    <m:groupChr>
                      <m:groupChrPr>
                        <m:chr m:val="⇒"/>
                        <m:vertJc m:val="bot"/>
                        <m:ctrlPr>
                          <a:rPr lang="en-GB" sz="2000" i="1" smtClean="0">
                            <a:latin typeface="Cambria Math"/>
                          </a:rPr>
                        </m:ctrlPr>
                      </m:groupChrPr>
                      <m:e/>
                    </m:groupChr>
                    <m:r>
                      <a:rPr lang="en-GB" sz="2000" b="0" i="1" smtClean="0">
                        <a:latin typeface="Cambria Math"/>
                      </a:rPr>
                      <m:t>   2</m:t>
                    </m:r>
                    <m:r>
                      <a:rPr lang="en-GB" sz="2000" b="0" i="1" smtClean="0">
                        <a:latin typeface="Cambria Math"/>
                      </a:rPr>
                      <m:t>𝑎</m:t>
                    </m:r>
                    <m:r>
                      <a:rPr lang="en-GB" sz="2000" b="0" i="1" smtClean="0">
                        <a:latin typeface="Cambria Math"/>
                      </a:rPr>
                      <m:t>−3</m:t>
                    </m:r>
                    <m:r>
                      <a:rPr lang="en-GB" sz="2000" b="0" i="1" smtClean="0">
                        <a:latin typeface="Cambria Math"/>
                      </a:rPr>
                      <m:t>𝑏</m:t>
                    </m:r>
                    <m:r>
                      <a:rPr lang="en-GB" sz="2000" b="0" i="1" smtClean="0">
                        <a:latin typeface="Cambria Math"/>
                      </a:rPr>
                      <m:t>+2</m:t>
                    </m:r>
                    <m:r>
                      <a:rPr lang="en-GB" sz="2000" b="0" i="1" smtClean="0">
                        <a:latin typeface="Cambria Math"/>
                      </a:rPr>
                      <m:t>𝑐</m:t>
                    </m:r>
                    <m:r>
                      <a:rPr lang="en-GB" sz="2000" b="0" i="1" smtClean="0">
                        <a:latin typeface="Cambria Math"/>
                      </a:rPr>
                      <m:t>=0</m:t>
                    </m:r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	(1)</a:t>
                </a:r>
              </a:p>
              <a:p>
                <a:endParaRPr lang="en-GB" sz="2000" dirty="0" smtClean="0">
                  <a:latin typeface="Comic Sans MS" panose="030F0702030302020204" pitchFamily="66" charset="0"/>
                </a:endParaRPr>
              </a:p>
              <a:p>
                <a:r>
                  <a:rPr lang="en-GB" sz="2000" dirty="0" smtClean="0">
                    <a:latin typeface="Comic Sans MS" panose="030F0702030302020204" pitchFamily="66" charset="0"/>
                  </a:rPr>
                  <a:t>And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2000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2000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sz="2000" i="1">
                                  <a:latin typeface="Cambria Math"/>
                                </a:rPr>
                                <m:t>𝑎</m:t>
                              </m:r>
                            </m:e>
                          </m:mr>
                          <m:mr>
                            <m:e>
                              <m:r>
                                <a:rPr lang="en-GB" sz="2000" i="1">
                                  <a:latin typeface="Cambria Math"/>
                                </a:rPr>
                                <m:t>𝑏</m:t>
                              </m:r>
                            </m:e>
                          </m:mr>
                          <m:mr>
                            <m:e>
                              <m:r>
                                <a:rPr lang="en-GB" sz="2000" i="1">
                                  <a:latin typeface="Cambria Math"/>
                                </a:rPr>
                                <m:t>𝑐</m:t>
                              </m:r>
                            </m:e>
                          </m:mr>
                        </m:m>
                      </m:e>
                    </m:d>
                    <m:r>
                      <a:rPr lang="en-GB" sz="2000" i="1">
                        <a:latin typeface="Cambria Math"/>
                      </a:rPr>
                      <m:t>.</m:t>
                    </m:r>
                    <m:d>
                      <m:dPr>
                        <m:ctrlPr>
                          <a:rPr lang="en-GB" sz="2000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2000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sz="2000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GB" sz="2000" i="1">
                                  <a:latin typeface="Cambria Math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GB" sz="20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GB" sz="2000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  <m:r>
                      <a:rPr lang="en-GB" sz="2000" i="1">
                        <a:latin typeface="Cambria Math"/>
                      </a:rPr>
                      <m:t>=0</m:t>
                    </m:r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 	</a:t>
                </a:r>
                <a14:m>
                  <m:oMath xmlns:m="http://schemas.openxmlformats.org/officeDocument/2006/math">
                    <m:groupChr>
                      <m:groupChrPr>
                        <m:chr m:val="⇒"/>
                        <m:vertJc m:val="bot"/>
                        <m:ctrlPr>
                          <a:rPr lang="en-GB" sz="2000" i="1">
                            <a:latin typeface="Cambria Math"/>
                          </a:rPr>
                        </m:ctrlPr>
                      </m:groupChrPr>
                      <m:e/>
                    </m:groupChr>
                    <m:r>
                      <a:rPr lang="en-GB" sz="2000" i="1">
                        <a:latin typeface="Cambria Math"/>
                      </a:rPr>
                      <m:t> −2</m:t>
                    </m:r>
                    <m:r>
                      <a:rPr lang="en-GB" sz="2000" i="1">
                        <a:latin typeface="Cambria Math"/>
                      </a:rPr>
                      <m:t>𝑎</m:t>
                    </m:r>
                    <m:r>
                      <a:rPr lang="en-GB" sz="2000" b="0" i="1" smtClean="0">
                        <a:latin typeface="Cambria Math"/>
                      </a:rPr>
                      <m:t>+2</m:t>
                    </m:r>
                    <m:r>
                      <a:rPr lang="en-GB" sz="2000" i="1">
                        <a:latin typeface="Cambria Math"/>
                      </a:rPr>
                      <m:t>𝑏</m:t>
                    </m:r>
                    <m:r>
                      <a:rPr lang="en-GB" sz="2000" b="0" i="1" smtClean="0">
                        <a:latin typeface="Cambria Math"/>
                      </a:rPr>
                      <m:t>−</m:t>
                    </m:r>
                    <m:r>
                      <a:rPr lang="en-GB" sz="2000" i="1">
                        <a:latin typeface="Cambria Math"/>
                      </a:rPr>
                      <m:t>𝑐</m:t>
                    </m:r>
                    <m:r>
                      <a:rPr lang="en-GB" sz="2000" i="1">
                        <a:latin typeface="Cambria Math"/>
                      </a:rPr>
                      <m:t>=0</m:t>
                    </m:r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	(2)</a:t>
                </a:r>
                <a:endParaRPr lang="en-GB" sz="2000" dirty="0">
                  <a:latin typeface="Comic Sans MS" panose="030F0702030302020204" pitchFamily="66" charset="0"/>
                </a:endParaRPr>
              </a:p>
              <a:p>
                <a:endParaRPr lang="en-GB" sz="2000" dirty="0" smtClean="0">
                  <a:latin typeface="Comic Sans MS" panose="030F0702030302020204" pitchFamily="66" charset="0"/>
                </a:endParaRPr>
              </a:p>
              <a:p>
                <a:r>
                  <a:rPr lang="en-GB" sz="2000" dirty="0" smtClean="0">
                    <a:latin typeface="Comic Sans MS" panose="030F0702030302020204" pitchFamily="66" charset="0"/>
                  </a:rPr>
                  <a:t>We have two equations but three unknowns so they cannot be solved but we don’t need to, we only need find the relative sizes of them.</a:t>
                </a:r>
              </a:p>
              <a:p>
                <a:endParaRPr lang="en-GB" sz="2000" dirty="0" smtClean="0">
                  <a:latin typeface="Comic Sans MS" panose="030F0702030302020204" pitchFamily="66" charset="0"/>
                </a:endParaRPr>
              </a:p>
              <a:p>
                <a:r>
                  <a:rPr lang="en-GB" sz="2000" dirty="0" smtClean="0">
                    <a:latin typeface="Comic Sans MS" panose="030F0702030302020204" pitchFamily="66" charset="0"/>
                  </a:rPr>
                  <a:t>Adding equations (1) and (2) gives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/>
                      </a:rPr>
                      <m:t>𝑐</m:t>
                    </m:r>
                    <m:r>
                      <a:rPr lang="en-GB" sz="2000" b="0" i="1" smtClean="0">
                        <a:latin typeface="Cambria Math"/>
                      </a:rPr>
                      <m:t>=</m:t>
                    </m:r>
                    <m:r>
                      <a:rPr lang="en-GB" sz="2000" b="0" i="1" smtClean="0">
                        <a:latin typeface="Cambria Math"/>
                      </a:rPr>
                      <m:t>𝑏</m:t>
                    </m:r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 and substitution gives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/>
                      </a:rPr>
                      <m:t>𝑏</m:t>
                    </m:r>
                    <m:r>
                      <a:rPr lang="en-GB" sz="2000" b="0" i="1" smtClean="0">
                        <a:latin typeface="Cambria Math"/>
                      </a:rPr>
                      <m:t>=2</m:t>
                    </m:r>
                    <m:r>
                      <a:rPr lang="en-GB" sz="2000" b="0" i="1" smtClean="0">
                        <a:latin typeface="Cambria Math"/>
                      </a:rPr>
                      <m:t>𝑎</m:t>
                    </m:r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.</a:t>
                </a:r>
                <a:endParaRPr lang="en-GB" sz="2000" dirty="0">
                  <a:latin typeface="Comic Sans MS" panose="030F0702030302020204" pitchFamily="66" charset="0"/>
                </a:endParaRPr>
              </a:p>
              <a:p>
                <a:endParaRPr lang="en-GB" sz="2000" dirty="0" smtClean="0">
                  <a:latin typeface="Comic Sans MS" panose="030F0702030302020204" pitchFamily="66" charset="0"/>
                </a:endParaRPr>
              </a:p>
              <a:p>
                <a:r>
                  <a:rPr lang="en-GB" sz="2000" dirty="0" smtClean="0">
                    <a:latin typeface="Comic Sans MS" panose="030F0702030302020204" pitchFamily="66" charset="0"/>
                  </a:rPr>
                  <a:t>	So 	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sz="2000" i="1">
                            <a:latin typeface="Cambria Math"/>
                          </a:rPr>
                        </m:ctrlPr>
                      </m:accPr>
                      <m:e>
                        <m:r>
                          <a:rPr lang="en-GB" sz="2000" i="1">
                            <a:latin typeface="Cambria Math"/>
                          </a:rPr>
                          <m:t>𝑃𝑄</m:t>
                        </m:r>
                      </m:e>
                    </m:acc>
                    <m:r>
                      <a:rPr lang="en-GB" sz="2000" i="1">
                        <a:latin typeface="Cambria Math"/>
                      </a:rPr>
                      <m:t>=</m:t>
                    </m:r>
                    <m:r>
                      <a:rPr lang="en-GB" sz="2000" b="0" i="1" smtClean="0">
                        <a:latin typeface="Cambria Math"/>
                      </a:rPr>
                      <m:t>𝑛</m:t>
                    </m:r>
                    <m:d>
                      <m:dPr>
                        <m:ctrlPr>
                          <a:rPr lang="en-GB" sz="2000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2000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sz="2000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GB" sz="20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GB" sz="20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 with magnitude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/>
                      </a:rPr>
                      <m:t>3</m:t>
                    </m:r>
                    <m:r>
                      <a:rPr lang="en-GB" sz="2000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 where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 is some number.</a:t>
                </a:r>
                <a:endParaRPr lang="en-GB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332656"/>
                <a:ext cx="8784976" cy="6407844"/>
              </a:xfrm>
              <a:prstGeom prst="rect">
                <a:avLst/>
              </a:prstGeom>
              <a:blipFill rotWithShape="1">
                <a:blip r:embed="rId2"/>
                <a:stretch>
                  <a:fillRect l="-694" r="-12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2350" y="358400"/>
            <a:ext cx="3351704" cy="1812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0453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51520" y="188640"/>
                <a:ext cx="8784976" cy="61144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 smtClean="0">
                    <a:latin typeface="Comic Sans MS" panose="030F0702030302020204" pitchFamily="66" charset="0"/>
                  </a:rPr>
                  <a:t>Let</a:t>
                </a:r>
                <a:r>
                  <a:rPr lang="en-GB" sz="200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/>
                          </a:rPr>
                          <m:t>𝑃</m:t>
                        </m:r>
                      </m:e>
                      <m:sup>
                        <m:r>
                          <a:rPr lang="en-GB" sz="2000" b="0" i="1" smtClean="0">
                            <a:latin typeface="Cambria Math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/>
                          </a:rPr>
                          <m:t>𝑄</m:t>
                        </m:r>
                      </m:e>
                      <m:sup>
                        <m:r>
                          <a:rPr lang="en-GB" sz="2000" b="0" i="1" smtClean="0">
                            <a:latin typeface="Cambria Math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 be general points 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0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GB" sz="2000" b="0" i="1" smtClean="0"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GB" sz="2000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0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GB" sz="2000" b="0" i="1" smtClean="0"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GB" sz="2000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, respectively.</a:t>
                </a:r>
              </a:p>
              <a:p>
                <a:endParaRPr lang="en-GB" sz="2000" dirty="0" smtClean="0">
                  <a:latin typeface="Comic Sans MS" panose="030F0702030302020204" pitchFamily="66" charset="0"/>
                </a:endParaRPr>
              </a:p>
              <a:p>
                <a:r>
                  <a:rPr lang="en-GB" sz="2000" dirty="0" smtClean="0">
                    <a:latin typeface="Comic Sans MS" panose="030F0702030302020204" pitchFamily="66" charset="0"/>
                  </a:rPr>
                  <a:t>The coordinates of each are:</a:t>
                </a:r>
              </a:p>
              <a:p>
                <a:endParaRPr lang="en-GB" sz="2000" dirty="0" smtClean="0">
                  <a:latin typeface="Comic Sans MS" panose="030F0702030302020204" pitchFamily="66" charset="0"/>
                </a:endParaRPr>
              </a:p>
              <a:p>
                <a:r>
                  <a:rPr lang="en-GB" sz="2000" dirty="0" smtClean="0"/>
                  <a:t>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/>
                          </a:rPr>
                          <m:t>𝑃</m:t>
                        </m:r>
                      </m:e>
                      <m:sup>
                        <m:r>
                          <a:rPr lang="en-GB" sz="2000" b="0" i="1" smtClean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GB" sz="2000" b="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GB" sz="2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/>
                          </a:rPr>
                          <m:t>5+2</m:t>
                        </m:r>
                        <m:r>
                          <a:rPr lang="el-GR" sz="2000" b="0" i="1">
                            <a:latin typeface="Cambria Math"/>
                          </a:rPr>
                          <m:t>𝜆</m:t>
                        </m:r>
                        <m:r>
                          <a:rPr lang="en-GB" sz="2000" b="0" i="1" smtClean="0">
                            <a:latin typeface="Cambria Math"/>
                          </a:rPr>
                          <m:t>, −4−3</m:t>
                        </m:r>
                        <m:r>
                          <a:rPr lang="el-GR" sz="2000" b="0" i="1">
                            <a:latin typeface="Cambria Math"/>
                          </a:rPr>
                          <m:t>𝜆</m:t>
                        </m:r>
                        <m:r>
                          <a:rPr lang="en-GB" sz="2000" b="0" i="1" smtClean="0">
                            <a:latin typeface="Cambria Math"/>
                          </a:rPr>
                          <m:t>, 5+2</m:t>
                        </m:r>
                        <m:r>
                          <a:rPr lang="el-GR" sz="2000" b="0" i="1">
                            <a:latin typeface="Cambria Math"/>
                          </a:rPr>
                          <m:t>𝜆</m:t>
                        </m:r>
                      </m:e>
                    </m:d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	 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/>
                          </a:rPr>
                          <m:t>𝑄</m:t>
                        </m:r>
                      </m:e>
                      <m:sup>
                        <m:r>
                          <a:rPr lang="en-GB" sz="2000" i="1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GB" sz="2000" i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GB" sz="2000" i="1">
                            <a:latin typeface="Cambria Math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/>
                          </a:rPr>
                          <m:t>10−</m:t>
                        </m:r>
                        <m:r>
                          <a:rPr lang="en-GB" sz="2000" i="1">
                            <a:latin typeface="Cambria Math"/>
                          </a:rPr>
                          <m:t>2</m:t>
                        </m:r>
                        <m:r>
                          <a:rPr lang="en-GB" sz="2000" b="0" i="1" smtClean="0">
                            <a:latin typeface="Cambria Math"/>
                            <a:ea typeface="Cambria Math"/>
                          </a:rPr>
                          <m:t>𝜇</m:t>
                        </m:r>
                        <m:r>
                          <a:rPr lang="en-GB" sz="2000" i="1">
                            <a:latin typeface="Cambria Math"/>
                          </a:rPr>
                          <m:t>, </m:t>
                        </m:r>
                        <m:r>
                          <a:rPr lang="en-GB" sz="2000" b="0" i="1" smtClean="0">
                            <a:latin typeface="Cambria Math"/>
                          </a:rPr>
                          <m:t>2+2</m:t>
                        </m:r>
                        <m:r>
                          <a:rPr lang="en-GB" sz="2000" i="1" smtClean="0">
                            <a:latin typeface="Cambria Math"/>
                            <a:ea typeface="Cambria Math"/>
                          </a:rPr>
                          <m:t>𝜇</m:t>
                        </m:r>
                        <m:r>
                          <a:rPr lang="en-GB" sz="2000" i="1">
                            <a:latin typeface="Cambria Math"/>
                          </a:rPr>
                          <m:t>, </m:t>
                        </m:r>
                        <m:r>
                          <a:rPr lang="en-GB" sz="2000" b="0" i="1" smtClean="0">
                            <a:latin typeface="Cambria Math"/>
                          </a:rPr>
                          <m:t>10−</m:t>
                        </m:r>
                        <m:r>
                          <a:rPr lang="en-GB" sz="2000" i="1" smtClean="0">
                            <a:latin typeface="Cambria Math"/>
                            <a:ea typeface="Cambria Math"/>
                          </a:rPr>
                          <m:t>𝜇</m:t>
                        </m:r>
                      </m:e>
                    </m:d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.</a:t>
                </a:r>
              </a:p>
              <a:p>
                <a:endParaRPr lang="en-GB" sz="2000" dirty="0" smtClean="0">
                  <a:latin typeface="Comic Sans MS" panose="030F0702030302020204" pitchFamily="66" charset="0"/>
                </a:endParaRPr>
              </a:p>
              <a:p>
                <a:r>
                  <a:rPr lang="en-GB" sz="2000" dirty="0" smtClean="0">
                    <a:latin typeface="Comic Sans MS" panose="030F0702030302020204" pitchFamily="66" charset="0"/>
                  </a:rPr>
                  <a:t>The vector joining these points is:</a:t>
                </a:r>
              </a:p>
              <a:p>
                <a:endParaRPr lang="en-GB" sz="2000" dirty="0" smtClean="0">
                  <a:latin typeface="Comic Sans MS" panose="030F0702030302020204" pitchFamily="66" charset="0"/>
                </a:endParaRPr>
              </a:p>
              <a:p>
                <a:r>
                  <a:rPr lang="en-GB" sz="2000" dirty="0" smtClean="0">
                    <a:latin typeface="Comic Sans MS" panose="030F0702030302020204" pitchFamily="66" charset="0"/>
                  </a:rPr>
                  <a:t>	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sz="2000" i="1" smtClean="0">
                            <a:latin typeface="Cambria Math"/>
                          </a:rPr>
                        </m:ctrlPr>
                      </m:accPr>
                      <m:e>
                        <m:sSup>
                          <m:sSupPr>
                            <m:ctrlPr>
                              <a:rPr lang="en-GB" sz="20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GB" sz="2000" b="0" i="1" smtClean="0">
                                <a:latin typeface="Cambria Math"/>
                              </a:rPr>
                              <m:t>𝑃</m:t>
                            </m:r>
                          </m:e>
                          <m:sup>
                            <m:r>
                              <a:rPr lang="en-GB" sz="2000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  <m:sSup>
                          <m:sSupPr>
                            <m:ctrlPr>
                              <a:rPr lang="en-GB" sz="20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GB" sz="2000" b="0" i="1" smtClean="0">
                                <a:latin typeface="Cambria Math"/>
                              </a:rPr>
                              <m:t>𝑄</m:t>
                            </m:r>
                          </m:e>
                          <m:sup>
                            <m:r>
                              <a:rPr lang="en-GB" sz="2000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p>
                      </m:e>
                    </m:acc>
                    <m:r>
                      <a:rPr lang="en-GB" sz="2000" b="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GB" sz="2000" b="0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2000" b="0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sz="2000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GB" sz="2000" i="1">
                                  <a:latin typeface="Cambria Math"/>
                                </a:rPr>
                                <m:t>10−2</m:t>
                              </m:r>
                              <m:r>
                                <a:rPr lang="en-GB" sz="2000" b="0" i="1">
                                  <a:latin typeface="Cambria Math"/>
                                  <a:ea typeface="Cambria Math"/>
                                </a:rPr>
                                <m:t>𝜇</m:t>
                              </m:r>
                              <m:r>
                                <a:rPr lang="en-GB" sz="2000" b="0" i="1" smtClean="0">
                                  <a:latin typeface="Cambria Math"/>
                                  <a:ea typeface="Cambria Math"/>
                                </a:rPr>
                                <m:t>)−</m:t>
                              </m:r>
                              <m:d>
                                <m:dPr>
                                  <m:ctrlPr>
                                    <a:rPr lang="en-GB" sz="20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GB" sz="2000" i="1">
                                      <a:latin typeface="Cambria Math"/>
                                    </a:rPr>
                                    <m:t>5+2</m:t>
                                  </m:r>
                                  <m:r>
                                    <a:rPr lang="el-GR" sz="2000" b="0" i="1">
                                      <a:latin typeface="Cambria Math"/>
                                    </a:rPr>
                                    <m:t>𝜆</m:t>
                                  </m:r>
                                </m:e>
                              </m:d>
                            </m:e>
                          </m:mr>
                          <m:mr>
                            <m:e>
                              <m:r>
                                <a:rPr lang="en-GB" sz="2000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GB" sz="2000" i="1">
                                  <a:latin typeface="Cambria Math"/>
                                </a:rPr>
                                <m:t>2+2</m:t>
                              </m:r>
                              <m:r>
                                <a:rPr lang="en-GB" sz="2000" i="1">
                                  <a:latin typeface="Cambria Math"/>
                                  <a:ea typeface="Cambria Math"/>
                                </a:rPr>
                                <m:t>𝜇</m:t>
                              </m:r>
                              <m:r>
                                <a:rPr lang="en-GB" sz="2000" b="0" i="1" smtClean="0">
                                  <a:latin typeface="Cambria Math"/>
                                  <a:ea typeface="Cambria Math"/>
                                </a:rPr>
                                <m:t>)−</m:t>
                              </m:r>
                              <m:d>
                                <m:dPr>
                                  <m:ctrlPr>
                                    <a:rPr lang="en-GB" sz="20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GB" sz="2000" b="0" i="1" smtClean="0">
                                      <a:latin typeface="Cambria Math"/>
                                    </a:rPr>
                                    <m:t>−</m:t>
                                  </m:r>
                                  <m:r>
                                    <a:rPr lang="en-GB" sz="2000" i="1">
                                      <a:latin typeface="Cambria Math"/>
                                    </a:rPr>
                                    <m:t>4−3</m:t>
                                  </m:r>
                                  <m:r>
                                    <a:rPr lang="el-GR" sz="2000" b="0" i="1">
                                      <a:latin typeface="Cambria Math"/>
                                    </a:rPr>
                                    <m:t>𝜆</m:t>
                                  </m:r>
                                </m:e>
                              </m:d>
                            </m:e>
                          </m:mr>
                          <m:mr>
                            <m:e>
                              <m:r>
                                <a:rPr lang="en-GB" sz="2000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GB" sz="2000" i="1" smtClean="0">
                                  <a:latin typeface="Cambria Math"/>
                                </a:rPr>
                                <m:t>10−</m:t>
                              </m:r>
                              <m:r>
                                <a:rPr lang="en-GB" sz="2000" i="1" smtClean="0">
                                  <a:latin typeface="Cambria Math"/>
                                  <a:ea typeface="Cambria Math"/>
                                </a:rPr>
                                <m:t>𝜇</m:t>
                              </m:r>
                              <m:r>
                                <a:rPr lang="en-GB" sz="2000" b="0" i="1" smtClean="0">
                                  <a:latin typeface="Cambria Math"/>
                                  <a:ea typeface="Cambria Math"/>
                                </a:rPr>
                                <m:t>)−</m:t>
                              </m:r>
                              <m:d>
                                <m:dPr>
                                  <m:ctrlPr>
                                    <a:rPr lang="en-GB" sz="20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GB" sz="2000" i="1">
                                      <a:latin typeface="Cambria Math"/>
                                    </a:rPr>
                                    <m:t>5+2</m:t>
                                  </m:r>
                                  <m:r>
                                    <a:rPr lang="el-GR" sz="2000" b="0" i="1">
                                      <a:latin typeface="Cambria Math"/>
                                    </a:rPr>
                                    <m:t>𝜆</m:t>
                                  </m:r>
                                </m:e>
                              </m:d>
                            </m:e>
                          </m:mr>
                        </m:m>
                      </m:e>
                    </m:d>
                    <m:r>
                      <a:rPr lang="en-GB" sz="2000" i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GB" sz="2000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GB" sz="2000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GB" sz="2000" b="0" i="1" smtClean="0">
                                  <a:latin typeface="Cambria Math"/>
                                </a:rPr>
                                <m:t>5</m:t>
                              </m:r>
                              <m:r>
                                <a:rPr lang="en-GB" sz="2000" i="1">
                                  <a:latin typeface="Cambria Math"/>
                                </a:rPr>
                                <m:t>−2</m:t>
                              </m:r>
                              <m:r>
                                <a:rPr lang="en-GB" sz="2000" b="0" i="1">
                                  <a:latin typeface="Cambria Math"/>
                                  <a:ea typeface="Cambria Math"/>
                                </a:rPr>
                                <m:t>𝜇</m:t>
                              </m:r>
                              <m:r>
                                <a:rPr lang="en-GB" sz="2000" b="1" i="1" smtClean="0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GB" sz="2000" i="1">
                                  <a:latin typeface="Cambria Math"/>
                                </a:rPr>
                                <m:t>2</m:t>
                              </m:r>
                              <m:r>
                                <a:rPr lang="el-GR" sz="2000" b="0" i="1">
                                  <a:latin typeface="Cambria Math"/>
                                </a:rPr>
                                <m:t>𝜆</m:t>
                              </m:r>
                            </m:e>
                          </m:mr>
                          <m:mr>
                            <m:e>
                              <m:r>
                                <a:rPr lang="en-GB" sz="2000" b="0" i="1" smtClean="0">
                                  <a:latin typeface="Cambria Math"/>
                                </a:rPr>
                                <m:t>6+2</m:t>
                              </m:r>
                              <m:r>
                                <a:rPr lang="en-GB" sz="2000" b="0" i="1" smtClean="0">
                                  <a:latin typeface="Cambria Math"/>
                                  <a:ea typeface="Cambria Math"/>
                                </a:rPr>
                                <m:t>𝜇</m:t>
                              </m:r>
                              <m:r>
                                <a:rPr lang="en-GB" sz="2000" b="1" i="1" smtClean="0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r>
                                <a:rPr lang="en-GB" sz="2000" i="1">
                                  <a:latin typeface="Cambria Math"/>
                                </a:rPr>
                                <m:t>3</m:t>
                              </m:r>
                              <m:r>
                                <a:rPr lang="el-GR" sz="2000" b="0" i="1">
                                  <a:latin typeface="Cambria Math"/>
                                </a:rPr>
                                <m:t>𝜆</m:t>
                              </m:r>
                            </m:e>
                          </m:mr>
                          <m:mr>
                            <m:e>
                              <m:r>
                                <a:rPr lang="en-GB" sz="2000" b="0" i="1" smtClean="0">
                                  <a:latin typeface="Cambria Math"/>
                                </a:rPr>
                                <m:t>5</m:t>
                              </m:r>
                              <m:r>
                                <a:rPr lang="en-GB" sz="2000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GB" sz="2000" i="1">
                                  <a:latin typeface="Cambria Math"/>
                                  <a:ea typeface="Cambria Math"/>
                                </a:rPr>
                                <m:t>𝜇</m:t>
                              </m:r>
                              <m:r>
                                <a:rPr lang="en-GB" sz="2000" i="1">
                                  <a:latin typeface="Cambria Math"/>
                                  <a:ea typeface="Cambria Math"/>
                                </a:rPr>
                                <m:t>−2</m:t>
                              </m:r>
                              <m:r>
                                <a:rPr lang="el-GR" sz="2000" b="0" i="1">
                                  <a:latin typeface="Cambria Math"/>
                                </a:rPr>
                                <m:t>𝜆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sz="2000" dirty="0" smtClean="0">
                  <a:latin typeface="Comic Sans MS" panose="030F0702030302020204" pitchFamily="66" charset="0"/>
                </a:endParaRPr>
              </a:p>
              <a:p>
                <a:endParaRPr lang="en-GB" sz="2000" dirty="0" smtClean="0">
                  <a:latin typeface="Comic Sans MS" panose="030F0702030302020204" pitchFamily="66" charset="0"/>
                </a:endParaRPr>
              </a:p>
              <a:p>
                <a:r>
                  <a:rPr lang="en-GB" sz="2000" dirty="0">
                    <a:latin typeface="Comic Sans MS" panose="030F0702030302020204" pitchFamily="66" charset="0"/>
                  </a:rPr>
                  <a:t>This must be parallel </a:t>
                </a:r>
                <a:r>
                  <a:rPr lang="en-GB" sz="2000" dirty="0" smtClean="0">
                    <a:latin typeface="Comic Sans MS" panose="030F0702030302020204" pitchFamily="66" charset="0"/>
                  </a:rPr>
                  <a:t>to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GB" sz="2000" i="1">
                            <a:latin typeface="Cambria Math"/>
                          </a:rPr>
                        </m:ctrlPr>
                      </m:accPr>
                      <m:e>
                        <m:r>
                          <a:rPr lang="en-GB" sz="2000" i="1">
                            <a:latin typeface="Cambria Math"/>
                          </a:rPr>
                          <m:t>𝑃𝑄</m:t>
                        </m:r>
                      </m:e>
                    </m:acc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 so:</a:t>
                </a:r>
              </a:p>
              <a:p>
                <a:endParaRPr lang="en-GB" sz="2000" dirty="0" smtClean="0">
                  <a:latin typeface="Comic Sans MS" panose="030F0702030302020204" pitchFamily="66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000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000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000" i="1">
                                    <a:latin typeface="Cambria Math"/>
                                  </a:rPr>
                                  <m:t>5</m:t>
                                </m:r>
                                <m:r>
                                  <a:rPr lang="en-GB" sz="2000" i="1">
                                    <a:latin typeface="Cambria Math"/>
                                  </a:rPr>
                                  <m:t>−2</m:t>
                                </m:r>
                                <m:r>
                                  <a:rPr lang="en-GB" sz="2000" b="0" i="1" smtClean="0">
                                    <a:latin typeface="Cambria Math"/>
                                    <a:ea typeface="Cambria Math"/>
                                  </a:rPr>
                                  <m:t>𝜇</m:t>
                                </m:r>
                                <m:r>
                                  <a:rPr lang="en-GB" sz="2000" b="1" i="1">
                                    <a:latin typeface="Cambria Math"/>
                                    <a:ea typeface="Cambria Math"/>
                                  </a:rPr>
                                  <m:t>−</m:t>
                                </m:r>
                                <m:r>
                                  <a:rPr lang="en-GB" sz="2000" i="1">
                                    <a:latin typeface="Cambria Math"/>
                                  </a:rPr>
                                  <m:t>2</m:t>
                                </m:r>
                                <m:r>
                                  <a:rPr lang="el-GR" sz="2000" b="0" i="1">
                                    <a:latin typeface="Cambria Math"/>
                                  </a:rPr>
                                  <m:t>𝜆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i="1">
                                    <a:latin typeface="Cambria Math"/>
                                  </a:rPr>
                                  <m:t>6+2</m:t>
                                </m:r>
                                <m:r>
                                  <a:rPr lang="en-GB" sz="2000" i="1">
                                    <a:latin typeface="Cambria Math"/>
                                    <a:ea typeface="Cambria Math"/>
                                  </a:rPr>
                                  <m:t>𝜇</m:t>
                                </m:r>
                                <m:r>
                                  <a:rPr lang="en-GB" sz="2000" b="1" i="1">
                                    <a:latin typeface="Cambria Math"/>
                                    <a:ea typeface="Cambria Math"/>
                                  </a:rPr>
                                  <m:t>+</m:t>
                                </m:r>
                                <m:r>
                                  <a:rPr lang="en-GB" sz="2000" i="1">
                                    <a:latin typeface="Cambria Math"/>
                                  </a:rPr>
                                  <m:t>3</m:t>
                                </m:r>
                                <m:r>
                                  <a:rPr lang="el-GR" sz="2000" b="0" i="1">
                                    <a:latin typeface="Cambria Math"/>
                                  </a:rPr>
                                  <m:t>𝜆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i="1">
                                    <a:latin typeface="Cambria Math"/>
                                  </a:rPr>
                                  <m:t>5−</m:t>
                                </m:r>
                                <m:r>
                                  <a:rPr lang="en-GB" sz="2000" i="1">
                                    <a:latin typeface="Cambria Math"/>
                                    <a:ea typeface="Cambria Math"/>
                                  </a:rPr>
                                  <m:t>𝜇</m:t>
                                </m:r>
                                <m:r>
                                  <a:rPr lang="en-GB" sz="2000" i="1">
                                    <a:latin typeface="Cambria Math"/>
                                    <a:ea typeface="Cambria Math"/>
                                  </a:rPr>
                                  <m:t>−2</m:t>
                                </m:r>
                                <m:r>
                                  <a:rPr lang="el-GR" sz="2000" b="0" i="1">
                                    <a:latin typeface="Cambria Math"/>
                                  </a:rPr>
                                  <m:t>𝜆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2000" b="1" i="1" smtClean="0">
                          <a:latin typeface="Cambria Math"/>
                        </a:rPr>
                        <m:t>=</m:t>
                      </m:r>
                      <m:r>
                        <a:rPr lang="en-GB" sz="2000" i="1">
                          <a:latin typeface="Cambria Math"/>
                        </a:rPr>
                        <m:t>𝑛</m:t>
                      </m:r>
                      <m:d>
                        <m:dPr>
                          <m:ctrlPr>
                            <a:rPr lang="en-GB" sz="2000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000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000" i="1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i="1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i="1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000" dirty="0" smtClean="0">
                  <a:latin typeface="Comic Sans MS" panose="030F0702030302020204" pitchFamily="66" charset="0"/>
                </a:endParaRPr>
              </a:p>
              <a:p>
                <a:endParaRPr lang="en-GB" sz="2000" dirty="0" smtClean="0">
                  <a:latin typeface="Comic Sans MS" panose="030F0702030302020204" pitchFamily="66" charset="0"/>
                </a:endParaRPr>
              </a:p>
              <a:p>
                <a:r>
                  <a:rPr lang="en-GB" sz="2000" dirty="0" smtClean="0">
                    <a:latin typeface="Comic Sans MS" panose="030F0702030302020204" pitchFamily="66" charset="0"/>
                  </a:rPr>
                  <a:t>This gives us three equations with three unknowns which we can solve. 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88640"/>
                <a:ext cx="8784976" cy="6114494"/>
              </a:xfrm>
              <a:prstGeom prst="rect">
                <a:avLst/>
              </a:prstGeom>
              <a:blipFill rotWithShape="1">
                <a:blip r:embed="rId2"/>
                <a:stretch>
                  <a:fillRect l="-694" t="-598" b="-79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4899546" y="2538484"/>
            <a:ext cx="2088108" cy="124194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3623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51520" y="188640"/>
                <a:ext cx="8784976" cy="56353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GB" sz="2000" dirty="0" smtClean="0">
                  <a:latin typeface="Comic Sans MS" panose="030F0702030302020204" pitchFamily="66" charset="0"/>
                </a:endParaRPr>
              </a:p>
              <a:p>
                <a:r>
                  <a:rPr lang="en-GB" sz="2000" dirty="0" smtClean="0"/>
                  <a:t>		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3"/>
                              <m:mcJc m:val="center"/>
                            </m:mcPr>
                          </m:mc>
                        </m:mcs>
                        <m:ctrlPr>
                          <a:rPr lang="en-GB" sz="2000" i="1" smtClean="0">
                            <a:latin typeface="Cambria Math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GB" sz="2000" b="0" i="1" smtClean="0">
                              <a:latin typeface="Cambria Math"/>
                            </a:rPr>
                            <m:t>5</m:t>
                          </m:r>
                        </m:e>
                        <m:e>
                          <m:r>
                            <a:rPr lang="en-GB" sz="2000" b="0" i="1" smtClean="0">
                              <a:latin typeface="Cambria Math"/>
                            </a:rPr>
                            <m:t>−2</m:t>
                          </m:r>
                          <m:r>
                            <a:rPr lang="en-GB" sz="2000" b="0" i="1" smtClean="0">
                              <a:latin typeface="Cambria Math"/>
                              <a:ea typeface="Cambria Math"/>
                            </a:rPr>
                            <m:t>𝜇</m:t>
                          </m:r>
                        </m:e>
                        <m:e>
                          <m:r>
                            <a:rPr lang="en-GB" sz="2000" b="0" i="1" smtClean="0">
                              <a:latin typeface="Cambria Math"/>
                            </a:rPr>
                            <m:t>−2</m:t>
                          </m:r>
                          <m:r>
                            <a:rPr lang="el-GR" sz="2000" i="1">
                              <a:latin typeface="Cambria Math"/>
                            </a:rPr>
                            <m:t>𝜆</m:t>
                          </m:r>
                        </m:e>
                      </m:mr>
                      <m:mr>
                        <m:e>
                          <m:r>
                            <a:rPr lang="en-GB" sz="2000" b="0" i="1" smtClean="0">
                              <a:latin typeface="Cambria Math"/>
                            </a:rPr>
                            <m:t>6</m:t>
                          </m:r>
                        </m:e>
                        <m:e>
                          <m:r>
                            <a:rPr lang="en-GB" sz="2000" b="0" i="1" smtClean="0">
                              <a:latin typeface="Cambria Math"/>
                            </a:rPr>
                            <m:t>+2</m:t>
                          </m:r>
                          <m:r>
                            <a:rPr lang="en-GB" sz="2000" b="0" i="1" smtClean="0">
                              <a:latin typeface="Cambria Math"/>
                              <a:ea typeface="Cambria Math"/>
                            </a:rPr>
                            <m:t>𝜇</m:t>
                          </m:r>
                        </m:e>
                        <m:e>
                          <m:r>
                            <a:rPr lang="en-GB" sz="2000" b="0" i="1" smtClean="0">
                              <a:latin typeface="Cambria Math"/>
                            </a:rPr>
                            <m:t>+3</m:t>
                          </m:r>
                          <m:r>
                            <a:rPr lang="el-GR" sz="2000" i="1">
                              <a:latin typeface="Cambria Math"/>
                            </a:rPr>
                            <m:t>𝜆</m:t>
                          </m:r>
                        </m:e>
                      </m:mr>
                      <m:mr>
                        <m:e>
                          <m:r>
                            <a:rPr lang="en-GB" sz="2000" b="0" i="1" smtClean="0">
                              <a:latin typeface="Cambria Math"/>
                            </a:rPr>
                            <m:t>5</m:t>
                          </m:r>
                        </m:e>
                        <m:e>
                          <m:r>
                            <a:rPr lang="en-GB" sz="20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GB" sz="2000" b="0" i="1" smtClean="0">
                              <a:latin typeface="Cambria Math"/>
                              <a:ea typeface="Cambria Math"/>
                            </a:rPr>
                            <m:t>𝜇</m:t>
                          </m:r>
                        </m:e>
                        <m:e>
                          <m:r>
                            <a:rPr lang="en-GB" sz="2000" b="0" i="1" smtClean="0">
                              <a:latin typeface="Cambria Math"/>
                            </a:rPr>
                            <m:t>−2</m:t>
                          </m:r>
                          <m:r>
                            <a:rPr lang="el-GR" sz="2000" i="1">
                              <a:latin typeface="Cambria Math"/>
                            </a:rPr>
                            <m:t>𝜆</m:t>
                          </m:r>
                        </m:e>
                      </m:mr>
                    </m:m>
                    <m:r>
                      <a:rPr lang="en-GB" sz="2000" b="0" i="1" smtClean="0">
                        <a:latin typeface="Cambria Math"/>
                      </a:rPr>
                      <m:t>   </m:t>
                    </m:r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GB" sz="2000" b="0" i="1" smtClean="0">
                            <a:latin typeface="Cambria Math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GB" sz="2000" b="0" i="1" smtClean="0">
                              <a:latin typeface="Cambria Math"/>
                            </a:rPr>
                            <m:t>=</m:t>
                          </m:r>
                        </m:e>
                      </m:mr>
                      <m:mr>
                        <m:e>
                          <m:r>
                            <a:rPr lang="en-GB" sz="2000" b="0" i="1" smtClean="0">
                              <a:latin typeface="Cambria Math"/>
                            </a:rPr>
                            <m:t>=</m:t>
                          </m:r>
                        </m:e>
                      </m:mr>
                      <m:mr>
                        <m:e>
                          <m:r>
                            <a:rPr lang="en-GB" sz="2000" b="0" i="1" smtClean="0">
                              <a:latin typeface="Cambria Math"/>
                            </a:rPr>
                            <m:t>=</m:t>
                          </m:r>
                        </m:e>
                      </m:mr>
                    </m:m>
                    <m:r>
                      <a:rPr lang="en-GB" sz="2000" b="0" i="1" smtClean="0">
                        <a:latin typeface="Cambria Math"/>
                      </a:rPr>
                      <m:t>  </m:t>
                    </m:r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GB" sz="2000" b="0" i="1" smtClean="0">
                            <a:latin typeface="Cambria Math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GB" sz="2000" b="0" i="1" smtClean="0">
                              <a:latin typeface="Cambria Math"/>
                            </a:rPr>
                            <m:t>𝑛</m:t>
                          </m:r>
                        </m:e>
                      </m:mr>
                      <m:mr>
                        <m:e>
                          <m:r>
                            <a:rPr lang="en-GB" sz="20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2000" b="0" i="1" smtClean="0">
                              <a:latin typeface="Cambria Math"/>
                            </a:rPr>
                            <m:t>𝑛</m:t>
                          </m:r>
                        </m:e>
                      </m:mr>
                      <m:mr>
                        <m:e>
                          <m:r>
                            <a:rPr lang="en-GB" sz="20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2000" b="0" i="1" smtClean="0">
                              <a:latin typeface="Cambria Math"/>
                            </a:rPr>
                            <m:t>𝑛</m:t>
                          </m:r>
                        </m:e>
                      </m:mr>
                    </m:m>
                  </m:oMath>
                </a14:m>
                <a:r>
                  <a:rPr lang="en-GB" sz="2000" i="1" dirty="0" smtClean="0">
                    <a:latin typeface="Cambria Math"/>
                  </a:rPr>
                  <a:t>		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GB" sz="2000" i="1" smtClean="0">
                            <a:latin typeface="Cambria Math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GB" sz="20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2000" b="0" i="1" smtClean="0">
                              <a:latin typeface="Cambria Math"/>
                            </a:rPr>
                            <m:t>1)</m:t>
                          </m:r>
                        </m:e>
                      </m:mr>
                      <m:mr>
                        <m:e>
                          <m:r>
                            <a:rPr lang="en-GB" sz="2000" b="0" i="1" smtClean="0">
                              <a:latin typeface="Cambria Math"/>
                            </a:rPr>
                            <m:t>(2)</m:t>
                          </m:r>
                        </m:e>
                      </m:mr>
                      <m:mr>
                        <m:e>
                          <m:r>
                            <a:rPr lang="en-GB" sz="2000" b="0" i="1" smtClean="0">
                              <a:latin typeface="Cambria Math"/>
                            </a:rPr>
                            <m:t>(3)</m:t>
                          </m:r>
                        </m:e>
                      </m:mr>
                    </m:m>
                  </m:oMath>
                </a14:m>
                <a:endParaRPr lang="en-GB" sz="2000" i="1" dirty="0" smtClean="0">
                  <a:latin typeface="Cambria Math"/>
                </a:endParaRPr>
              </a:p>
              <a:p>
                <a:endParaRPr lang="en-GB" sz="2000" dirty="0" smtClean="0">
                  <a:latin typeface="Comic Sans MS" panose="030F0702030302020204" pitchFamily="66" charset="0"/>
                </a:endParaRPr>
              </a:p>
              <a:p>
                <a:r>
                  <a:rPr lang="en-GB" sz="2000" dirty="0" smtClean="0"/>
                  <a:t>	</a:t>
                </a:r>
                <a:r>
                  <a:rPr lang="en-GB" sz="2000" dirty="0"/>
                  <a:t>	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3"/>
                              <m:mcJc m:val="center"/>
                            </m:mcPr>
                          </m:mc>
                        </m:mcs>
                        <m:ctrlPr>
                          <a:rPr lang="en-GB" sz="2000" i="1">
                            <a:latin typeface="Cambria Math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GB" sz="2000" b="0" i="1" smtClean="0">
                              <a:latin typeface="Cambria Math"/>
                            </a:rPr>
                            <m:t>1</m:t>
                          </m:r>
                          <m:r>
                            <a:rPr lang="en-GB" sz="2000" b="0" i="1" smtClean="0">
                              <a:latin typeface="Cambria Math"/>
                            </a:rPr>
                            <m:t>1</m:t>
                          </m:r>
                        </m:e>
                        <m:e/>
                        <m:e>
                          <m:r>
                            <a:rPr lang="en-GB" sz="2000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l-GR" sz="2000" i="1">
                              <a:latin typeface="Cambria Math"/>
                            </a:rPr>
                            <m:t>𝜆</m:t>
                          </m:r>
                        </m:e>
                      </m:mr>
                      <m:mr>
                        <m:e>
                          <m:r>
                            <a:rPr lang="en-GB" sz="2000" b="0" i="1" smtClean="0">
                              <a:latin typeface="Cambria Math"/>
                            </a:rPr>
                            <m:t>5</m:t>
                          </m:r>
                        </m:e>
                        <m:e/>
                        <m:e>
                          <m:r>
                            <a:rPr lang="en-GB" sz="2000" b="0" i="1" smtClean="0">
                              <a:latin typeface="Cambria Math"/>
                              <a:ea typeface="Cambria Math"/>
                            </a:rPr>
                            <m:t>−2</m:t>
                          </m:r>
                          <m:r>
                            <a:rPr lang="el-GR" sz="2000" i="1">
                              <a:latin typeface="Cambria Math"/>
                            </a:rPr>
                            <m:t>𝜆</m:t>
                          </m:r>
                        </m:e>
                      </m:mr>
                      <m:mr>
                        <m:e>
                          <m:r>
                            <a:rPr lang="en-GB" sz="2000" b="0" i="1" smtClean="0">
                              <a:latin typeface="Cambria Math"/>
                            </a:rPr>
                            <m:t>6</m:t>
                          </m:r>
                        </m:e>
                        <m:e/>
                        <m:e>
                          <m:r>
                            <a:rPr lang="en-GB" sz="2000" b="0" i="1" smtClean="0">
                              <a:latin typeface="Cambria Math"/>
                              <a:ea typeface="Cambria Math"/>
                            </a:rPr>
                            <m:t>+3</m:t>
                          </m:r>
                          <m:r>
                            <a:rPr lang="el-GR" sz="2000" i="1">
                              <a:latin typeface="Cambria Math"/>
                            </a:rPr>
                            <m:t>𝜆</m:t>
                          </m:r>
                        </m:e>
                      </m:mr>
                    </m:m>
                    <m:r>
                      <a:rPr lang="en-GB" sz="2000" i="1">
                        <a:latin typeface="Cambria Math"/>
                      </a:rPr>
                      <m:t>   </m:t>
                    </m:r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GB" sz="2000" i="1">
                            <a:latin typeface="Cambria Math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GB" sz="2000" i="1">
                              <a:latin typeface="Cambria Math"/>
                            </a:rPr>
                            <m:t>=</m:t>
                          </m:r>
                        </m:e>
                      </m:mr>
                      <m:mr>
                        <m:e>
                          <m:r>
                            <a:rPr lang="en-GB" sz="2000" i="1">
                              <a:latin typeface="Cambria Math"/>
                            </a:rPr>
                            <m:t>=</m:t>
                          </m:r>
                        </m:e>
                      </m:mr>
                      <m:mr>
                        <m:e>
                          <m:r>
                            <a:rPr lang="en-GB" sz="2000" i="1">
                              <a:latin typeface="Cambria Math"/>
                            </a:rPr>
                            <m:t>=</m:t>
                          </m:r>
                        </m:e>
                      </m:mr>
                    </m:m>
                    <m:r>
                      <a:rPr lang="en-GB" sz="2000" i="1">
                        <a:latin typeface="Cambria Math"/>
                      </a:rPr>
                      <m:t>  </m:t>
                    </m:r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GB" sz="2000" i="1">
                            <a:latin typeface="Cambria Math"/>
                          </a:rPr>
                        </m:ctrlPr>
                      </m:mPr>
                      <m:mr>
                        <m:e>
                          <m:r>
                            <m:rPr>
                              <m:brk m:alnAt="7"/>
                            </m:rPr>
                            <a:rPr lang="en-GB" sz="20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GB" sz="2000" i="1">
                              <a:latin typeface="Cambria Math"/>
                            </a:rPr>
                            <m:t>𝑛</m:t>
                          </m:r>
                        </m:e>
                      </m:mr>
                      <m:mr>
                        <m:e>
                          <m:r>
                            <a:rPr lang="en-GB" sz="20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GB" sz="2000" i="1">
                              <a:latin typeface="Cambria Math"/>
                            </a:rPr>
                            <m:t>𝑛</m:t>
                          </m:r>
                        </m:e>
                      </m:mr>
                      <m:mr>
                        <m:e>
                          <m:r>
                            <a:rPr lang="en-GB" sz="2000" b="0" i="1" smtClean="0">
                              <a:latin typeface="Cambria Math"/>
                            </a:rPr>
                            <m:t>0</m:t>
                          </m:r>
                        </m:e>
                      </m:mr>
                    </m:m>
                  </m:oMath>
                </a14:m>
                <a:r>
                  <a:rPr lang="en-GB" sz="2000" i="1" dirty="0">
                    <a:latin typeface="Cambria Math"/>
                  </a:rPr>
                  <a:t>		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1"/>
                              <m:mcJc m:val="center"/>
                            </m:mcPr>
                          </m:mc>
                        </m:mcs>
                        <m:ctrlPr>
                          <a:rPr lang="en-GB" sz="2000" i="1">
                            <a:latin typeface="Cambria Math"/>
                          </a:rPr>
                        </m:ctrlPr>
                      </m:mPr>
                      <m:mr>
                        <m:e>
                          <m:d>
                            <m:dPr>
                              <m:ctrlPr>
                                <a:rPr lang="en-GB" sz="20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2000" i="1">
                                  <a:latin typeface="Cambria Math"/>
                                </a:rPr>
                                <m:t>1</m:t>
                              </m:r>
                            </m:e>
                          </m:d>
                          <m:r>
                            <a:rPr lang="en-GB" sz="2000" b="0" i="1" smtClean="0">
                              <a:latin typeface="Cambria Math"/>
                            </a:rPr>
                            <m:t>+(2)</m:t>
                          </m:r>
                          <m:r>
                            <a:rPr lang="en-GB" sz="2000" b="0" i="1" smtClean="0">
                              <a:latin typeface="Cambria Math"/>
                              <a:ea typeface="Cambria Math"/>
                            </a:rPr>
                            <m:t>→</m:t>
                          </m:r>
                          <m:r>
                            <a:rPr lang="en-GB" sz="2000" b="0" i="1" smtClean="0">
                              <a:latin typeface="Cambria Math"/>
                            </a:rPr>
                            <m:t> (4)</m:t>
                          </m:r>
                        </m:e>
                      </m:mr>
                      <m:mr>
                        <m:e>
                          <m:r>
                            <a:rPr lang="en-GB" sz="2000" b="0" i="1" smtClean="0">
                              <a:latin typeface="Cambria Math"/>
                            </a:rPr>
                            <m:t>2(3)−(1)</m:t>
                          </m:r>
                          <m:r>
                            <a:rPr lang="en-GB" sz="2000" b="0" i="1" smtClean="0">
                              <a:latin typeface="Cambria Math"/>
                              <a:ea typeface="Cambria Math"/>
                            </a:rPr>
                            <m:t>→</m:t>
                          </m:r>
                          <m:r>
                            <a:rPr lang="en-GB" sz="2000" b="0" i="1" smtClean="0">
                              <a:latin typeface="Cambria Math"/>
                            </a:rPr>
                            <m:t> (5)</m:t>
                          </m:r>
                        </m:e>
                      </m:mr>
                      <m:mr>
                        <m:e>
                          <m:d>
                            <m:dPr>
                              <m:ctrlPr>
                                <a:rPr lang="en-GB" sz="20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GB" sz="2000" b="0" i="1" smtClean="0">
                                  <a:latin typeface="Cambria Math"/>
                                </a:rPr>
                                <m:t>4</m:t>
                              </m:r>
                            </m:e>
                          </m:d>
                          <m:r>
                            <a:rPr lang="en-GB" sz="2000" b="0" i="1" smtClean="0">
                              <a:latin typeface="Cambria Math"/>
                            </a:rPr>
                            <m:t>−(5)</m:t>
                          </m:r>
                          <m:r>
                            <a:rPr lang="en-GB" sz="2000" b="0" i="1" smtClean="0">
                              <a:latin typeface="Cambria Math"/>
                              <a:ea typeface="Cambria Math"/>
                            </a:rPr>
                            <m:t>→</m:t>
                          </m:r>
                          <m:r>
                            <a:rPr lang="en-GB" sz="2000" b="0" i="1" smtClean="0">
                              <a:latin typeface="Cambria Math"/>
                            </a:rPr>
                            <m:t> (6)</m:t>
                          </m:r>
                        </m:e>
                      </m:mr>
                    </m:m>
                  </m:oMath>
                </a14:m>
                <a:endParaRPr lang="en-GB" sz="2000" i="1" dirty="0">
                  <a:latin typeface="Cambria Math"/>
                </a:endParaRPr>
              </a:p>
              <a:p>
                <a:endParaRPr lang="en-GB" sz="2000" dirty="0" smtClean="0">
                  <a:latin typeface="Comic Sans MS" panose="030F0702030302020204" pitchFamily="66" charset="0"/>
                </a:endParaRPr>
              </a:p>
              <a:p>
                <a:r>
                  <a:rPr lang="en-GB" sz="2000" dirty="0" smtClean="0">
                    <a:latin typeface="Comic Sans MS" panose="030F0702030302020204" pitchFamily="66" charset="0"/>
                  </a:rPr>
                  <a:t>Yielding:	</a:t>
                </a:r>
                <a:r>
                  <a:rPr lang="el-GR" sz="2000" dirty="0"/>
                  <a:t> </a:t>
                </a:r>
                <a14:m>
                  <m:oMath xmlns:m="http://schemas.openxmlformats.org/officeDocument/2006/math">
                    <m:r>
                      <a:rPr lang="el-GR" sz="2000" i="1">
                        <a:latin typeface="Cambria Math"/>
                      </a:rPr>
                      <m:t>𝜆</m:t>
                    </m:r>
                    <m:r>
                      <a:rPr lang="en-GB" sz="2000" b="0" i="1" smtClean="0">
                        <a:latin typeface="Cambria Math"/>
                      </a:rPr>
                      <m:t>=−2</m:t>
                    </m:r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		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/>
                      </a:rPr>
                      <m:t>𝑛</m:t>
                    </m:r>
                    <m:r>
                      <a:rPr lang="en-GB" sz="2000" b="0" i="1" smtClean="0">
                        <a:latin typeface="Cambria Math"/>
                      </a:rPr>
                      <m:t>=3</m:t>
                    </m:r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		</a:t>
                </a:r>
                <a14:m>
                  <m:oMath xmlns:m="http://schemas.openxmlformats.org/officeDocument/2006/math">
                    <m:r>
                      <a:rPr lang="en-GB" sz="2000" i="1" smtClean="0">
                        <a:latin typeface="Cambria Math"/>
                        <a:ea typeface="Cambria Math"/>
                      </a:rPr>
                      <m:t>𝜇</m:t>
                    </m:r>
                    <m:r>
                      <a:rPr lang="en-GB" sz="2000" b="0" i="1" smtClean="0">
                        <a:latin typeface="Cambria Math"/>
                        <a:ea typeface="Cambria Math"/>
                      </a:rPr>
                      <m:t>=3</m:t>
                    </m:r>
                  </m:oMath>
                </a14:m>
                <a:endParaRPr lang="en-GB" sz="2000" dirty="0" smtClean="0">
                  <a:latin typeface="Comic Sans MS" panose="030F0702030302020204" pitchFamily="66" charset="0"/>
                </a:endParaRPr>
              </a:p>
              <a:p>
                <a:endParaRPr lang="en-GB" sz="2000" dirty="0">
                  <a:latin typeface="Comic Sans MS" panose="030F0702030302020204" pitchFamily="66" charset="0"/>
                </a:endParaRPr>
              </a:p>
              <a:p>
                <a:r>
                  <a:rPr lang="en-GB" sz="2000" dirty="0" smtClean="0">
                    <a:latin typeface="Comic Sans MS" panose="030F0702030302020204" pitchFamily="66" charset="0"/>
                  </a:rPr>
                  <a:t>Substituting these values gives us the required solution to our problem:</a:t>
                </a:r>
              </a:p>
              <a:p>
                <a:endParaRPr lang="en-GB" sz="2000" dirty="0" smtClean="0">
                  <a:latin typeface="Comic Sans MS" panose="030F0702030302020204" pitchFamily="66" charset="0"/>
                </a:endParaRPr>
              </a:p>
              <a:p>
                <a:r>
                  <a:rPr lang="en-GB" sz="2000" b="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/>
                      </a:rPr>
                      <m:t>𝑃</m:t>
                    </m:r>
                    <m:r>
                      <a:rPr lang="en-GB" sz="2000" i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GB" sz="2000" i="1">
                            <a:latin typeface="Cambria Math"/>
                          </a:rPr>
                        </m:ctrlPr>
                      </m:dPr>
                      <m:e>
                        <m:r>
                          <a:rPr lang="en-GB" sz="2000" i="1">
                            <a:latin typeface="Cambria Math"/>
                          </a:rPr>
                          <m:t>5+2</m:t>
                        </m:r>
                        <m:r>
                          <a:rPr lang="en-GB" sz="2000" b="0" i="1" smtClean="0">
                            <a:latin typeface="Cambria Math"/>
                          </a:rPr>
                          <m:t>(−2)</m:t>
                        </m:r>
                        <m:r>
                          <a:rPr lang="en-GB" sz="2000" i="1">
                            <a:latin typeface="Cambria Math"/>
                          </a:rPr>
                          <m:t>, −4−3</m:t>
                        </m:r>
                        <m:r>
                          <a:rPr lang="en-GB" sz="2000" b="0" i="1" smtClean="0">
                            <a:latin typeface="Cambria Math"/>
                          </a:rPr>
                          <m:t>(−2)</m:t>
                        </m:r>
                        <m:r>
                          <a:rPr lang="en-GB" sz="2000" i="1">
                            <a:latin typeface="Cambria Math"/>
                          </a:rPr>
                          <m:t>, 5+2</m:t>
                        </m:r>
                        <m:r>
                          <a:rPr lang="en-GB" sz="2000" b="0" i="1" smtClean="0">
                            <a:latin typeface="Cambria Math"/>
                          </a:rPr>
                          <m:t>(−2)</m:t>
                        </m:r>
                      </m:e>
                    </m:d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GB" sz="20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GB" sz="2000" b="1" i="1">
                            <a:latin typeface="Cambria Math"/>
                          </a:rPr>
                          <m:t>𝟏</m:t>
                        </m:r>
                        <m:r>
                          <a:rPr lang="en-GB" sz="2000" b="1" i="1">
                            <a:latin typeface="Cambria Math"/>
                          </a:rPr>
                          <m:t>,</m:t>
                        </m:r>
                        <m:r>
                          <a:rPr lang="en-GB" sz="2000" b="1" i="1">
                            <a:latin typeface="Cambria Math"/>
                          </a:rPr>
                          <m:t>𝟐</m:t>
                        </m:r>
                        <m:r>
                          <a:rPr lang="en-GB" sz="2000" b="1" i="1">
                            <a:latin typeface="Cambria Math"/>
                          </a:rPr>
                          <m:t>,</m:t>
                        </m:r>
                        <m:r>
                          <a:rPr lang="en-GB" sz="2000" b="1" i="1">
                            <a:latin typeface="Cambria Math"/>
                          </a:rPr>
                          <m:t>𝟏</m:t>
                        </m:r>
                      </m:e>
                    </m:d>
                  </m:oMath>
                </a14:m>
                <a:endParaRPr lang="en-GB" sz="2000" dirty="0" smtClean="0">
                  <a:latin typeface="Comic Sans MS" panose="030F0702030302020204" pitchFamily="66" charset="0"/>
                </a:endParaRPr>
              </a:p>
              <a:p>
                <a:endParaRPr lang="en-GB" sz="2000" b="0" dirty="0" smtClean="0"/>
              </a:p>
              <a:p>
                <a:r>
                  <a:rPr lang="en-GB" sz="2000" b="0" dirty="0" smtClean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000" b="0" i="0" smtClean="0">
                        <a:latin typeface="Cambria Math"/>
                      </a:rPr>
                      <m:t>Q</m:t>
                    </m:r>
                    <m:r>
                      <a:rPr lang="en-GB" sz="2000" i="1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GB" sz="2000" i="1">
                            <a:latin typeface="Cambria Math"/>
                          </a:rPr>
                        </m:ctrlPr>
                      </m:dPr>
                      <m:e>
                        <m:r>
                          <a:rPr lang="en-GB" sz="2000" i="1">
                            <a:latin typeface="Cambria Math"/>
                          </a:rPr>
                          <m:t>10−2</m:t>
                        </m:r>
                        <m:r>
                          <a:rPr lang="en-GB" sz="2000" b="0" i="1" smtClean="0">
                            <a:latin typeface="Cambria Math"/>
                          </a:rPr>
                          <m:t>(3)</m:t>
                        </m:r>
                        <m:r>
                          <a:rPr lang="en-GB" sz="2000" i="1">
                            <a:latin typeface="Cambria Math"/>
                          </a:rPr>
                          <m:t>, 2+2</m:t>
                        </m:r>
                        <m:r>
                          <a:rPr lang="en-GB" sz="2000" b="0" i="1" smtClean="0">
                            <a:latin typeface="Cambria Math"/>
                          </a:rPr>
                          <m:t>(3)</m:t>
                        </m:r>
                        <m:r>
                          <a:rPr lang="en-GB" sz="2000" i="1">
                            <a:latin typeface="Cambria Math"/>
                          </a:rPr>
                          <m:t>, 10−</m:t>
                        </m:r>
                        <m:r>
                          <a:rPr lang="en-GB" sz="2000" b="0" i="1" smtClean="0">
                            <a:latin typeface="Cambria Math"/>
                          </a:rPr>
                          <m:t>(3)</m:t>
                        </m:r>
                      </m:e>
                    </m:d>
                  </m:oMath>
                </a14:m>
                <a:r>
                  <a:rPr lang="en-GB" sz="2000" b="1" dirty="0" smtClean="0">
                    <a:latin typeface="Comic Sans MS" panose="030F0702030302020204" pitchFamily="66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/>
                        <a:ea typeface="Cambria Math"/>
                      </a:rPr>
                      <m:t>=</m:t>
                    </m:r>
                    <m:d>
                      <m:dPr>
                        <m:ctrlPr>
                          <a:rPr lang="en-GB" sz="2000" b="1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GB" sz="2000" b="1" i="1">
                            <a:latin typeface="Cambria Math"/>
                            <a:ea typeface="Cambria Math"/>
                          </a:rPr>
                          <m:t>𝟒</m:t>
                        </m:r>
                        <m:r>
                          <a:rPr lang="en-GB" sz="2000" b="1" i="1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GB" sz="2000" b="1" i="1">
                            <a:latin typeface="Cambria Math"/>
                            <a:ea typeface="Cambria Math"/>
                          </a:rPr>
                          <m:t>𝟖</m:t>
                        </m:r>
                        <m:r>
                          <a:rPr lang="en-GB" sz="2000" b="1" i="1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GB" sz="2000" b="1" i="1">
                            <a:latin typeface="Cambria Math"/>
                            <a:ea typeface="Cambria Math"/>
                          </a:rPr>
                          <m:t>𝟕</m:t>
                        </m:r>
                      </m:e>
                    </m:d>
                  </m:oMath>
                </a14:m>
                <a:endParaRPr lang="en-GB" sz="2000" b="1" dirty="0">
                  <a:latin typeface="Comic Sans MS" panose="030F0702030302020204" pitchFamily="66" charset="0"/>
                </a:endParaRPr>
              </a:p>
              <a:p>
                <a:endParaRPr lang="en-GB" sz="2000" dirty="0">
                  <a:latin typeface="Comic Sans MS" panose="030F0702030302020204" pitchFamily="66" charset="0"/>
                </a:endParaRPr>
              </a:p>
              <a:p>
                <a:r>
                  <a:rPr lang="en-GB" sz="2000" dirty="0" smtClean="0">
                    <a:latin typeface="Comic Sans MS" panose="030F0702030302020204" pitchFamily="66" charset="0"/>
                  </a:rPr>
                  <a:t>The shortest distance =	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/>
                      </a:rPr>
                      <m:t>3</m:t>
                    </m:r>
                    <m:r>
                      <a:rPr lang="en-GB" sz="2000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 	= </a:t>
                </a:r>
                <a14:m>
                  <m:oMath xmlns:m="http://schemas.openxmlformats.org/officeDocument/2006/math">
                    <m:r>
                      <a:rPr lang="en-GB" sz="2000" b="1" i="1" dirty="0" smtClean="0">
                        <a:latin typeface="Cambria Math"/>
                      </a:rPr>
                      <m:t>𝟗</m:t>
                    </m:r>
                  </m:oMath>
                </a14:m>
                <a:endParaRPr lang="en-GB" sz="2000" b="1" dirty="0" smtClean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88640"/>
                <a:ext cx="8784976" cy="5635389"/>
              </a:xfrm>
              <a:prstGeom prst="rect">
                <a:avLst/>
              </a:prstGeom>
              <a:blipFill rotWithShape="1">
                <a:blip r:embed="rId2"/>
                <a:stretch>
                  <a:fillRect l="-694" b="-9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2074459" y="2088100"/>
            <a:ext cx="5964071" cy="12419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2144971" y="2404276"/>
            <a:ext cx="5964071" cy="12419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0006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3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3280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RESOURCES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0797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15816" y="476672"/>
            <a:ext cx="20345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Skew Lines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1412776"/>
            <a:ext cx="700865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The two given lines given are skew (</a:t>
            </a:r>
            <a:r>
              <a:rPr lang="en-GB" sz="2000" dirty="0" err="1" smtClean="0">
                <a:latin typeface="Comic Sans MS" panose="030F0702030302020204" pitchFamily="66" charset="0"/>
              </a:rPr>
              <a:t>i.e</a:t>
            </a:r>
            <a:r>
              <a:rPr lang="en-GB" sz="2000" dirty="0" smtClean="0">
                <a:latin typeface="Comic Sans MS" panose="030F0702030302020204" pitchFamily="66" charset="0"/>
              </a:rPr>
              <a:t> they do not meet).</a:t>
            </a:r>
          </a:p>
          <a:p>
            <a:endParaRPr lang="en-GB" sz="2000" dirty="0" smtClean="0">
              <a:latin typeface="Comic Sans MS" panose="030F0702030302020204" pitchFamily="66" charset="0"/>
            </a:endParaRPr>
          </a:p>
          <a:p>
            <a:r>
              <a:rPr lang="en-GB" sz="2000" dirty="0" smtClean="0">
                <a:latin typeface="Comic Sans MS" panose="030F0702030302020204" pitchFamily="66" charset="0"/>
              </a:rPr>
              <a:t>What is the shortest distance between them?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03648" y="3068960"/>
            <a:ext cx="5602485" cy="2736304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187624" y="2924944"/>
            <a:ext cx="4896544" cy="36004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915816" y="3068960"/>
            <a:ext cx="576064" cy="1728192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07504" y="3094622"/>
                <a:ext cx="2464777" cy="9104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sz="2000" b="1" i="1" smtClean="0">
                              <a:latin typeface="Cambria Math"/>
                            </a:rPr>
                            <m:t>𝑳</m:t>
                          </m:r>
                        </m:e>
                        <m:sub>
                          <m:r>
                            <a:rPr lang="en-GB" sz="2000" b="1" i="1" smtClean="0"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GB" sz="2000" b="1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2000" b="1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000" b="1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000" b="1" i="1" smtClean="0">
                                    <a:latin typeface="Cambria Math"/>
                                  </a:rPr>
                                  <m:t>𝟓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𝟎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𝟏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2000" b="1" i="1" smtClean="0">
                          <a:latin typeface="Cambria Math"/>
                        </a:rPr>
                        <m:t>+</m:t>
                      </m:r>
                      <m:r>
                        <a:rPr lang="el-GR" sz="2000" b="1" i="1" smtClean="0">
                          <a:latin typeface="Cambria Math"/>
                        </a:rPr>
                        <m:t>𝝀</m:t>
                      </m:r>
                      <m:d>
                        <m:dPr>
                          <m:ctrlPr>
                            <a:rPr lang="el-GR" sz="2000" b="1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l-GR" sz="2000" b="1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000" b="1" i="1" smtClean="0">
                                    <a:latin typeface="Cambria Math"/>
                                  </a:rPr>
                                  <m:t>𝟐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𝟏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𝟎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000" b="1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3094622"/>
                <a:ext cx="2464777" cy="91044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131559" y="3933056"/>
                <a:ext cx="2676374" cy="9062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sz="2000" b="1" i="1" smtClean="0">
                              <a:latin typeface="Cambria Math"/>
                            </a:rPr>
                            <m:t>𝑳</m:t>
                          </m:r>
                        </m:e>
                        <m:sub>
                          <m:r>
                            <a:rPr lang="en-GB" sz="2000" b="1" i="1" smtClean="0"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en-GB" sz="2000" b="1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2000" b="1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000" b="1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000" b="1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𝟐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𝟓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𝟏𝟑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2000" b="1" i="1" smtClean="0">
                          <a:latin typeface="Cambria Math"/>
                        </a:rPr>
                        <m:t>+</m:t>
                      </m:r>
                      <m:r>
                        <a:rPr lang="en-GB" sz="2000" b="1" i="1" smtClean="0">
                          <a:latin typeface="Cambria Math"/>
                          <a:ea typeface="Cambria Math"/>
                        </a:rPr>
                        <m:t>𝝁</m:t>
                      </m:r>
                      <m:d>
                        <m:dPr>
                          <m:ctrlPr>
                            <a:rPr lang="el-GR" sz="2000" b="1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l-GR" sz="2000" b="1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000" b="1" i="1" smtClean="0">
                                    <a:latin typeface="Cambria Math"/>
                                  </a:rPr>
                                  <m:t>𝟐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𝟏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𝟐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000" b="1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1559" y="3933056"/>
                <a:ext cx="2676374" cy="90621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745965" y="2636912"/>
                <a:ext cx="38587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𝑃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5965" y="2636912"/>
                <a:ext cx="385875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419872" y="4797152"/>
                <a:ext cx="3997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𝑄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872" y="4797152"/>
                <a:ext cx="399789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915816" y="5712794"/>
                <a:ext cx="481093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000" dirty="0" smtClean="0">
                    <a:latin typeface="Comic Sans MS" panose="030F0702030302020204" pitchFamily="66" charset="0"/>
                  </a:rPr>
                  <a:t>Also find the co-ordinates of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𝑃</m:t>
                    </m:r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𝑄</m:t>
                    </m:r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816" y="5712794"/>
                <a:ext cx="4810932" cy="400110"/>
              </a:xfrm>
              <a:prstGeom prst="rect">
                <a:avLst/>
              </a:prstGeom>
              <a:blipFill rotWithShape="1">
                <a:blip r:embed="rId6"/>
                <a:stretch>
                  <a:fillRect l="-1266" t="-7576" b="-257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0" y="6488668"/>
            <a:ext cx="926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SIC_27</a:t>
            </a:r>
            <a:endParaRPr lang="en-GB" dirty="0">
              <a:latin typeface="Bradley Hand ITC" panose="03070402050302030203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77957" y="4499828"/>
            <a:ext cx="20938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shortest distance</a:t>
            </a:r>
            <a:endParaRPr lang="en-GB" dirty="0"/>
          </a:p>
        </p:txBody>
      </p:sp>
      <p:sp>
        <p:nvSpPr>
          <p:cNvPr id="18" name="Arc 17"/>
          <p:cNvSpPr/>
          <p:nvPr/>
        </p:nvSpPr>
        <p:spPr>
          <a:xfrm>
            <a:off x="2123728" y="3490707"/>
            <a:ext cx="1186266" cy="1162429"/>
          </a:xfrm>
          <a:prstGeom prst="arc">
            <a:avLst>
              <a:gd name="adj1" fmla="val 1282623"/>
              <a:gd name="adj2" fmla="val 5389267"/>
            </a:avLst>
          </a:prstGeom>
          <a:ln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2772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15816" y="476672"/>
            <a:ext cx="20345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Skew Lines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1412776"/>
            <a:ext cx="700865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The two given lines given are skew (</a:t>
            </a:r>
            <a:r>
              <a:rPr lang="en-GB" sz="2000" dirty="0" err="1" smtClean="0">
                <a:latin typeface="Comic Sans MS" panose="030F0702030302020204" pitchFamily="66" charset="0"/>
              </a:rPr>
              <a:t>i.e</a:t>
            </a:r>
            <a:r>
              <a:rPr lang="en-GB" sz="2000" dirty="0" smtClean="0">
                <a:latin typeface="Comic Sans MS" panose="030F0702030302020204" pitchFamily="66" charset="0"/>
              </a:rPr>
              <a:t> they do not meet).</a:t>
            </a:r>
          </a:p>
          <a:p>
            <a:endParaRPr lang="en-GB" sz="2000" dirty="0" smtClean="0">
              <a:latin typeface="Comic Sans MS" panose="030F0702030302020204" pitchFamily="66" charset="0"/>
            </a:endParaRPr>
          </a:p>
          <a:p>
            <a:r>
              <a:rPr lang="en-GB" sz="2000" dirty="0" smtClean="0">
                <a:latin typeface="Comic Sans MS" panose="030F0702030302020204" pitchFamily="66" charset="0"/>
              </a:rPr>
              <a:t>What is the shortest distance between them?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03648" y="3068960"/>
            <a:ext cx="5602485" cy="2736304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187624" y="2924944"/>
            <a:ext cx="4896544" cy="36004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915816" y="3068960"/>
            <a:ext cx="576064" cy="1728192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07504" y="3094622"/>
                <a:ext cx="2464777" cy="9104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sz="2000" b="1" i="1" smtClean="0">
                              <a:latin typeface="Cambria Math"/>
                            </a:rPr>
                            <m:t>𝑳</m:t>
                          </m:r>
                        </m:e>
                        <m:sub>
                          <m:r>
                            <a:rPr lang="en-GB" sz="2000" b="1" i="1" smtClean="0"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en-GB" sz="2000" b="1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2000" b="1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000" b="1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000" b="1" i="1" smtClean="0">
                                    <a:latin typeface="Cambria Math"/>
                                  </a:rPr>
                                  <m:t>𝟓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𝟎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𝟏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2000" b="1" i="1" smtClean="0">
                          <a:latin typeface="Cambria Math"/>
                        </a:rPr>
                        <m:t>+</m:t>
                      </m:r>
                      <m:r>
                        <a:rPr lang="el-GR" sz="2000" b="1" i="1" smtClean="0">
                          <a:latin typeface="Cambria Math"/>
                        </a:rPr>
                        <m:t>𝝀</m:t>
                      </m:r>
                      <m:d>
                        <m:dPr>
                          <m:ctrlPr>
                            <a:rPr lang="el-GR" sz="2000" b="1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l-GR" sz="2000" b="1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000" b="1" i="1" smtClean="0">
                                    <a:latin typeface="Cambria Math"/>
                                  </a:rPr>
                                  <m:t>𝟐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𝟏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𝟎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000" b="1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3094622"/>
                <a:ext cx="2464777" cy="91044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131559" y="3933056"/>
                <a:ext cx="2676374" cy="9041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GB" sz="2000" b="1" i="1" smtClean="0">
                              <a:latin typeface="Cambria Math"/>
                            </a:rPr>
                            <m:t>𝑳</m:t>
                          </m:r>
                        </m:e>
                        <m:sub>
                          <m:r>
                            <a:rPr lang="en-GB" sz="2000" b="1" i="1" smtClean="0"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en-GB" sz="2000" b="1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2000" b="1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2000" b="1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000" b="1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𝟖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𝟏𝟕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𝟒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sz="2000" b="1" i="1" smtClean="0">
                          <a:latin typeface="Cambria Math"/>
                        </a:rPr>
                        <m:t>+</m:t>
                      </m:r>
                      <m:r>
                        <a:rPr lang="en-GB" sz="2000" b="1" i="1" smtClean="0">
                          <a:latin typeface="Cambria Math"/>
                          <a:ea typeface="Cambria Math"/>
                        </a:rPr>
                        <m:t>𝝁</m:t>
                      </m:r>
                      <m:d>
                        <m:dPr>
                          <m:ctrlPr>
                            <a:rPr lang="el-GR" sz="2000" b="1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l-GR" sz="2000" b="1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GB" sz="2000" b="1" i="1" smtClean="0">
                                    <a:latin typeface="Cambria Math"/>
                                  </a:rPr>
                                  <m:t>𝟒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𝟑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2000" b="1" i="1" smtClean="0">
                                    <a:latin typeface="Cambria Math"/>
                                  </a:rPr>
                                  <m:t>𝟏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2000" b="1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1559" y="3933056"/>
                <a:ext cx="2676374" cy="90415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745965" y="2636912"/>
                <a:ext cx="38587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𝑃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5965" y="2636912"/>
                <a:ext cx="385875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419872" y="4797152"/>
                <a:ext cx="3997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𝑄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872" y="4797152"/>
                <a:ext cx="399789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915816" y="5712794"/>
                <a:ext cx="481093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2000" dirty="0" smtClean="0">
                    <a:latin typeface="Comic Sans MS" panose="030F0702030302020204" pitchFamily="66" charset="0"/>
                  </a:rPr>
                  <a:t>Also find the co-ordinates of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𝑃</m:t>
                    </m:r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𝑄</m:t>
                    </m:r>
                  </m:oMath>
                </a14:m>
                <a:r>
                  <a:rPr lang="en-GB" sz="2000" dirty="0" smtClean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816" y="5712794"/>
                <a:ext cx="4810932" cy="400110"/>
              </a:xfrm>
              <a:prstGeom prst="rect">
                <a:avLst/>
              </a:prstGeom>
              <a:blipFill rotWithShape="1">
                <a:blip r:embed="rId5"/>
                <a:stretch>
                  <a:fillRect l="-1266" t="-7576" b="-257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0" y="6488668"/>
            <a:ext cx="926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latin typeface="Bradley Hand ITC" panose="03070402050302030203" pitchFamily="66" charset="0"/>
              </a:rPr>
              <a:t>SIC_27</a:t>
            </a:r>
            <a:endParaRPr lang="en-GB" dirty="0">
              <a:latin typeface="Bradley Hand ITC" panose="03070402050302030203" pitchFamily="66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77957" y="4499828"/>
            <a:ext cx="20938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shortest distance</a:t>
            </a:r>
            <a:endParaRPr lang="en-GB" dirty="0"/>
          </a:p>
        </p:txBody>
      </p:sp>
      <p:sp>
        <p:nvSpPr>
          <p:cNvPr id="19" name="Arc 18"/>
          <p:cNvSpPr/>
          <p:nvPr/>
        </p:nvSpPr>
        <p:spPr>
          <a:xfrm>
            <a:off x="2123728" y="3490707"/>
            <a:ext cx="1186266" cy="1162429"/>
          </a:xfrm>
          <a:prstGeom prst="arc">
            <a:avLst>
              <a:gd name="adj1" fmla="val 1282623"/>
              <a:gd name="adj2" fmla="val 5389267"/>
            </a:avLst>
          </a:prstGeom>
          <a:ln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7554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1064</TotalTime>
  <Words>1765</Words>
  <Application>Microsoft Office PowerPoint</Application>
  <PresentationFormat>On-screen Show (4:3)</PresentationFormat>
  <Paragraphs>274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Skew Lines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RESOURCES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Skew Lines</dc:title>
  <dc:creator>John</dc:creator>
  <cp:lastModifiedBy>John</cp:lastModifiedBy>
  <cp:revision>32</cp:revision>
  <cp:lastPrinted>2015-03-21T12:17:02Z</cp:lastPrinted>
  <dcterms:created xsi:type="dcterms:W3CDTF">2015-01-21T21:06:51Z</dcterms:created>
  <dcterms:modified xsi:type="dcterms:W3CDTF">2015-03-21T13:20:08Z</dcterms:modified>
</cp:coreProperties>
</file>