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314" r:id="rId2"/>
    <p:sldId id="276" r:id="rId3"/>
    <p:sldId id="303" r:id="rId4"/>
    <p:sldId id="307" r:id="rId5"/>
    <p:sldId id="308" r:id="rId6"/>
    <p:sldId id="309" r:id="rId7"/>
    <p:sldId id="310" r:id="rId8"/>
    <p:sldId id="315" r:id="rId9"/>
    <p:sldId id="312" r:id="rId10"/>
    <p:sldId id="316" r:id="rId11"/>
    <p:sldId id="302" r:id="rId12"/>
    <p:sldId id="277" r:id="rId13"/>
    <p:sldId id="278" r:id="rId14"/>
    <p:sldId id="294" r:id="rId15"/>
    <p:sldId id="279" r:id="rId16"/>
    <p:sldId id="295" r:id="rId17"/>
    <p:sldId id="280" r:id="rId18"/>
    <p:sldId id="296" r:id="rId19"/>
    <p:sldId id="281" r:id="rId20"/>
    <p:sldId id="297" r:id="rId21"/>
    <p:sldId id="282" r:id="rId22"/>
    <p:sldId id="283" r:id="rId23"/>
    <p:sldId id="284" r:id="rId24"/>
    <p:sldId id="300" r:id="rId25"/>
    <p:sldId id="285" r:id="rId26"/>
    <p:sldId id="286" r:id="rId27"/>
    <p:sldId id="288" r:id="rId28"/>
    <p:sldId id="287" r:id="rId29"/>
    <p:sldId id="289" r:id="rId30"/>
    <p:sldId id="298" r:id="rId31"/>
    <p:sldId id="290" r:id="rId32"/>
    <p:sldId id="291" r:id="rId33"/>
    <p:sldId id="299" r:id="rId34"/>
    <p:sldId id="292" r:id="rId35"/>
    <p:sldId id="293" r:id="rId36"/>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99FF"/>
    <a:srgbClr val="FF5050"/>
    <a:srgbClr val="FF9966"/>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0" d="100"/>
          <a:sy n="70" d="100"/>
        </p:scale>
        <p:origin x="-135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fld id="{AFEFC359-E399-4416-AE77-88DB351F8506}" type="datetimeFigureOut">
              <a:rPr lang="en-GB" smtClean="0"/>
              <a:t>05/01/2016</a:t>
            </a:fld>
            <a:endParaRPr lang="en-GB" dirty="0"/>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709613" y="4860925"/>
            <a:ext cx="5680075" cy="4605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fld id="{45E1B778-220C-45C2-B63B-F8FD61BA481A}" type="slidenum">
              <a:rPr lang="en-GB" smtClean="0"/>
              <a:t>‹#›</a:t>
            </a:fld>
            <a:endParaRPr lang="en-GB" dirty="0"/>
          </a:p>
        </p:txBody>
      </p:sp>
    </p:spTree>
    <p:extLst>
      <p:ext uri="{BB962C8B-B14F-4D97-AF65-F5344CB8AC3E}">
        <p14:creationId xmlns:p14="http://schemas.microsoft.com/office/powerpoint/2010/main" val="3697292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5E1B778-220C-45C2-B63B-F8FD61BA481A}" type="slidenum">
              <a:rPr lang="en-GB" smtClean="0"/>
              <a:t>2</a:t>
            </a:fld>
            <a:endParaRPr lang="en-GB" dirty="0"/>
          </a:p>
        </p:txBody>
      </p:sp>
    </p:spTree>
    <p:extLst>
      <p:ext uri="{BB962C8B-B14F-4D97-AF65-F5344CB8AC3E}">
        <p14:creationId xmlns:p14="http://schemas.microsoft.com/office/powerpoint/2010/main" val="1195402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5E1B778-220C-45C2-B63B-F8FD61BA481A}" type="slidenum">
              <a:rPr lang="en-GB" smtClean="0"/>
              <a:t>4</a:t>
            </a:fld>
            <a:endParaRPr lang="en-GB" dirty="0"/>
          </a:p>
        </p:txBody>
      </p:sp>
    </p:spTree>
    <p:extLst>
      <p:ext uri="{BB962C8B-B14F-4D97-AF65-F5344CB8AC3E}">
        <p14:creationId xmlns:p14="http://schemas.microsoft.com/office/powerpoint/2010/main" val="4289342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5E1B778-220C-45C2-B63B-F8FD61BA481A}" type="slidenum">
              <a:rPr lang="en-GB" smtClean="0"/>
              <a:t>8</a:t>
            </a:fld>
            <a:endParaRPr lang="en-GB" dirty="0"/>
          </a:p>
        </p:txBody>
      </p:sp>
    </p:spTree>
    <p:extLst>
      <p:ext uri="{BB962C8B-B14F-4D97-AF65-F5344CB8AC3E}">
        <p14:creationId xmlns:p14="http://schemas.microsoft.com/office/powerpoint/2010/main" val="1195402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5E1B778-220C-45C2-B63B-F8FD61BA481A}" type="slidenum">
              <a:rPr lang="en-GB" smtClean="0"/>
              <a:t>12</a:t>
            </a:fld>
            <a:endParaRPr lang="en-GB" dirty="0"/>
          </a:p>
        </p:txBody>
      </p:sp>
    </p:spTree>
    <p:extLst>
      <p:ext uri="{BB962C8B-B14F-4D97-AF65-F5344CB8AC3E}">
        <p14:creationId xmlns:p14="http://schemas.microsoft.com/office/powerpoint/2010/main" val="315421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534B017-01C0-412F-9861-C4C00ACEF0CF}" type="datetimeFigureOut">
              <a:rPr lang="en-GB" smtClean="0"/>
              <a:t>05/01/2016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337ABCC-4F95-4286-82E4-4D2F0FFA9C22}" type="slidenum">
              <a:rPr lang="en-GB" smtClean="0"/>
              <a:t>‹#›</a:t>
            </a:fld>
            <a:endParaRPr lang="en-GB" dirty="0"/>
          </a:p>
        </p:txBody>
      </p:sp>
    </p:spTree>
    <p:extLst>
      <p:ext uri="{BB962C8B-B14F-4D97-AF65-F5344CB8AC3E}">
        <p14:creationId xmlns:p14="http://schemas.microsoft.com/office/powerpoint/2010/main" val="575217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34B017-01C0-412F-9861-C4C00ACEF0CF}" type="datetimeFigureOut">
              <a:rPr lang="en-GB" smtClean="0"/>
              <a:t>05/01/2016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337ABCC-4F95-4286-82E4-4D2F0FFA9C22}" type="slidenum">
              <a:rPr lang="en-GB" smtClean="0"/>
              <a:t>‹#›</a:t>
            </a:fld>
            <a:endParaRPr lang="en-GB" dirty="0"/>
          </a:p>
        </p:txBody>
      </p:sp>
    </p:spTree>
    <p:extLst>
      <p:ext uri="{BB962C8B-B14F-4D97-AF65-F5344CB8AC3E}">
        <p14:creationId xmlns:p14="http://schemas.microsoft.com/office/powerpoint/2010/main" val="2325201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34B017-01C0-412F-9861-C4C00ACEF0CF}" type="datetimeFigureOut">
              <a:rPr lang="en-GB" smtClean="0"/>
              <a:t>05/01/2016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337ABCC-4F95-4286-82E4-4D2F0FFA9C22}" type="slidenum">
              <a:rPr lang="en-GB" smtClean="0"/>
              <a:t>‹#›</a:t>
            </a:fld>
            <a:endParaRPr lang="en-GB" dirty="0"/>
          </a:p>
        </p:txBody>
      </p:sp>
    </p:spTree>
    <p:extLst>
      <p:ext uri="{BB962C8B-B14F-4D97-AF65-F5344CB8AC3E}">
        <p14:creationId xmlns:p14="http://schemas.microsoft.com/office/powerpoint/2010/main" val="3446528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34B017-01C0-412F-9861-C4C00ACEF0CF}" type="datetimeFigureOut">
              <a:rPr lang="en-GB" smtClean="0"/>
              <a:t>05/01/2016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337ABCC-4F95-4286-82E4-4D2F0FFA9C22}" type="slidenum">
              <a:rPr lang="en-GB" smtClean="0"/>
              <a:t>‹#›</a:t>
            </a:fld>
            <a:endParaRPr lang="en-GB" dirty="0"/>
          </a:p>
        </p:txBody>
      </p:sp>
    </p:spTree>
    <p:extLst>
      <p:ext uri="{BB962C8B-B14F-4D97-AF65-F5344CB8AC3E}">
        <p14:creationId xmlns:p14="http://schemas.microsoft.com/office/powerpoint/2010/main" val="1301073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34B017-01C0-412F-9861-C4C00ACEF0CF}" type="datetimeFigureOut">
              <a:rPr lang="en-GB" smtClean="0"/>
              <a:t>05/01/2016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337ABCC-4F95-4286-82E4-4D2F0FFA9C22}" type="slidenum">
              <a:rPr lang="en-GB" smtClean="0"/>
              <a:t>‹#›</a:t>
            </a:fld>
            <a:endParaRPr lang="en-GB" dirty="0"/>
          </a:p>
        </p:txBody>
      </p:sp>
    </p:spTree>
    <p:extLst>
      <p:ext uri="{BB962C8B-B14F-4D97-AF65-F5344CB8AC3E}">
        <p14:creationId xmlns:p14="http://schemas.microsoft.com/office/powerpoint/2010/main" val="3226422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534B017-01C0-412F-9861-C4C00ACEF0CF}" type="datetimeFigureOut">
              <a:rPr lang="en-GB" smtClean="0"/>
              <a:t>05/01/2016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337ABCC-4F95-4286-82E4-4D2F0FFA9C22}" type="slidenum">
              <a:rPr lang="en-GB" smtClean="0"/>
              <a:t>‹#›</a:t>
            </a:fld>
            <a:endParaRPr lang="en-GB" dirty="0"/>
          </a:p>
        </p:txBody>
      </p:sp>
    </p:spTree>
    <p:extLst>
      <p:ext uri="{BB962C8B-B14F-4D97-AF65-F5344CB8AC3E}">
        <p14:creationId xmlns:p14="http://schemas.microsoft.com/office/powerpoint/2010/main" val="2763428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534B017-01C0-412F-9861-C4C00ACEF0CF}" type="datetimeFigureOut">
              <a:rPr lang="en-GB" smtClean="0"/>
              <a:t>05/01/2016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337ABCC-4F95-4286-82E4-4D2F0FFA9C22}" type="slidenum">
              <a:rPr lang="en-GB" smtClean="0"/>
              <a:t>‹#›</a:t>
            </a:fld>
            <a:endParaRPr lang="en-GB" dirty="0"/>
          </a:p>
        </p:txBody>
      </p:sp>
    </p:spTree>
    <p:extLst>
      <p:ext uri="{BB962C8B-B14F-4D97-AF65-F5344CB8AC3E}">
        <p14:creationId xmlns:p14="http://schemas.microsoft.com/office/powerpoint/2010/main" val="2685439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534B017-01C0-412F-9861-C4C00ACEF0CF}" type="datetimeFigureOut">
              <a:rPr lang="en-GB" smtClean="0"/>
              <a:t>05/01/2016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337ABCC-4F95-4286-82E4-4D2F0FFA9C22}" type="slidenum">
              <a:rPr lang="en-GB" smtClean="0"/>
              <a:t>‹#›</a:t>
            </a:fld>
            <a:endParaRPr lang="en-GB" dirty="0"/>
          </a:p>
        </p:txBody>
      </p:sp>
    </p:spTree>
    <p:extLst>
      <p:ext uri="{BB962C8B-B14F-4D97-AF65-F5344CB8AC3E}">
        <p14:creationId xmlns:p14="http://schemas.microsoft.com/office/powerpoint/2010/main" val="3185503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34B017-01C0-412F-9861-C4C00ACEF0CF}" type="datetimeFigureOut">
              <a:rPr lang="en-GB" smtClean="0"/>
              <a:t>05/01/2016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337ABCC-4F95-4286-82E4-4D2F0FFA9C22}" type="slidenum">
              <a:rPr lang="en-GB" smtClean="0"/>
              <a:t>‹#›</a:t>
            </a:fld>
            <a:endParaRPr lang="en-GB" dirty="0"/>
          </a:p>
        </p:txBody>
      </p:sp>
    </p:spTree>
    <p:extLst>
      <p:ext uri="{BB962C8B-B14F-4D97-AF65-F5344CB8AC3E}">
        <p14:creationId xmlns:p14="http://schemas.microsoft.com/office/powerpoint/2010/main" val="1149287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34B017-01C0-412F-9861-C4C00ACEF0CF}" type="datetimeFigureOut">
              <a:rPr lang="en-GB" smtClean="0"/>
              <a:t>05/01/2016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337ABCC-4F95-4286-82E4-4D2F0FFA9C22}" type="slidenum">
              <a:rPr lang="en-GB" smtClean="0"/>
              <a:t>‹#›</a:t>
            </a:fld>
            <a:endParaRPr lang="en-GB" dirty="0"/>
          </a:p>
        </p:txBody>
      </p:sp>
    </p:spTree>
    <p:extLst>
      <p:ext uri="{BB962C8B-B14F-4D97-AF65-F5344CB8AC3E}">
        <p14:creationId xmlns:p14="http://schemas.microsoft.com/office/powerpoint/2010/main" val="3437482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34B017-01C0-412F-9861-C4C00ACEF0CF}" type="datetimeFigureOut">
              <a:rPr lang="en-GB" smtClean="0"/>
              <a:t>05/01/2016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337ABCC-4F95-4286-82E4-4D2F0FFA9C22}" type="slidenum">
              <a:rPr lang="en-GB" smtClean="0"/>
              <a:t>‹#›</a:t>
            </a:fld>
            <a:endParaRPr lang="en-GB" dirty="0"/>
          </a:p>
        </p:txBody>
      </p:sp>
    </p:spTree>
    <p:extLst>
      <p:ext uri="{BB962C8B-B14F-4D97-AF65-F5344CB8AC3E}">
        <p14:creationId xmlns:p14="http://schemas.microsoft.com/office/powerpoint/2010/main" val="802565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34B017-01C0-412F-9861-C4C00ACEF0CF}" type="datetimeFigureOut">
              <a:rPr lang="en-GB" smtClean="0"/>
              <a:t>05/01/2016</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37ABCC-4F95-4286-82E4-4D2F0FFA9C22}" type="slidenum">
              <a:rPr lang="en-GB" smtClean="0"/>
              <a:t>‹#›</a:t>
            </a:fld>
            <a:endParaRPr lang="en-GB" dirty="0"/>
          </a:p>
        </p:txBody>
      </p:sp>
    </p:spTree>
    <p:extLst>
      <p:ext uri="{BB962C8B-B14F-4D97-AF65-F5344CB8AC3E}">
        <p14:creationId xmlns:p14="http://schemas.microsoft.com/office/powerpoint/2010/main" val="3952908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Letter Wheel</a:t>
            </a:r>
            <a:endParaRPr lang="en-GB" dirty="0"/>
          </a:p>
        </p:txBody>
      </p:sp>
      <p:sp>
        <p:nvSpPr>
          <p:cNvPr id="3" name="Subtitle 2"/>
          <p:cNvSpPr>
            <a:spLocks noGrp="1"/>
          </p:cNvSpPr>
          <p:nvPr>
            <p:ph type="subTitle" idx="1"/>
          </p:nvPr>
        </p:nvSpPr>
        <p:spPr/>
        <p:txBody>
          <a:bodyPr/>
          <a:lstStyle/>
          <a:p>
            <a:r>
              <a:rPr lang="en-GB" dirty="0" smtClean="0"/>
              <a:t>Based on Cognitive Therapy weekly puzzle in Saturday Telegraph</a:t>
            </a:r>
            <a:endParaRPr lang="en-GB" dirty="0"/>
          </a:p>
        </p:txBody>
      </p:sp>
    </p:spTree>
    <p:extLst>
      <p:ext uri="{BB962C8B-B14F-4D97-AF65-F5344CB8AC3E}">
        <p14:creationId xmlns:p14="http://schemas.microsoft.com/office/powerpoint/2010/main" val="2611446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Note to Teacher</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If you are conversant with Scratch you can show a few other things.</a:t>
            </a:r>
          </a:p>
          <a:p>
            <a:r>
              <a:rPr lang="en-GB" dirty="0" smtClean="0"/>
              <a:t>For example, changing the diameter of the 3</a:t>
            </a:r>
            <a:r>
              <a:rPr lang="en-GB" baseline="30000" dirty="0" smtClean="0"/>
              <a:t>rd</a:t>
            </a:r>
            <a:r>
              <a:rPr lang="en-GB" dirty="0" smtClean="0"/>
              <a:t> wheel to be the same as the first (</a:t>
            </a:r>
            <a:r>
              <a:rPr lang="en-GB" smtClean="0"/>
              <a:t>set dia3=130 </a:t>
            </a:r>
            <a:r>
              <a:rPr lang="en-GB" dirty="0" smtClean="0"/>
              <a:t>in the scripts for the “reset” sprite button) and then dragging the wheel so that it touches its neighbours should be done so that the pupils think everything is connected, although it really isn’t.  This shows that the two wheels will always have the same orientation</a:t>
            </a:r>
            <a:r>
              <a:rPr lang="en-GB" dirty="0"/>
              <a:t> </a:t>
            </a:r>
            <a:r>
              <a:rPr lang="en-GB" dirty="0" smtClean="0"/>
              <a:t>– use the pause button.</a:t>
            </a:r>
            <a:endParaRPr lang="en-GB" dirty="0"/>
          </a:p>
        </p:txBody>
      </p:sp>
    </p:spTree>
    <p:extLst>
      <p:ext uri="{BB962C8B-B14F-4D97-AF65-F5344CB8AC3E}">
        <p14:creationId xmlns:p14="http://schemas.microsoft.com/office/powerpoint/2010/main" val="2158371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RESOURCES</a:t>
            </a:r>
            <a:endParaRPr lang="en-GB" dirty="0"/>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968182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29681" y="116822"/>
            <a:ext cx="4038600" cy="4038600"/>
            <a:chOff x="2552700" y="1409700"/>
            <a:chExt cx="4038600" cy="4038600"/>
          </a:xfrm>
        </p:grpSpPr>
        <p:sp>
          <p:nvSpPr>
            <p:cNvPr id="4" name="Oval 3"/>
            <p:cNvSpPr/>
            <p:nvPr/>
          </p:nvSpPr>
          <p:spPr>
            <a:xfrm>
              <a:off x="2552700" y="1409700"/>
              <a:ext cx="4038600" cy="4038600"/>
            </a:xfrm>
            <a:prstGeom prst="ellipse">
              <a:avLst/>
            </a:prstGeom>
            <a:solidFill>
              <a:srgbClr val="FFFF66"/>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p:cNvSpPr/>
            <p:nvPr/>
          </p:nvSpPr>
          <p:spPr>
            <a:xfrm>
              <a:off x="3924300" y="2781300"/>
              <a:ext cx="1295400" cy="1295400"/>
            </a:xfrm>
            <a:prstGeom prst="ellipse">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3038475" y="1895475"/>
              <a:ext cx="3067050" cy="3067050"/>
            </a:xfrm>
            <a:prstGeom prst="ellipse">
              <a:avLst/>
            </a:prstGeom>
            <a:solidFill>
              <a:schemeClr val="accent4">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4533900" y="3390900"/>
              <a:ext cx="76200" cy="76200"/>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8" name="Group 7"/>
            <p:cNvGrpSpPr/>
            <p:nvPr/>
          </p:nvGrpSpPr>
          <p:grpSpPr>
            <a:xfrm>
              <a:off x="2600325" y="1457325"/>
              <a:ext cx="3943350" cy="3943350"/>
              <a:chOff x="2600325" y="1457325"/>
              <a:chExt cx="3943350" cy="3943350"/>
            </a:xfrm>
            <a:solidFill>
              <a:schemeClr val="bg1"/>
            </a:solidFill>
          </p:grpSpPr>
          <p:grpSp>
            <p:nvGrpSpPr>
              <p:cNvPr id="30" name="Group 29"/>
              <p:cNvGrpSpPr/>
              <p:nvPr/>
            </p:nvGrpSpPr>
            <p:grpSpPr>
              <a:xfrm>
                <a:off x="4381500" y="1457325"/>
                <a:ext cx="381000" cy="3943350"/>
                <a:chOff x="4381500" y="1457325"/>
                <a:chExt cx="381000" cy="3943350"/>
              </a:xfrm>
              <a:grpFill/>
            </p:grpSpPr>
            <p:sp>
              <p:nvSpPr>
                <p:cNvPr id="34" name="Oval 3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I</a:t>
                  </a:r>
                  <a:endParaRPr lang="en-GB" b="1" dirty="0">
                    <a:solidFill>
                      <a:srgbClr val="FF0000"/>
                    </a:solidFill>
                    <a:latin typeface="Comic Sans MS" panose="030F0702030302020204" pitchFamily="66" charset="0"/>
                  </a:endParaRPr>
                </a:p>
              </p:txBody>
            </p:sp>
            <p:sp>
              <p:nvSpPr>
                <p:cNvPr id="35" name="Oval 3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A</a:t>
                  </a:r>
                  <a:endParaRPr lang="en-GB" b="1" dirty="0">
                    <a:latin typeface="Comic Sans MS" panose="030F0702030302020204" pitchFamily="66" charset="0"/>
                  </a:endParaRPr>
                </a:p>
              </p:txBody>
            </p:sp>
          </p:grpSp>
          <p:grpSp>
            <p:nvGrpSpPr>
              <p:cNvPr id="31" name="Group 30"/>
              <p:cNvGrpSpPr/>
              <p:nvPr/>
            </p:nvGrpSpPr>
            <p:grpSpPr>
              <a:xfrm rot="5400000">
                <a:off x="4381500" y="1457325"/>
                <a:ext cx="381000" cy="3943350"/>
                <a:chOff x="4381500" y="1457325"/>
                <a:chExt cx="381000" cy="3943350"/>
              </a:xfrm>
              <a:grpFill/>
            </p:grpSpPr>
            <p:sp>
              <p:nvSpPr>
                <p:cNvPr id="32" name="Oval 3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E</a:t>
                  </a:r>
                  <a:endParaRPr lang="en-GB" b="1" dirty="0">
                    <a:solidFill>
                      <a:srgbClr val="FF0000"/>
                    </a:solidFill>
                    <a:latin typeface="Comic Sans MS" panose="030F0702030302020204" pitchFamily="66" charset="0"/>
                  </a:endParaRPr>
                </a:p>
              </p:txBody>
            </p:sp>
            <p:sp>
              <p:nvSpPr>
                <p:cNvPr id="33" name="Oval 3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M</a:t>
                  </a:r>
                  <a:endParaRPr lang="en-GB" b="1" dirty="0">
                    <a:solidFill>
                      <a:srgbClr val="FF0000"/>
                    </a:solidFill>
                    <a:latin typeface="Comic Sans MS" panose="030F0702030302020204" pitchFamily="66" charset="0"/>
                  </a:endParaRPr>
                </a:p>
              </p:txBody>
            </p:sp>
          </p:grpSp>
        </p:grpSp>
        <p:grpSp>
          <p:nvGrpSpPr>
            <p:cNvPr id="9" name="Group 8"/>
            <p:cNvGrpSpPr/>
            <p:nvPr/>
          </p:nvGrpSpPr>
          <p:grpSpPr>
            <a:xfrm rot="-1380000">
              <a:off x="2600325" y="1457325"/>
              <a:ext cx="3943350" cy="3943350"/>
              <a:chOff x="2600325" y="1457325"/>
              <a:chExt cx="3943350" cy="3943350"/>
            </a:xfrm>
            <a:solidFill>
              <a:schemeClr val="bg1"/>
            </a:solidFill>
          </p:grpSpPr>
          <p:grpSp>
            <p:nvGrpSpPr>
              <p:cNvPr id="24" name="Group 23"/>
              <p:cNvGrpSpPr/>
              <p:nvPr/>
            </p:nvGrpSpPr>
            <p:grpSpPr>
              <a:xfrm>
                <a:off x="4381500" y="1457325"/>
                <a:ext cx="381000" cy="3943350"/>
                <a:chOff x="4381500" y="1457325"/>
                <a:chExt cx="381000" cy="3943350"/>
              </a:xfrm>
              <a:grpFill/>
            </p:grpSpPr>
            <p:sp>
              <p:nvSpPr>
                <p:cNvPr id="28" name="Oval 27"/>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J</a:t>
                  </a:r>
                  <a:endParaRPr lang="en-GB" b="1" dirty="0">
                    <a:solidFill>
                      <a:srgbClr val="FF0000"/>
                    </a:solidFill>
                    <a:latin typeface="Comic Sans MS" panose="030F0702030302020204" pitchFamily="66" charset="0"/>
                  </a:endParaRPr>
                </a:p>
              </p:txBody>
            </p:sp>
            <p:sp>
              <p:nvSpPr>
                <p:cNvPr id="29" name="Oval 28"/>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B</a:t>
                  </a:r>
                  <a:endParaRPr lang="en-GB" b="1" dirty="0">
                    <a:latin typeface="Comic Sans MS" panose="030F0702030302020204" pitchFamily="66" charset="0"/>
                  </a:endParaRPr>
                </a:p>
              </p:txBody>
            </p:sp>
          </p:grpSp>
          <p:grpSp>
            <p:nvGrpSpPr>
              <p:cNvPr id="25" name="Group 24"/>
              <p:cNvGrpSpPr/>
              <p:nvPr/>
            </p:nvGrpSpPr>
            <p:grpSpPr>
              <a:xfrm rot="5400000">
                <a:off x="4381500" y="1457325"/>
                <a:ext cx="381000" cy="3943350"/>
                <a:chOff x="4381500" y="1457325"/>
                <a:chExt cx="381000" cy="3943350"/>
              </a:xfrm>
              <a:grpFill/>
            </p:grpSpPr>
            <p:sp>
              <p:nvSpPr>
                <p:cNvPr id="26" name="Oval 2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F</a:t>
                  </a:r>
                  <a:endParaRPr lang="en-GB" b="1" dirty="0">
                    <a:solidFill>
                      <a:srgbClr val="FF0000"/>
                    </a:solidFill>
                    <a:latin typeface="Comic Sans MS" panose="030F0702030302020204" pitchFamily="66" charset="0"/>
                  </a:endParaRPr>
                </a:p>
              </p:txBody>
            </p:sp>
            <p:sp>
              <p:nvSpPr>
                <p:cNvPr id="27" name="Oval 2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N</a:t>
                  </a:r>
                  <a:endParaRPr lang="en-GB" b="1" dirty="0">
                    <a:solidFill>
                      <a:srgbClr val="FF0000"/>
                    </a:solidFill>
                    <a:latin typeface="Comic Sans MS" panose="030F0702030302020204" pitchFamily="66" charset="0"/>
                  </a:endParaRPr>
                </a:p>
              </p:txBody>
            </p:sp>
          </p:grpSp>
        </p:grpSp>
        <p:grpSp>
          <p:nvGrpSpPr>
            <p:cNvPr id="10" name="Group 9"/>
            <p:cNvGrpSpPr/>
            <p:nvPr/>
          </p:nvGrpSpPr>
          <p:grpSpPr>
            <a:xfrm rot="-4080000">
              <a:off x="2600325" y="1457325"/>
              <a:ext cx="3943350" cy="3943350"/>
              <a:chOff x="2600325" y="1457325"/>
              <a:chExt cx="3943350" cy="3943350"/>
            </a:xfrm>
            <a:solidFill>
              <a:schemeClr val="bg1"/>
            </a:solidFill>
          </p:grpSpPr>
          <p:grpSp>
            <p:nvGrpSpPr>
              <p:cNvPr id="18" name="Group 17"/>
              <p:cNvGrpSpPr/>
              <p:nvPr/>
            </p:nvGrpSpPr>
            <p:grpSpPr>
              <a:xfrm>
                <a:off x="4381500" y="1457325"/>
                <a:ext cx="381000" cy="3943350"/>
                <a:chOff x="4381500" y="1457325"/>
                <a:chExt cx="381000" cy="3943350"/>
              </a:xfrm>
              <a:grpFill/>
            </p:grpSpPr>
            <p:sp>
              <p:nvSpPr>
                <p:cNvPr id="22" name="Oval 2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L</a:t>
                  </a:r>
                  <a:endParaRPr lang="en-GB" b="1" dirty="0">
                    <a:solidFill>
                      <a:srgbClr val="FF0000"/>
                    </a:solidFill>
                    <a:latin typeface="Comic Sans MS" panose="030F0702030302020204" pitchFamily="66" charset="0"/>
                  </a:endParaRPr>
                </a:p>
              </p:txBody>
            </p:sp>
            <p:sp>
              <p:nvSpPr>
                <p:cNvPr id="23" name="Oval 2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D</a:t>
                  </a:r>
                  <a:endParaRPr lang="en-GB" b="1" dirty="0">
                    <a:latin typeface="Comic Sans MS" panose="030F0702030302020204" pitchFamily="66" charset="0"/>
                  </a:endParaRPr>
                </a:p>
              </p:txBody>
            </p:sp>
          </p:grpSp>
          <p:grpSp>
            <p:nvGrpSpPr>
              <p:cNvPr id="19" name="Group 18"/>
              <p:cNvGrpSpPr/>
              <p:nvPr/>
            </p:nvGrpSpPr>
            <p:grpSpPr>
              <a:xfrm rot="5400000">
                <a:off x="4381500" y="1457325"/>
                <a:ext cx="381000" cy="3943350"/>
                <a:chOff x="4381500" y="1457325"/>
                <a:chExt cx="381000" cy="3943350"/>
              </a:xfrm>
              <a:grpFill/>
            </p:grpSpPr>
            <p:sp>
              <p:nvSpPr>
                <p:cNvPr id="20" name="Oval 19"/>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H</a:t>
                  </a:r>
                  <a:endParaRPr lang="en-GB" b="1" dirty="0">
                    <a:solidFill>
                      <a:srgbClr val="FF0000"/>
                    </a:solidFill>
                    <a:latin typeface="Comic Sans MS" panose="030F0702030302020204" pitchFamily="66" charset="0"/>
                  </a:endParaRPr>
                </a:p>
              </p:txBody>
            </p:sp>
            <p:sp>
              <p:nvSpPr>
                <p:cNvPr id="21" name="Oval 20"/>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P</a:t>
                  </a:r>
                  <a:endParaRPr lang="en-GB" b="1" dirty="0">
                    <a:solidFill>
                      <a:srgbClr val="FF0000"/>
                    </a:solidFill>
                    <a:latin typeface="Comic Sans MS" panose="030F0702030302020204" pitchFamily="66" charset="0"/>
                  </a:endParaRPr>
                </a:p>
              </p:txBody>
            </p:sp>
          </p:grpSp>
        </p:grpSp>
        <p:grpSp>
          <p:nvGrpSpPr>
            <p:cNvPr id="11" name="Group 10"/>
            <p:cNvGrpSpPr/>
            <p:nvPr/>
          </p:nvGrpSpPr>
          <p:grpSpPr>
            <a:xfrm rot="-2700000">
              <a:off x="2600325" y="1457325"/>
              <a:ext cx="3943350" cy="3943350"/>
              <a:chOff x="2600325" y="1457325"/>
              <a:chExt cx="3943350" cy="3943350"/>
            </a:xfrm>
            <a:solidFill>
              <a:schemeClr val="bg1"/>
            </a:solidFill>
          </p:grpSpPr>
          <p:grpSp>
            <p:nvGrpSpPr>
              <p:cNvPr id="12" name="Group 11"/>
              <p:cNvGrpSpPr/>
              <p:nvPr/>
            </p:nvGrpSpPr>
            <p:grpSpPr>
              <a:xfrm>
                <a:off x="4381500" y="1457325"/>
                <a:ext cx="381000" cy="3943350"/>
                <a:chOff x="4381500" y="1457325"/>
                <a:chExt cx="381000" cy="3943350"/>
              </a:xfrm>
              <a:grpFill/>
            </p:grpSpPr>
            <p:sp>
              <p:nvSpPr>
                <p:cNvPr id="16" name="Oval 1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K</a:t>
                  </a:r>
                  <a:endParaRPr lang="en-GB" b="1" dirty="0">
                    <a:solidFill>
                      <a:srgbClr val="FF0000"/>
                    </a:solidFill>
                    <a:latin typeface="Comic Sans MS" panose="030F0702030302020204" pitchFamily="66" charset="0"/>
                  </a:endParaRPr>
                </a:p>
              </p:txBody>
            </p:sp>
            <p:sp>
              <p:nvSpPr>
                <p:cNvPr id="17" name="Oval 1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C</a:t>
                  </a:r>
                  <a:endParaRPr lang="en-GB" b="1" dirty="0">
                    <a:latin typeface="Comic Sans MS" panose="030F0702030302020204" pitchFamily="66" charset="0"/>
                  </a:endParaRPr>
                </a:p>
              </p:txBody>
            </p:sp>
          </p:grpSp>
          <p:grpSp>
            <p:nvGrpSpPr>
              <p:cNvPr id="13" name="Group 12"/>
              <p:cNvGrpSpPr/>
              <p:nvPr/>
            </p:nvGrpSpPr>
            <p:grpSpPr>
              <a:xfrm rot="5400000">
                <a:off x="4381500" y="1457325"/>
                <a:ext cx="381000" cy="3943350"/>
                <a:chOff x="4381500" y="1457325"/>
                <a:chExt cx="381000" cy="3943350"/>
              </a:xfrm>
              <a:grpFill/>
            </p:grpSpPr>
            <p:sp>
              <p:nvSpPr>
                <p:cNvPr id="14" name="Oval 1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G</a:t>
                  </a:r>
                  <a:endParaRPr lang="en-GB" b="1" dirty="0">
                    <a:solidFill>
                      <a:srgbClr val="FF0000"/>
                    </a:solidFill>
                    <a:latin typeface="Comic Sans MS" panose="030F0702030302020204" pitchFamily="66" charset="0"/>
                  </a:endParaRPr>
                </a:p>
              </p:txBody>
            </p:sp>
            <p:sp>
              <p:nvSpPr>
                <p:cNvPr id="15" name="Oval 1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O</a:t>
                  </a:r>
                  <a:endParaRPr lang="en-GB" b="1" dirty="0">
                    <a:solidFill>
                      <a:srgbClr val="FF0000"/>
                    </a:solidFill>
                    <a:latin typeface="Comic Sans MS" panose="030F0702030302020204" pitchFamily="66" charset="0"/>
                  </a:endParaRPr>
                </a:p>
              </p:txBody>
            </p:sp>
          </p:grpSp>
        </p:grpSp>
      </p:grpSp>
      <p:sp>
        <p:nvSpPr>
          <p:cNvPr id="52" name="Arc 51"/>
          <p:cNvSpPr/>
          <p:nvPr/>
        </p:nvSpPr>
        <p:spPr>
          <a:xfrm rot="5400000" flipH="1">
            <a:off x="5417441" y="4618249"/>
            <a:ext cx="1435212" cy="1435212"/>
          </a:xfrm>
          <a:prstGeom prst="arc">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nvGrpSpPr>
          <p:cNvPr id="53" name="Group 52"/>
          <p:cNvGrpSpPr/>
          <p:nvPr/>
        </p:nvGrpSpPr>
        <p:grpSpPr>
          <a:xfrm>
            <a:off x="3524362" y="3926160"/>
            <a:ext cx="1870836" cy="1870836"/>
            <a:chOff x="2552700" y="1409700"/>
            <a:chExt cx="4038600" cy="4038600"/>
          </a:xfrm>
        </p:grpSpPr>
        <p:sp>
          <p:nvSpPr>
            <p:cNvPr id="54" name="Pie 53"/>
            <p:cNvSpPr/>
            <p:nvPr/>
          </p:nvSpPr>
          <p:spPr>
            <a:xfrm>
              <a:off x="2667000" y="1524000"/>
              <a:ext cx="3810000" cy="3810000"/>
            </a:xfrm>
            <a:prstGeom prst="pie">
              <a:avLst>
                <a:gd name="adj1" fmla="val 12298"/>
                <a:gd name="adj2" fmla="val 5412384"/>
              </a:avLst>
            </a:prstGeom>
            <a:solidFill>
              <a:srgbClr val="FFFF66"/>
            </a:solidFill>
            <a:ln w="381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5" name="Pie 54"/>
            <p:cNvSpPr/>
            <p:nvPr/>
          </p:nvSpPr>
          <p:spPr>
            <a:xfrm rot="10800000">
              <a:off x="2667001" y="1524000"/>
              <a:ext cx="3810000" cy="3810000"/>
            </a:xfrm>
            <a:prstGeom prst="pie">
              <a:avLst>
                <a:gd name="adj1" fmla="val 12298"/>
                <a:gd name="adj2" fmla="val 5412384"/>
              </a:avLst>
            </a:prstGeom>
            <a:solidFill>
              <a:srgbClr val="FFFF6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6" name="Pie 55"/>
            <p:cNvSpPr/>
            <p:nvPr/>
          </p:nvSpPr>
          <p:spPr>
            <a:xfrm rot="10800000">
              <a:off x="2667001"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7" name="Pie 56"/>
            <p:cNvSpPr/>
            <p:nvPr/>
          </p:nvSpPr>
          <p:spPr>
            <a:xfrm>
              <a:off x="2667000"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58" name="Straight Connector 57"/>
            <p:cNvCxnSpPr>
              <a:stCxn id="63" idx="0"/>
              <a:endCxn id="63" idx="4"/>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63" idx="2"/>
              <a:endCxn id="63" idx="6"/>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63" idx="1"/>
              <a:endCxn id="63" idx="5"/>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63" idx="7"/>
              <a:endCxn id="63" idx="3"/>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Oval 62"/>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Oval 63"/>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Oval 64"/>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Oval 65"/>
            <p:cNvSpPr/>
            <p:nvPr/>
          </p:nvSpPr>
          <p:spPr>
            <a:xfrm>
              <a:off x="2628900" y="1485900"/>
              <a:ext cx="3886200" cy="38862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68" name="Group 67"/>
          <p:cNvGrpSpPr/>
          <p:nvPr/>
        </p:nvGrpSpPr>
        <p:grpSpPr>
          <a:xfrm>
            <a:off x="2745213" y="3572079"/>
            <a:ext cx="1000382" cy="1000382"/>
            <a:chOff x="2552700" y="1409700"/>
            <a:chExt cx="4038600" cy="4038600"/>
          </a:xfrm>
        </p:grpSpPr>
        <p:sp>
          <p:nvSpPr>
            <p:cNvPr id="69" name="Pie 68"/>
            <p:cNvSpPr/>
            <p:nvPr/>
          </p:nvSpPr>
          <p:spPr>
            <a:xfrm>
              <a:off x="2667000"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0" name="Pie 69"/>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1" name="Pie 70"/>
            <p:cNvSpPr/>
            <p:nvPr/>
          </p:nvSpPr>
          <p:spPr>
            <a:xfrm rot="10800000">
              <a:off x="2667001"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2" name="Pie 71"/>
            <p:cNvSpPr/>
            <p:nvPr/>
          </p:nvSpPr>
          <p:spPr>
            <a:xfrm>
              <a:off x="2667000"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73" name="Straight Connector 72"/>
            <p:cNvCxnSpPr>
              <a:stCxn id="78" idx="0"/>
              <a:endCxn id="78" idx="4"/>
            </p:cNvCxnSpPr>
            <p:nvPr/>
          </p:nvCxnSpPr>
          <p:spPr>
            <a:xfrm>
              <a:off x="4572000" y="1409700"/>
              <a:ext cx="0" cy="403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78" idx="2"/>
              <a:endCxn id="78" idx="6"/>
            </p:cNvCxnSpPr>
            <p:nvPr/>
          </p:nvCxnSpPr>
          <p:spPr>
            <a:xfrm>
              <a:off x="2552700" y="3429000"/>
              <a:ext cx="4038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78" idx="1"/>
              <a:endCxn id="78" idx="5"/>
            </p:cNvCxnSpPr>
            <p:nvPr/>
          </p:nvCxnSpPr>
          <p:spPr>
            <a:xfrm>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78" idx="7"/>
              <a:endCxn id="78" idx="3"/>
            </p:cNvCxnSpPr>
            <p:nvPr/>
          </p:nvCxnSpPr>
          <p:spPr>
            <a:xfrm flipH="1">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Oval 77"/>
            <p:cNvSpPr/>
            <p:nvPr/>
          </p:nvSpPr>
          <p:spPr>
            <a:xfrm>
              <a:off x="2552700" y="1409700"/>
              <a:ext cx="4038600" cy="403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9" name="Oval 78"/>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0" name="Oval 79"/>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1" name="Oval 80"/>
            <p:cNvSpPr/>
            <p:nvPr/>
          </p:nvSpPr>
          <p:spPr>
            <a:xfrm>
              <a:off x="2628900" y="1485900"/>
              <a:ext cx="3886200" cy="38862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2" name="Oval 81"/>
            <p:cNvSpPr/>
            <p:nvPr/>
          </p:nvSpPr>
          <p:spPr>
            <a:xfrm>
              <a:off x="2676525" y="1533525"/>
              <a:ext cx="3790950" cy="379095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Oval 82"/>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84" name="Group 83"/>
          <p:cNvGrpSpPr/>
          <p:nvPr/>
        </p:nvGrpSpPr>
        <p:grpSpPr>
          <a:xfrm>
            <a:off x="2723801" y="1379043"/>
            <a:ext cx="2309935" cy="2309935"/>
            <a:chOff x="2552700" y="1409700"/>
            <a:chExt cx="4038600" cy="4038600"/>
          </a:xfrm>
        </p:grpSpPr>
        <p:sp>
          <p:nvSpPr>
            <p:cNvPr id="85" name="Pie 84"/>
            <p:cNvSpPr>
              <a:spLocks noChangeAspect="1"/>
            </p:cNvSpPr>
            <p:nvPr/>
          </p:nvSpPr>
          <p:spPr>
            <a:xfrm>
              <a:off x="2571750"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6" name="Pie 85"/>
            <p:cNvSpPr>
              <a:spLocks noChangeAspect="1"/>
            </p:cNvSpPr>
            <p:nvPr/>
          </p:nvSpPr>
          <p:spPr>
            <a:xfrm rot="10800000">
              <a:off x="2571751"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7" name="Pie 86"/>
            <p:cNvSpPr>
              <a:spLocks noChangeAspect="1"/>
            </p:cNvSpPr>
            <p:nvPr/>
          </p:nvSpPr>
          <p:spPr>
            <a:xfrm rot="10800000">
              <a:off x="2571751"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8" name="Pie 87"/>
            <p:cNvSpPr>
              <a:spLocks noChangeAspect="1"/>
            </p:cNvSpPr>
            <p:nvPr/>
          </p:nvSpPr>
          <p:spPr>
            <a:xfrm>
              <a:off x="2571750"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89" name="Straight Connector 88"/>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4" name="Oval 93"/>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Oval 94"/>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Oval 95"/>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Oval 9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cxnSp>
        <p:nvCxnSpPr>
          <p:cNvPr id="98" name="Straight Arrow Connector 97"/>
          <p:cNvCxnSpPr/>
          <p:nvPr/>
        </p:nvCxnSpPr>
        <p:spPr>
          <a:xfrm flipH="1" flipV="1">
            <a:off x="7882908" y="4083310"/>
            <a:ext cx="346724" cy="76517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50" name="TextBox 6149"/>
          <p:cNvSpPr txBox="1"/>
          <p:nvPr/>
        </p:nvSpPr>
        <p:spPr>
          <a:xfrm>
            <a:off x="662152" y="358517"/>
            <a:ext cx="2529860" cy="523220"/>
          </a:xfrm>
          <a:prstGeom prst="rect">
            <a:avLst/>
          </a:prstGeom>
          <a:noFill/>
        </p:spPr>
        <p:txBody>
          <a:bodyPr wrap="none" rtlCol="0">
            <a:spAutoFit/>
          </a:bodyPr>
          <a:lstStyle/>
          <a:p>
            <a:r>
              <a:rPr lang="en-GB" sz="2800" b="1" dirty="0" smtClean="0">
                <a:latin typeface="Comic Sans MS" panose="030F0702030302020204" pitchFamily="66" charset="0"/>
              </a:rPr>
              <a:t>Letter Wheel</a:t>
            </a:r>
            <a:endParaRPr lang="en-GB" sz="2800" b="1" dirty="0">
              <a:latin typeface="Comic Sans MS" panose="030F0702030302020204" pitchFamily="66" charset="0"/>
            </a:endParaRPr>
          </a:p>
        </p:txBody>
      </p:sp>
      <p:sp>
        <p:nvSpPr>
          <p:cNvPr id="6151" name="TextBox 6150"/>
          <p:cNvSpPr txBox="1"/>
          <p:nvPr/>
        </p:nvSpPr>
        <p:spPr>
          <a:xfrm>
            <a:off x="5197223" y="6203145"/>
            <a:ext cx="3804837" cy="646331"/>
          </a:xfrm>
          <a:prstGeom prst="rect">
            <a:avLst/>
          </a:prstGeom>
          <a:noFill/>
        </p:spPr>
        <p:txBody>
          <a:bodyPr wrap="square" rtlCol="0">
            <a:spAutoFit/>
          </a:bodyPr>
          <a:lstStyle/>
          <a:p>
            <a:r>
              <a:rPr lang="en-GB" dirty="0" smtClean="0">
                <a:latin typeface="Comic Sans MS" panose="030F0702030302020204" pitchFamily="66" charset="0"/>
              </a:rPr>
              <a:t>This wheel makes </a:t>
            </a:r>
            <a:r>
              <a:rPr lang="en-GB" dirty="0" smtClean="0">
                <a:latin typeface="Comic Sans MS" panose="030F0702030302020204" pitchFamily="66" charset="0"/>
              </a:rPr>
              <a:t>195 </a:t>
            </a:r>
            <a:r>
              <a:rPr lang="en-GB" dirty="0" smtClean="0">
                <a:latin typeface="Comic Sans MS" panose="030F0702030302020204" pitchFamily="66" charset="0"/>
              </a:rPr>
              <a:t>complete revolutions in the direction shown</a:t>
            </a:r>
            <a:endParaRPr lang="en-GB" dirty="0">
              <a:latin typeface="Comic Sans MS" panose="030F0702030302020204" pitchFamily="66" charset="0"/>
            </a:endParaRPr>
          </a:p>
        </p:txBody>
      </p:sp>
      <p:sp>
        <p:nvSpPr>
          <p:cNvPr id="6152" name="TextBox 6151"/>
          <p:cNvSpPr txBox="1"/>
          <p:nvPr/>
        </p:nvSpPr>
        <p:spPr>
          <a:xfrm>
            <a:off x="4619784" y="5833813"/>
            <a:ext cx="904415" cy="369332"/>
          </a:xfrm>
          <a:prstGeom prst="rect">
            <a:avLst/>
          </a:prstGeom>
          <a:noFill/>
        </p:spPr>
        <p:txBody>
          <a:bodyPr wrap="none" rtlCol="0">
            <a:spAutoFit/>
          </a:bodyPr>
          <a:lstStyle/>
          <a:p>
            <a:r>
              <a:rPr lang="en-GB" dirty="0" smtClean="0"/>
              <a:t>130mm</a:t>
            </a:r>
            <a:endParaRPr lang="en-GB" dirty="0"/>
          </a:p>
        </p:txBody>
      </p:sp>
      <p:sp>
        <p:nvSpPr>
          <p:cNvPr id="110" name="TextBox 109"/>
          <p:cNvSpPr txBox="1"/>
          <p:nvPr/>
        </p:nvSpPr>
        <p:spPr>
          <a:xfrm>
            <a:off x="2691957" y="5147637"/>
            <a:ext cx="904415" cy="369332"/>
          </a:xfrm>
          <a:prstGeom prst="rect">
            <a:avLst/>
          </a:prstGeom>
          <a:noFill/>
        </p:spPr>
        <p:txBody>
          <a:bodyPr wrap="none" rtlCol="0">
            <a:spAutoFit/>
          </a:bodyPr>
          <a:lstStyle/>
          <a:p>
            <a:r>
              <a:rPr lang="en-GB" dirty="0" smtClean="0"/>
              <a:t>206mm</a:t>
            </a:r>
            <a:endParaRPr lang="en-GB" dirty="0"/>
          </a:p>
        </p:txBody>
      </p:sp>
      <p:sp>
        <p:nvSpPr>
          <p:cNvPr id="111" name="TextBox 110"/>
          <p:cNvSpPr txBox="1"/>
          <p:nvPr/>
        </p:nvSpPr>
        <p:spPr>
          <a:xfrm>
            <a:off x="1987300" y="4232708"/>
            <a:ext cx="904415" cy="369332"/>
          </a:xfrm>
          <a:prstGeom prst="rect">
            <a:avLst/>
          </a:prstGeom>
          <a:noFill/>
        </p:spPr>
        <p:txBody>
          <a:bodyPr wrap="none" rtlCol="0">
            <a:spAutoFit/>
          </a:bodyPr>
          <a:lstStyle/>
          <a:p>
            <a:r>
              <a:rPr lang="en-GB" dirty="0" smtClean="0"/>
              <a:t>105mm</a:t>
            </a:r>
            <a:endParaRPr lang="en-GB" dirty="0"/>
          </a:p>
        </p:txBody>
      </p:sp>
      <p:sp>
        <p:nvSpPr>
          <p:cNvPr id="112" name="TextBox 111"/>
          <p:cNvSpPr txBox="1"/>
          <p:nvPr/>
        </p:nvSpPr>
        <p:spPr>
          <a:xfrm>
            <a:off x="3798339" y="1026320"/>
            <a:ext cx="904415" cy="369332"/>
          </a:xfrm>
          <a:prstGeom prst="rect">
            <a:avLst/>
          </a:prstGeom>
          <a:noFill/>
        </p:spPr>
        <p:txBody>
          <a:bodyPr wrap="none" rtlCol="0">
            <a:spAutoFit/>
          </a:bodyPr>
          <a:lstStyle/>
          <a:p>
            <a:r>
              <a:rPr lang="en-GB" dirty="0" smtClean="0"/>
              <a:t>250mm</a:t>
            </a:r>
            <a:endParaRPr lang="en-GB" dirty="0"/>
          </a:p>
        </p:txBody>
      </p:sp>
      <p:sp>
        <p:nvSpPr>
          <p:cNvPr id="113" name="TextBox 112"/>
          <p:cNvSpPr txBox="1"/>
          <p:nvPr/>
        </p:nvSpPr>
        <p:spPr>
          <a:xfrm>
            <a:off x="5102321" y="127210"/>
            <a:ext cx="904415" cy="369332"/>
          </a:xfrm>
          <a:prstGeom prst="rect">
            <a:avLst/>
          </a:prstGeom>
          <a:noFill/>
        </p:spPr>
        <p:txBody>
          <a:bodyPr wrap="none" rtlCol="0">
            <a:spAutoFit/>
          </a:bodyPr>
          <a:lstStyle/>
          <a:p>
            <a:r>
              <a:rPr lang="en-GB" dirty="0" smtClean="0"/>
              <a:t>480mm</a:t>
            </a:r>
            <a:endParaRPr lang="en-GB" dirty="0"/>
          </a:p>
        </p:txBody>
      </p:sp>
      <p:grpSp>
        <p:nvGrpSpPr>
          <p:cNvPr id="109" name="Group 108"/>
          <p:cNvGrpSpPr>
            <a:grpSpLocks noChangeAspect="1"/>
          </p:cNvGrpSpPr>
          <p:nvPr/>
        </p:nvGrpSpPr>
        <p:grpSpPr>
          <a:xfrm>
            <a:off x="5268955" y="4794121"/>
            <a:ext cx="1393197" cy="1393197"/>
            <a:chOff x="2552703" y="1409703"/>
            <a:chExt cx="3998212" cy="3998212"/>
          </a:xfrm>
        </p:grpSpPr>
        <p:sp>
          <p:nvSpPr>
            <p:cNvPr id="114" name="Pie 113"/>
            <p:cNvSpPr/>
            <p:nvPr/>
          </p:nvSpPr>
          <p:spPr>
            <a:xfrm>
              <a:off x="2667000" y="1524000"/>
              <a:ext cx="3810000" cy="3810000"/>
            </a:xfrm>
            <a:prstGeom prst="pie">
              <a:avLst>
                <a:gd name="adj1" fmla="val 12298"/>
                <a:gd name="adj2" fmla="val 5412384"/>
              </a:avLst>
            </a:prstGeom>
            <a:solidFill>
              <a:srgbClr val="FFFF66"/>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5" name="Pie 114"/>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6" name="Pie 115"/>
            <p:cNvSpPr/>
            <p:nvPr/>
          </p:nvSpPr>
          <p:spPr>
            <a:xfrm rot="10800000">
              <a:off x="2667002" y="1506958"/>
              <a:ext cx="3810001" cy="3810001"/>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7" name="Pie 116"/>
            <p:cNvSpPr/>
            <p:nvPr/>
          </p:nvSpPr>
          <p:spPr>
            <a:xfrm>
              <a:off x="2667000" y="1524000"/>
              <a:ext cx="3810000" cy="3810000"/>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118" name="Straight Connector 117"/>
            <p:cNvCxnSpPr>
              <a:stCxn id="126" idx="0"/>
              <a:endCxn id="123" idx="4"/>
            </p:cNvCxnSpPr>
            <p:nvPr/>
          </p:nvCxnSpPr>
          <p:spPr>
            <a:xfrm flipH="1">
              <a:off x="4551810" y="1485899"/>
              <a:ext cx="20189" cy="3922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127" idx="2"/>
              <a:endCxn id="123" idx="6"/>
            </p:cNvCxnSpPr>
            <p:nvPr/>
          </p:nvCxnSpPr>
          <p:spPr>
            <a:xfrm flipV="1">
              <a:off x="2676524" y="3408810"/>
              <a:ext cx="3874391" cy="201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127" idx="1"/>
              <a:endCxn id="123" idx="5"/>
            </p:cNvCxnSpPr>
            <p:nvPr/>
          </p:nvCxnSpPr>
          <p:spPr>
            <a:xfrm>
              <a:off x="3231695" y="2088695"/>
              <a:ext cx="2733696" cy="27336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123" idx="7"/>
              <a:endCxn id="123" idx="3"/>
            </p:cNvCxnSpPr>
            <p:nvPr/>
          </p:nvCxnSpPr>
          <p:spPr>
            <a:xfrm flipH="1">
              <a:off x="3138228" y="1995228"/>
              <a:ext cx="2827163" cy="28271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3" name="Oval 122"/>
            <p:cNvSpPr>
              <a:spLocks noChangeAspect="1"/>
            </p:cNvSpPr>
            <p:nvPr/>
          </p:nvSpPr>
          <p:spPr>
            <a:xfrm>
              <a:off x="2552703" y="1409703"/>
              <a:ext cx="3998212" cy="3998212"/>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4" name="Oval 123"/>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5" name="Oval 124"/>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6" name="Oval 125"/>
            <p:cNvSpPr/>
            <p:nvPr/>
          </p:nvSpPr>
          <p:spPr>
            <a:xfrm>
              <a:off x="2628900" y="1485900"/>
              <a:ext cx="3886200" cy="3886200"/>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7" name="Oval 126"/>
            <p:cNvSpPr>
              <a:spLocks noChangeAspect="1"/>
            </p:cNvSpPr>
            <p:nvPr/>
          </p:nvSpPr>
          <p:spPr>
            <a:xfrm>
              <a:off x="2676524" y="1533524"/>
              <a:ext cx="3790951" cy="379095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8" name="Oval 127"/>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29" name="TextBox 128"/>
          <p:cNvSpPr txBox="1"/>
          <p:nvPr/>
        </p:nvSpPr>
        <p:spPr>
          <a:xfrm>
            <a:off x="6914693" y="4826243"/>
            <a:ext cx="2438487" cy="1200329"/>
          </a:xfrm>
          <a:prstGeom prst="rect">
            <a:avLst/>
          </a:prstGeom>
          <a:noFill/>
        </p:spPr>
        <p:txBody>
          <a:bodyPr wrap="square" rtlCol="0">
            <a:spAutoFit/>
          </a:bodyPr>
          <a:lstStyle/>
          <a:p>
            <a:r>
              <a:rPr lang="en-GB" dirty="0" smtClean="0">
                <a:latin typeface="Comic Sans MS" panose="030F0702030302020204" pitchFamily="66" charset="0"/>
              </a:rPr>
              <a:t>When the wheels finally come to rest which letter will be in this position?</a:t>
            </a:r>
            <a:endParaRPr lang="en-GB" dirty="0">
              <a:latin typeface="Comic Sans MS" panose="030F0702030302020204" pitchFamily="66" charset="0"/>
            </a:endParaRPr>
          </a:p>
        </p:txBody>
      </p:sp>
      <p:sp>
        <p:nvSpPr>
          <p:cNvPr id="130" name="TextBox 129"/>
          <p:cNvSpPr txBox="1"/>
          <p:nvPr/>
        </p:nvSpPr>
        <p:spPr>
          <a:xfrm>
            <a:off x="84262" y="1377142"/>
            <a:ext cx="2517054" cy="2308324"/>
          </a:xfrm>
          <a:prstGeom prst="rect">
            <a:avLst/>
          </a:prstGeom>
          <a:noFill/>
        </p:spPr>
        <p:txBody>
          <a:bodyPr wrap="square" rtlCol="0">
            <a:spAutoFit/>
          </a:bodyPr>
          <a:lstStyle/>
          <a:p>
            <a:r>
              <a:rPr lang="en-GB" dirty="0" smtClean="0">
                <a:latin typeface="Comic Sans MS" panose="030F0702030302020204" pitchFamily="66" charset="0"/>
              </a:rPr>
              <a:t>These wheels are all in perfect, non-slip contact with their neighbours and are driven by the first wheel (with its direction of spin shown).</a:t>
            </a:r>
          </a:p>
        </p:txBody>
      </p:sp>
      <p:sp>
        <p:nvSpPr>
          <p:cNvPr id="132" name="Rectangle 131"/>
          <p:cNvSpPr/>
          <p:nvPr/>
        </p:nvSpPr>
        <p:spPr>
          <a:xfrm>
            <a:off x="71644" y="5237003"/>
            <a:ext cx="2741241" cy="1477328"/>
          </a:xfrm>
          <a:prstGeom prst="rect">
            <a:avLst/>
          </a:prstGeom>
        </p:spPr>
        <p:txBody>
          <a:bodyPr wrap="square">
            <a:spAutoFit/>
          </a:bodyPr>
          <a:lstStyle/>
          <a:p>
            <a:r>
              <a:rPr lang="en-GB" dirty="0" smtClean="0">
                <a:latin typeface="Comic Sans MS" panose="030F0702030302020204" pitchFamily="66" charset="0"/>
              </a:rPr>
              <a:t>The lengths </a:t>
            </a:r>
            <a:r>
              <a:rPr lang="en-GB" dirty="0">
                <a:latin typeface="Comic Sans MS" panose="030F0702030302020204" pitchFamily="66" charset="0"/>
              </a:rPr>
              <a:t>refer to the diameter of each </a:t>
            </a:r>
            <a:r>
              <a:rPr lang="en-GB" dirty="0" smtClean="0">
                <a:latin typeface="Comic Sans MS" panose="030F0702030302020204" pitchFamily="66" charset="0"/>
              </a:rPr>
              <a:t>wheel.</a:t>
            </a:r>
          </a:p>
          <a:p>
            <a:endParaRPr lang="en-GB" dirty="0">
              <a:latin typeface="Comic Sans MS" panose="030F0702030302020204" pitchFamily="66" charset="0"/>
            </a:endParaRPr>
          </a:p>
          <a:p>
            <a:r>
              <a:rPr lang="en-GB" dirty="0" smtClean="0">
                <a:latin typeface="Comic Sans MS" panose="030F0702030302020204" pitchFamily="66" charset="0"/>
              </a:rPr>
              <a:t>(Diagram not to scale)</a:t>
            </a:r>
            <a:endParaRPr lang="en-GB" dirty="0">
              <a:latin typeface="Comic Sans MS" panose="030F0702030302020204" pitchFamily="66" charset="0"/>
            </a:endParaRPr>
          </a:p>
        </p:txBody>
      </p:sp>
      <p:sp>
        <p:nvSpPr>
          <p:cNvPr id="133" name="TextBox 132"/>
          <p:cNvSpPr txBox="1"/>
          <p:nvPr/>
        </p:nvSpPr>
        <p:spPr>
          <a:xfrm>
            <a:off x="8169053" y="0"/>
            <a:ext cx="974947"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dirty="0" smtClean="0">
                <a:latin typeface="Bradley Hand ITC" panose="03070402050302030203" pitchFamily="66" charset="0"/>
              </a:rPr>
              <a:t>SIC_39</a:t>
            </a:r>
            <a:endParaRPr lang="en-GB" sz="2000" dirty="0">
              <a:latin typeface="Bradley Hand ITC" panose="03070402050302030203" pitchFamily="66" charset="0"/>
            </a:endParaRPr>
          </a:p>
        </p:txBody>
      </p:sp>
    </p:spTree>
    <p:extLst>
      <p:ext uri="{BB962C8B-B14F-4D97-AF65-F5344CB8AC3E}">
        <p14:creationId xmlns:p14="http://schemas.microsoft.com/office/powerpoint/2010/main" val="3300062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29681" y="116822"/>
            <a:ext cx="4038600" cy="4038600"/>
            <a:chOff x="2552700" y="1409700"/>
            <a:chExt cx="4038600" cy="4038600"/>
          </a:xfrm>
        </p:grpSpPr>
        <p:sp>
          <p:nvSpPr>
            <p:cNvPr id="4" name="Oval 3"/>
            <p:cNvSpPr/>
            <p:nvPr/>
          </p:nvSpPr>
          <p:spPr>
            <a:xfrm>
              <a:off x="2552700" y="1409700"/>
              <a:ext cx="4038600" cy="4038600"/>
            </a:xfrm>
            <a:prstGeom prst="ellipse">
              <a:avLst/>
            </a:prstGeom>
            <a:solidFill>
              <a:srgbClr val="FFFF66"/>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p:cNvSpPr/>
            <p:nvPr/>
          </p:nvSpPr>
          <p:spPr>
            <a:xfrm>
              <a:off x="3924300" y="2781300"/>
              <a:ext cx="1295400" cy="1295400"/>
            </a:xfrm>
            <a:prstGeom prst="ellipse">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3038475" y="1895475"/>
              <a:ext cx="3067050" cy="3067050"/>
            </a:xfrm>
            <a:prstGeom prst="ellipse">
              <a:avLst/>
            </a:prstGeom>
            <a:solidFill>
              <a:schemeClr val="accent4">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4533900" y="3390900"/>
              <a:ext cx="76200" cy="76200"/>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8" name="Group 7"/>
            <p:cNvGrpSpPr/>
            <p:nvPr/>
          </p:nvGrpSpPr>
          <p:grpSpPr>
            <a:xfrm>
              <a:off x="2600325" y="1457325"/>
              <a:ext cx="3943350" cy="3943350"/>
              <a:chOff x="2600325" y="1457325"/>
              <a:chExt cx="3943350" cy="3943350"/>
            </a:xfrm>
            <a:solidFill>
              <a:schemeClr val="bg1"/>
            </a:solidFill>
          </p:grpSpPr>
          <p:grpSp>
            <p:nvGrpSpPr>
              <p:cNvPr id="30" name="Group 29"/>
              <p:cNvGrpSpPr/>
              <p:nvPr/>
            </p:nvGrpSpPr>
            <p:grpSpPr>
              <a:xfrm>
                <a:off x="4381500" y="1457325"/>
                <a:ext cx="381000" cy="3943350"/>
                <a:chOff x="4381500" y="1457325"/>
                <a:chExt cx="381000" cy="3943350"/>
              </a:xfrm>
              <a:grpFill/>
            </p:grpSpPr>
            <p:sp>
              <p:nvSpPr>
                <p:cNvPr id="34" name="Oval 3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I</a:t>
                  </a:r>
                  <a:endParaRPr lang="en-GB" b="1" dirty="0">
                    <a:solidFill>
                      <a:srgbClr val="FF0000"/>
                    </a:solidFill>
                    <a:latin typeface="Comic Sans MS" panose="030F0702030302020204" pitchFamily="66" charset="0"/>
                  </a:endParaRPr>
                </a:p>
              </p:txBody>
            </p:sp>
            <p:sp>
              <p:nvSpPr>
                <p:cNvPr id="35" name="Oval 3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A</a:t>
                  </a:r>
                  <a:endParaRPr lang="en-GB" b="1" dirty="0">
                    <a:latin typeface="Comic Sans MS" panose="030F0702030302020204" pitchFamily="66" charset="0"/>
                  </a:endParaRPr>
                </a:p>
              </p:txBody>
            </p:sp>
          </p:grpSp>
          <p:grpSp>
            <p:nvGrpSpPr>
              <p:cNvPr id="31" name="Group 30"/>
              <p:cNvGrpSpPr/>
              <p:nvPr/>
            </p:nvGrpSpPr>
            <p:grpSpPr>
              <a:xfrm rot="5400000">
                <a:off x="4381500" y="1457325"/>
                <a:ext cx="381000" cy="3943350"/>
                <a:chOff x="4381500" y="1457325"/>
                <a:chExt cx="381000" cy="3943350"/>
              </a:xfrm>
              <a:grpFill/>
            </p:grpSpPr>
            <p:sp>
              <p:nvSpPr>
                <p:cNvPr id="32" name="Oval 3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E</a:t>
                  </a:r>
                  <a:endParaRPr lang="en-GB" b="1" dirty="0">
                    <a:solidFill>
                      <a:srgbClr val="FF0000"/>
                    </a:solidFill>
                    <a:latin typeface="Comic Sans MS" panose="030F0702030302020204" pitchFamily="66" charset="0"/>
                  </a:endParaRPr>
                </a:p>
              </p:txBody>
            </p:sp>
            <p:sp>
              <p:nvSpPr>
                <p:cNvPr id="33" name="Oval 3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M</a:t>
                  </a:r>
                  <a:endParaRPr lang="en-GB" b="1" dirty="0">
                    <a:solidFill>
                      <a:srgbClr val="FF0000"/>
                    </a:solidFill>
                    <a:latin typeface="Comic Sans MS" panose="030F0702030302020204" pitchFamily="66" charset="0"/>
                  </a:endParaRPr>
                </a:p>
              </p:txBody>
            </p:sp>
          </p:grpSp>
        </p:grpSp>
        <p:grpSp>
          <p:nvGrpSpPr>
            <p:cNvPr id="9" name="Group 8"/>
            <p:cNvGrpSpPr/>
            <p:nvPr/>
          </p:nvGrpSpPr>
          <p:grpSpPr>
            <a:xfrm rot="-1380000">
              <a:off x="2600325" y="1457325"/>
              <a:ext cx="3943350" cy="3943350"/>
              <a:chOff x="2600325" y="1457325"/>
              <a:chExt cx="3943350" cy="3943350"/>
            </a:xfrm>
            <a:solidFill>
              <a:schemeClr val="bg1"/>
            </a:solidFill>
          </p:grpSpPr>
          <p:grpSp>
            <p:nvGrpSpPr>
              <p:cNvPr id="24" name="Group 23"/>
              <p:cNvGrpSpPr/>
              <p:nvPr/>
            </p:nvGrpSpPr>
            <p:grpSpPr>
              <a:xfrm>
                <a:off x="4381500" y="1457325"/>
                <a:ext cx="381000" cy="3943350"/>
                <a:chOff x="4381500" y="1457325"/>
                <a:chExt cx="381000" cy="3943350"/>
              </a:xfrm>
              <a:grpFill/>
            </p:grpSpPr>
            <p:sp>
              <p:nvSpPr>
                <p:cNvPr id="28" name="Oval 27"/>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J</a:t>
                  </a:r>
                  <a:endParaRPr lang="en-GB" b="1" dirty="0">
                    <a:solidFill>
                      <a:srgbClr val="FF0000"/>
                    </a:solidFill>
                    <a:latin typeface="Comic Sans MS" panose="030F0702030302020204" pitchFamily="66" charset="0"/>
                  </a:endParaRPr>
                </a:p>
              </p:txBody>
            </p:sp>
            <p:sp>
              <p:nvSpPr>
                <p:cNvPr id="29" name="Oval 28"/>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B</a:t>
                  </a:r>
                  <a:endParaRPr lang="en-GB" b="1" dirty="0">
                    <a:latin typeface="Comic Sans MS" panose="030F0702030302020204" pitchFamily="66" charset="0"/>
                  </a:endParaRPr>
                </a:p>
              </p:txBody>
            </p:sp>
          </p:grpSp>
          <p:grpSp>
            <p:nvGrpSpPr>
              <p:cNvPr id="25" name="Group 24"/>
              <p:cNvGrpSpPr/>
              <p:nvPr/>
            </p:nvGrpSpPr>
            <p:grpSpPr>
              <a:xfrm rot="5400000">
                <a:off x="4381500" y="1457325"/>
                <a:ext cx="381000" cy="3943350"/>
                <a:chOff x="4381500" y="1457325"/>
                <a:chExt cx="381000" cy="3943350"/>
              </a:xfrm>
              <a:grpFill/>
            </p:grpSpPr>
            <p:sp>
              <p:nvSpPr>
                <p:cNvPr id="26" name="Oval 2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F</a:t>
                  </a:r>
                  <a:endParaRPr lang="en-GB" b="1" dirty="0">
                    <a:solidFill>
                      <a:srgbClr val="FF0000"/>
                    </a:solidFill>
                    <a:latin typeface="Comic Sans MS" panose="030F0702030302020204" pitchFamily="66" charset="0"/>
                  </a:endParaRPr>
                </a:p>
              </p:txBody>
            </p:sp>
            <p:sp>
              <p:nvSpPr>
                <p:cNvPr id="27" name="Oval 2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N</a:t>
                  </a:r>
                  <a:endParaRPr lang="en-GB" b="1" dirty="0">
                    <a:solidFill>
                      <a:srgbClr val="FF0000"/>
                    </a:solidFill>
                    <a:latin typeface="Comic Sans MS" panose="030F0702030302020204" pitchFamily="66" charset="0"/>
                  </a:endParaRPr>
                </a:p>
              </p:txBody>
            </p:sp>
          </p:grpSp>
        </p:grpSp>
        <p:grpSp>
          <p:nvGrpSpPr>
            <p:cNvPr id="10" name="Group 9"/>
            <p:cNvGrpSpPr/>
            <p:nvPr/>
          </p:nvGrpSpPr>
          <p:grpSpPr>
            <a:xfrm rot="-4080000">
              <a:off x="2600325" y="1457325"/>
              <a:ext cx="3943350" cy="3943350"/>
              <a:chOff x="2600325" y="1457325"/>
              <a:chExt cx="3943350" cy="3943350"/>
            </a:xfrm>
            <a:solidFill>
              <a:schemeClr val="bg1"/>
            </a:solidFill>
          </p:grpSpPr>
          <p:grpSp>
            <p:nvGrpSpPr>
              <p:cNvPr id="18" name="Group 17"/>
              <p:cNvGrpSpPr/>
              <p:nvPr/>
            </p:nvGrpSpPr>
            <p:grpSpPr>
              <a:xfrm>
                <a:off x="4381500" y="1457325"/>
                <a:ext cx="381000" cy="3943350"/>
                <a:chOff x="4381500" y="1457325"/>
                <a:chExt cx="381000" cy="3943350"/>
              </a:xfrm>
              <a:grpFill/>
            </p:grpSpPr>
            <p:sp>
              <p:nvSpPr>
                <p:cNvPr id="22" name="Oval 2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L</a:t>
                  </a:r>
                  <a:endParaRPr lang="en-GB" b="1" dirty="0">
                    <a:solidFill>
                      <a:srgbClr val="FF0000"/>
                    </a:solidFill>
                    <a:latin typeface="Comic Sans MS" panose="030F0702030302020204" pitchFamily="66" charset="0"/>
                  </a:endParaRPr>
                </a:p>
              </p:txBody>
            </p:sp>
            <p:sp>
              <p:nvSpPr>
                <p:cNvPr id="23" name="Oval 2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D</a:t>
                  </a:r>
                  <a:endParaRPr lang="en-GB" b="1" dirty="0">
                    <a:latin typeface="Comic Sans MS" panose="030F0702030302020204" pitchFamily="66" charset="0"/>
                  </a:endParaRPr>
                </a:p>
              </p:txBody>
            </p:sp>
          </p:grpSp>
          <p:grpSp>
            <p:nvGrpSpPr>
              <p:cNvPr id="19" name="Group 18"/>
              <p:cNvGrpSpPr/>
              <p:nvPr/>
            </p:nvGrpSpPr>
            <p:grpSpPr>
              <a:xfrm rot="5400000">
                <a:off x="4381500" y="1457325"/>
                <a:ext cx="381000" cy="3943350"/>
                <a:chOff x="4381500" y="1457325"/>
                <a:chExt cx="381000" cy="3943350"/>
              </a:xfrm>
              <a:grpFill/>
            </p:grpSpPr>
            <p:sp>
              <p:nvSpPr>
                <p:cNvPr id="20" name="Oval 19"/>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H</a:t>
                  </a:r>
                  <a:endParaRPr lang="en-GB" b="1" dirty="0">
                    <a:solidFill>
                      <a:srgbClr val="FF0000"/>
                    </a:solidFill>
                    <a:latin typeface="Comic Sans MS" panose="030F0702030302020204" pitchFamily="66" charset="0"/>
                  </a:endParaRPr>
                </a:p>
              </p:txBody>
            </p:sp>
            <p:sp>
              <p:nvSpPr>
                <p:cNvPr id="21" name="Oval 20"/>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P</a:t>
                  </a:r>
                  <a:endParaRPr lang="en-GB" b="1" dirty="0">
                    <a:solidFill>
                      <a:srgbClr val="FF0000"/>
                    </a:solidFill>
                    <a:latin typeface="Comic Sans MS" panose="030F0702030302020204" pitchFamily="66" charset="0"/>
                  </a:endParaRPr>
                </a:p>
              </p:txBody>
            </p:sp>
          </p:grpSp>
        </p:grpSp>
        <p:grpSp>
          <p:nvGrpSpPr>
            <p:cNvPr id="11" name="Group 10"/>
            <p:cNvGrpSpPr/>
            <p:nvPr/>
          </p:nvGrpSpPr>
          <p:grpSpPr>
            <a:xfrm rot="-2700000">
              <a:off x="2600325" y="1457325"/>
              <a:ext cx="3943350" cy="3943350"/>
              <a:chOff x="2600325" y="1457325"/>
              <a:chExt cx="3943350" cy="3943350"/>
            </a:xfrm>
            <a:solidFill>
              <a:schemeClr val="bg1"/>
            </a:solidFill>
          </p:grpSpPr>
          <p:grpSp>
            <p:nvGrpSpPr>
              <p:cNvPr id="12" name="Group 11"/>
              <p:cNvGrpSpPr/>
              <p:nvPr/>
            </p:nvGrpSpPr>
            <p:grpSpPr>
              <a:xfrm>
                <a:off x="4381500" y="1457325"/>
                <a:ext cx="381000" cy="3943350"/>
                <a:chOff x="4381500" y="1457325"/>
                <a:chExt cx="381000" cy="3943350"/>
              </a:xfrm>
              <a:grpFill/>
            </p:grpSpPr>
            <p:sp>
              <p:nvSpPr>
                <p:cNvPr id="16" name="Oval 1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K</a:t>
                  </a:r>
                  <a:endParaRPr lang="en-GB" b="1" dirty="0">
                    <a:solidFill>
                      <a:srgbClr val="FF0000"/>
                    </a:solidFill>
                    <a:latin typeface="Comic Sans MS" panose="030F0702030302020204" pitchFamily="66" charset="0"/>
                  </a:endParaRPr>
                </a:p>
              </p:txBody>
            </p:sp>
            <p:sp>
              <p:nvSpPr>
                <p:cNvPr id="17" name="Oval 1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C</a:t>
                  </a:r>
                  <a:endParaRPr lang="en-GB" b="1" dirty="0">
                    <a:latin typeface="Comic Sans MS" panose="030F0702030302020204" pitchFamily="66" charset="0"/>
                  </a:endParaRPr>
                </a:p>
              </p:txBody>
            </p:sp>
          </p:grpSp>
          <p:grpSp>
            <p:nvGrpSpPr>
              <p:cNvPr id="13" name="Group 12"/>
              <p:cNvGrpSpPr/>
              <p:nvPr/>
            </p:nvGrpSpPr>
            <p:grpSpPr>
              <a:xfrm rot="5400000">
                <a:off x="4381500" y="1457325"/>
                <a:ext cx="381000" cy="3943350"/>
                <a:chOff x="4381500" y="1457325"/>
                <a:chExt cx="381000" cy="3943350"/>
              </a:xfrm>
              <a:grpFill/>
            </p:grpSpPr>
            <p:sp>
              <p:nvSpPr>
                <p:cNvPr id="14" name="Oval 1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G</a:t>
                  </a:r>
                  <a:endParaRPr lang="en-GB" b="1" dirty="0">
                    <a:solidFill>
                      <a:srgbClr val="FF0000"/>
                    </a:solidFill>
                    <a:latin typeface="Comic Sans MS" panose="030F0702030302020204" pitchFamily="66" charset="0"/>
                  </a:endParaRPr>
                </a:p>
              </p:txBody>
            </p:sp>
            <p:sp>
              <p:nvSpPr>
                <p:cNvPr id="15" name="Oval 1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O</a:t>
                  </a:r>
                  <a:endParaRPr lang="en-GB" b="1" dirty="0">
                    <a:solidFill>
                      <a:srgbClr val="FF0000"/>
                    </a:solidFill>
                    <a:latin typeface="Comic Sans MS" panose="030F0702030302020204" pitchFamily="66" charset="0"/>
                  </a:endParaRPr>
                </a:p>
              </p:txBody>
            </p:sp>
          </p:grpSp>
        </p:grpSp>
      </p:grpSp>
      <p:sp>
        <p:nvSpPr>
          <p:cNvPr id="52" name="Arc 51"/>
          <p:cNvSpPr/>
          <p:nvPr/>
        </p:nvSpPr>
        <p:spPr>
          <a:xfrm rot="5400000" flipH="1">
            <a:off x="5417441" y="4618249"/>
            <a:ext cx="1435212" cy="1435212"/>
          </a:xfrm>
          <a:prstGeom prst="arc">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nvGrpSpPr>
          <p:cNvPr id="53" name="Group 52"/>
          <p:cNvGrpSpPr/>
          <p:nvPr/>
        </p:nvGrpSpPr>
        <p:grpSpPr>
          <a:xfrm>
            <a:off x="3524362" y="3926160"/>
            <a:ext cx="1870836" cy="1870836"/>
            <a:chOff x="2552700" y="1409700"/>
            <a:chExt cx="4038600" cy="4038600"/>
          </a:xfrm>
        </p:grpSpPr>
        <p:sp>
          <p:nvSpPr>
            <p:cNvPr id="54" name="Pie 53"/>
            <p:cNvSpPr/>
            <p:nvPr/>
          </p:nvSpPr>
          <p:spPr>
            <a:xfrm>
              <a:off x="2667000" y="1524000"/>
              <a:ext cx="3810000" cy="3810000"/>
            </a:xfrm>
            <a:prstGeom prst="pie">
              <a:avLst>
                <a:gd name="adj1" fmla="val 12298"/>
                <a:gd name="adj2" fmla="val 5412384"/>
              </a:avLst>
            </a:prstGeom>
            <a:solidFill>
              <a:srgbClr val="FFFF66"/>
            </a:solidFill>
            <a:ln w="381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5" name="Pie 54"/>
            <p:cNvSpPr/>
            <p:nvPr/>
          </p:nvSpPr>
          <p:spPr>
            <a:xfrm rot="10800000">
              <a:off x="2667001" y="1524000"/>
              <a:ext cx="3810000" cy="3810000"/>
            </a:xfrm>
            <a:prstGeom prst="pie">
              <a:avLst>
                <a:gd name="adj1" fmla="val 12298"/>
                <a:gd name="adj2" fmla="val 5412384"/>
              </a:avLst>
            </a:prstGeom>
            <a:solidFill>
              <a:srgbClr val="FFFF6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6" name="Pie 55"/>
            <p:cNvSpPr/>
            <p:nvPr/>
          </p:nvSpPr>
          <p:spPr>
            <a:xfrm rot="10800000">
              <a:off x="2667001"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7" name="Pie 56"/>
            <p:cNvSpPr/>
            <p:nvPr/>
          </p:nvSpPr>
          <p:spPr>
            <a:xfrm>
              <a:off x="2667000"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58" name="Straight Connector 57"/>
            <p:cNvCxnSpPr>
              <a:stCxn id="63" idx="0"/>
              <a:endCxn id="63" idx="4"/>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63" idx="2"/>
              <a:endCxn id="63" idx="6"/>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63" idx="1"/>
              <a:endCxn id="63" idx="5"/>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63" idx="7"/>
              <a:endCxn id="63" idx="3"/>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Oval 62"/>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Oval 63"/>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Oval 64"/>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Oval 65"/>
            <p:cNvSpPr/>
            <p:nvPr/>
          </p:nvSpPr>
          <p:spPr>
            <a:xfrm>
              <a:off x="2628900" y="1485900"/>
              <a:ext cx="3886200" cy="38862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68" name="Group 67"/>
          <p:cNvGrpSpPr/>
          <p:nvPr/>
        </p:nvGrpSpPr>
        <p:grpSpPr>
          <a:xfrm>
            <a:off x="2745213" y="3572079"/>
            <a:ext cx="1000382" cy="1000382"/>
            <a:chOff x="2552700" y="1409700"/>
            <a:chExt cx="4038600" cy="4038600"/>
          </a:xfrm>
        </p:grpSpPr>
        <p:sp>
          <p:nvSpPr>
            <p:cNvPr id="69" name="Pie 68"/>
            <p:cNvSpPr/>
            <p:nvPr/>
          </p:nvSpPr>
          <p:spPr>
            <a:xfrm>
              <a:off x="2667000"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0" name="Pie 69"/>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1" name="Pie 70"/>
            <p:cNvSpPr/>
            <p:nvPr/>
          </p:nvSpPr>
          <p:spPr>
            <a:xfrm rot="10800000">
              <a:off x="2667001"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2" name="Pie 71"/>
            <p:cNvSpPr/>
            <p:nvPr/>
          </p:nvSpPr>
          <p:spPr>
            <a:xfrm>
              <a:off x="2667000"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73" name="Straight Connector 72"/>
            <p:cNvCxnSpPr>
              <a:stCxn id="78" idx="0"/>
              <a:endCxn id="78" idx="4"/>
            </p:cNvCxnSpPr>
            <p:nvPr/>
          </p:nvCxnSpPr>
          <p:spPr>
            <a:xfrm>
              <a:off x="4572000" y="1409700"/>
              <a:ext cx="0" cy="403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78" idx="2"/>
              <a:endCxn id="78" idx="6"/>
            </p:cNvCxnSpPr>
            <p:nvPr/>
          </p:nvCxnSpPr>
          <p:spPr>
            <a:xfrm>
              <a:off x="2552700" y="3429000"/>
              <a:ext cx="4038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78" idx="1"/>
              <a:endCxn id="78" idx="5"/>
            </p:cNvCxnSpPr>
            <p:nvPr/>
          </p:nvCxnSpPr>
          <p:spPr>
            <a:xfrm>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78" idx="7"/>
              <a:endCxn id="78" idx="3"/>
            </p:cNvCxnSpPr>
            <p:nvPr/>
          </p:nvCxnSpPr>
          <p:spPr>
            <a:xfrm flipH="1">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Oval 77"/>
            <p:cNvSpPr/>
            <p:nvPr/>
          </p:nvSpPr>
          <p:spPr>
            <a:xfrm>
              <a:off x="2552700" y="1409700"/>
              <a:ext cx="4038600" cy="403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9" name="Oval 78"/>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0" name="Oval 79"/>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1" name="Oval 80"/>
            <p:cNvSpPr/>
            <p:nvPr/>
          </p:nvSpPr>
          <p:spPr>
            <a:xfrm>
              <a:off x="2628900" y="1485900"/>
              <a:ext cx="3886200" cy="38862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2" name="Oval 81"/>
            <p:cNvSpPr/>
            <p:nvPr/>
          </p:nvSpPr>
          <p:spPr>
            <a:xfrm>
              <a:off x="2676525" y="1533525"/>
              <a:ext cx="3790950" cy="379095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Oval 82"/>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84" name="Group 83"/>
          <p:cNvGrpSpPr/>
          <p:nvPr/>
        </p:nvGrpSpPr>
        <p:grpSpPr>
          <a:xfrm>
            <a:off x="2723801" y="1379043"/>
            <a:ext cx="2309935" cy="2309935"/>
            <a:chOff x="2552700" y="1409700"/>
            <a:chExt cx="4038600" cy="4038600"/>
          </a:xfrm>
        </p:grpSpPr>
        <p:sp>
          <p:nvSpPr>
            <p:cNvPr id="85" name="Pie 84"/>
            <p:cNvSpPr>
              <a:spLocks noChangeAspect="1"/>
            </p:cNvSpPr>
            <p:nvPr/>
          </p:nvSpPr>
          <p:spPr>
            <a:xfrm>
              <a:off x="2571750"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6" name="Pie 85"/>
            <p:cNvSpPr>
              <a:spLocks noChangeAspect="1"/>
            </p:cNvSpPr>
            <p:nvPr/>
          </p:nvSpPr>
          <p:spPr>
            <a:xfrm rot="10800000">
              <a:off x="2571751"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7" name="Pie 86"/>
            <p:cNvSpPr>
              <a:spLocks noChangeAspect="1"/>
            </p:cNvSpPr>
            <p:nvPr/>
          </p:nvSpPr>
          <p:spPr>
            <a:xfrm rot="10800000">
              <a:off x="2571751"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8" name="Pie 87"/>
            <p:cNvSpPr>
              <a:spLocks noChangeAspect="1"/>
            </p:cNvSpPr>
            <p:nvPr/>
          </p:nvSpPr>
          <p:spPr>
            <a:xfrm>
              <a:off x="2571750"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89" name="Straight Connector 88"/>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4" name="Oval 93"/>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Oval 94"/>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Oval 95"/>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Oval 9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cxnSp>
        <p:nvCxnSpPr>
          <p:cNvPr id="98" name="Straight Arrow Connector 97"/>
          <p:cNvCxnSpPr/>
          <p:nvPr/>
        </p:nvCxnSpPr>
        <p:spPr>
          <a:xfrm flipH="1" flipV="1">
            <a:off x="7882908" y="4083310"/>
            <a:ext cx="346724" cy="76517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50" name="TextBox 6149"/>
          <p:cNvSpPr txBox="1"/>
          <p:nvPr/>
        </p:nvSpPr>
        <p:spPr>
          <a:xfrm>
            <a:off x="662152" y="358517"/>
            <a:ext cx="2529860" cy="523220"/>
          </a:xfrm>
          <a:prstGeom prst="rect">
            <a:avLst/>
          </a:prstGeom>
          <a:noFill/>
        </p:spPr>
        <p:txBody>
          <a:bodyPr wrap="none" rtlCol="0">
            <a:spAutoFit/>
          </a:bodyPr>
          <a:lstStyle/>
          <a:p>
            <a:r>
              <a:rPr lang="en-GB" sz="2800" b="1" dirty="0" smtClean="0">
                <a:latin typeface="Comic Sans MS" panose="030F0702030302020204" pitchFamily="66" charset="0"/>
              </a:rPr>
              <a:t>Letter Wheel</a:t>
            </a:r>
            <a:endParaRPr lang="en-GB" sz="2800" b="1" dirty="0">
              <a:latin typeface="Comic Sans MS" panose="030F0702030302020204" pitchFamily="66" charset="0"/>
            </a:endParaRPr>
          </a:p>
        </p:txBody>
      </p:sp>
      <p:sp>
        <p:nvSpPr>
          <p:cNvPr id="6151" name="TextBox 6150"/>
          <p:cNvSpPr txBox="1"/>
          <p:nvPr/>
        </p:nvSpPr>
        <p:spPr>
          <a:xfrm>
            <a:off x="5197223" y="6203145"/>
            <a:ext cx="3804837" cy="646331"/>
          </a:xfrm>
          <a:prstGeom prst="rect">
            <a:avLst/>
          </a:prstGeom>
          <a:noFill/>
        </p:spPr>
        <p:txBody>
          <a:bodyPr wrap="square" rtlCol="0">
            <a:spAutoFit/>
          </a:bodyPr>
          <a:lstStyle/>
          <a:p>
            <a:r>
              <a:rPr lang="en-GB" dirty="0" smtClean="0">
                <a:latin typeface="Comic Sans MS" panose="030F0702030302020204" pitchFamily="66" charset="0"/>
              </a:rPr>
              <a:t>This wheel makes </a:t>
            </a:r>
            <a:r>
              <a:rPr lang="en-GB" dirty="0" smtClean="0">
                <a:latin typeface="Comic Sans MS" panose="030F0702030302020204" pitchFamily="66" charset="0"/>
              </a:rPr>
              <a:t>150 </a:t>
            </a:r>
            <a:r>
              <a:rPr lang="en-GB" dirty="0" smtClean="0">
                <a:latin typeface="Comic Sans MS" panose="030F0702030302020204" pitchFamily="66" charset="0"/>
              </a:rPr>
              <a:t>complete revolutions in the direction shown</a:t>
            </a:r>
            <a:endParaRPr lang="en-GB" dirty="0">
              <a:latin typeface="Comic Sans MS" panose="030F0702030302020204" pitchFamily="66" charset="0"/>
            </a:endParaRPr>
          </a:p>
        </p:txBody>
      </p:sp>
      <p:sp>
        <p:nvSpPr>
          <p:cNvPr id="6152" name="TextBox 6151"/>
          <p:cNvSpPr txBox="1"/>
          <p:nvPr/>
        </p:nvSpPr>
        <p:spPr>
          <a:xfrm>
            <a:off x="4619784" y="5833813"/>
            <a:ext cx="904415" cy="369332"/>
          </a:xfrm>
          <a:prstGeom prst="rect">
            <a:avLst/>
          </a:prstGeom>
          <a:noFill/>
        </p:spPr>
        <p:txBody>
          <a:bodyPr wrap="none" rtlCol="0">
            <a:spAutoFit/>
          </a:bodyPr>
          <a:lstStyle/>
          <a:p>
            <a:r>
              <a:rPr lang="en-GB" dirty="0" smtClean="0"/>
              <a:t>130mm</a:t>
            </a:r>
            <a:endParaRPr lang="en-GB" dirty="0"/>
          </a:p>
        </p:txBody>
      </p:sp>
      <p:sp>
        <p:nvSpPr>
          <p:cNvPr id="110" name="TextBox 109"/>
          <p:cNvSpPr txBox="1"/>
          <p:nvPr/>
        </p:nvSpPr>
        <p:spPr>
          <a:xfrm>
            <a:off x="2705605" y="5147637"/>
            <a:ext cx="904415" cy="369332"/>
          </a:xfrm>
          <a:prstGeom prst="rect">
            <a:avLst/>
          </a:prstGeom>
          <a:noFill/>
        </p:spPr>
        <p:txBody>
          <a:bodyPr wrap="none" rtlCol="0">
            <a:spAutoFit/>
          </a:bodyPr>
          <a:lstStyle/>
          <a:p>
            <a:r>
              <a:rPr lang="en-GB" dirty="0" smtClean="0"/>
              <a:t>209mm</a:t>
            </a:r>
            <a:endParaRPr lang="en-GB" dirty="0"/>
          </a:p>
        </p:txBody>
      </p:sp>
      <p:sp>
        <p:nvSpPr>
          <p:cNvPr id="111" name="TextBox 110"/>
          <p:cNvSpPr txBox="1"/>
          <p:nvPr/>
        </p:nvSpPr>
        <p:spPr>
          <a:xfrm>
            <a:off x="1987300" y="4232708"/>
            <a:ext cx="904415" cy="369332"/>
          </a:xfrm>
          <a:prstGeom prst="rect">
            <a:avLst/>
          </a:prstGeom>
          <a:noFill/>
        </p:spPr>
        <p:txBody>
          <a:bodyPr wrap="none" rtlCol="0">
            <a:spAutoFit/>
          </a:bodyPr>
          <a:lstStyle/>
          <a:p>
            <a:r>
              <a:rPr lang="en-GB" dirty="0" smtClean="0"/>
              <a:t>108mm</a:t>
            </a:r>
            <a:endParaRPr lang="en-GB" dirty="0"/>
          </a:p>
        </p:txBody>
      </p:sp>
      <p:sp>
        <p:nvSpPr>
          <p:cNvPr id="112" name="TextBox 111"/>
          <p:cNvSpPr txBox="1"/>
          <p:nvPr/>
        </p:nvSpPr>
        <p:spPr>
          <a:xfrm>
            <a:off x="3798339" y="1026320"/>
            <a:ext cx="904415" cy="369332"/>
          </a:xfrm>
          <a:prstGeom prst="rect">
            <a:avLst/>
          </a:prstGeom>
          <a:noFill/>
        </p:spPr>
        <p:txBody>
          <a:bodyPr wrap="none" rtlCol="0">
            <a:spAutoFit/>
          </a:bodyPr>
          <a:lstStyle/>
          <a:p>
            <a:r>
              <a:rPr lang="en-GB" dirty="0" smtClean="0"/>
              <a:t>250mm</a:t>
            </a:r>
            <a:endParaRPr lang="en-GB" dirty="0"/>
          </a:p>
        </p:txBody>
      </p:sp>
      <p:sp>
        <p:nvSpPr>
          <p:cNvPr id="113" name="TextBox 112"/>
          <p:cNvSpPr txBox="1"/>
          <p:nvPr/>
        </p:nvSpPr>
        <p:spPr>
          <a:xfrm>
            <a:off x="5102321" y="127210"/>
            <a:ext cx="904415" cy="369332"/>
          </a:xfrm>
          <a:prstGeom prst="rect">
            <a:avLst/>
          </a:prstGeom>
          <a:noFill/>
        </p:spPr>
        <p:txBody>
          <a:bodyPr wrap="none" rtlCol="0">
            <a:spAutoFit/>
          </a:bodyPr>
          <a:lstStyle/>
          <a:p>
            <a:r>
              <a:rPr lang="en-GB" dirty="0" smtClean="0"/>
              <a:t>480mm</a:t>
            </a:r>
            <a:endParaRPr lang="en-GB" dirty="0"/>
          </a:p>
        </p:txBody>
      </p:sp>
      <p:grpSp>
        <p:nvGrpSpPr>
          <p:cNvPr id="109" name="Group 108"/>
          <p:cNvGrpSpPr>
            <a:grpSpLocks noChangeAspect="1"/>
          </p:cNvGrpSpPr>
          <p:nvPr/>
        </p:nvGrpSpPr>
        <p:grpSpPr>
          <a:xfrm>
            <a:off x="5268955" y="4794121"/>
            <a:ext cx="1393197" cy="1393197"/>
            <a:chOff x="2552703" y="1409703"/>
            <a:chExt cx="3998212" cy="3998212"/>
          </a:xfrm>
        </p:grpSpPr>
        <p:sp>
          <p:nvSpPr>
            <p:cNvPr id="114" name="Pie 113"/>
            <p:cNvSpPr/>
            <p:nvPr/>
          </p:nvSpPr>
          <p:spPr>
            <a:xfrm>
              <a:off x="2667000" y="1524000"/>
              <a:ext cx="3810000" cy="3810000"/>
            </a:xfrm>
            <a:prstGeom prst="pie">
              <a:avLst>
                <a:gd name="adj1" fmla="val 12298"/>
                <a:gd name="adj2" fmla="val 5412384"/>
              </a:avLst>
            </a:prstGeom>
            <a:solidFill>
              <a:srgbClr val="FFFF66"/>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5" name="Pie 114"/>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6" name="Pie 115"/>
            <p:cNvSpPr/>
            <p:nvPr/>
          </p:nvSpPr>
          <p:spPr>
            <a:xfrm rot="10800000">
              <a:off x="2667002" y="1506958"/>
              <a:ext cx="3810001" cy="3810001"/>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7" name="Pie 116"/>
            <p:cNvSpPr/>
            <p:nvPr/>
          </p:nvSpPr>
          <p:spPr>
            <a:xfrm>
              <a:off x="2667000" y="1524000"/>
              <a:ext cx="3810000" cy="3810000"/>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118" name="Straight Connector 117"/>
            <p:cNvCxnSpPr>
              <a:stCxn id="126" idx="0"/>
              <a:endCxn id="123" idx="4"/>
            </p:cNvCxnSpPr>
            <p:nvPr/>
          </p:nvCxnSpPr>
          <p:spPr>
            <a:xfrm flipH="1">
              <a:off x="4551810" y="1485899"/>
              <a:ext cx="20189" cy="3922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127" idx="2"/>
              <a:endCxn id="123" idx="6"/>
            </p:cNvCxnSpPr>
            <p:nvPr/>
          </p:nvCxnSpPr>
          <p:spPr>
            <a:xfrm flipV="1">
              <a:off x="2676524" y="3408810"/>
              <a:ext cx="3874391" cy="201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127" idx="1"/>
              <a:endCxn id="123" idx="5"/>
            </p:cNvCxnSpPr>
            <p:nvPr/>
          </p:nvCxnSpPr>
          <p:spPr>
            <a:xfrm>
              <a:off x="3231695" y="2088695"/>
              <a:ext cx="2733696" cy="27336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123" idx="7"/>
              <a:endCxn id="123" idx="3"/>
            </p:cNvCxnSpPr>
            <p:nvPr/>
          </p:nvCxnSpPr>
          <p:spPr>
            <a:xfrm flipH="1">
              <a:off x="3138228" y="1995228"/>
              <a:ext cx="2827163" cy="28271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3" name="Oval 122"/>
            <p:cNvSpPr>
              <a:spLocks noChangeAspect="1"/>
            </p:cNvSpPr>
            <p:nvPr/>
          </p:nvSpPr>
          <p:spPr>
            <a:xfrm>
              <a:off x="2552703" y="1409703"/>
              <a:ext cx="3998212" cy="3998212"/>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4" name="Oval 123"/>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5" name="Oval 124"/>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6" name="Oval 125"/>
            <p:cNvSpPr/>
            <p:nvPr/>
          </p:nvSpPr>
          <p:spPr>
            <a:xfrm>
              <a:off x="2628900" y="1485900"/>
              <a:ext cx="3886200" cy="3886200"/>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7" name="Oval 126"/>
            <p:cNvSpPr>
              <a:spLocks noChangeAspect="1"/>
            </p:cNvSpPr>
            <p:nvPr/>
          </p:nvSpPr>
          <p:spPr>
            <a:xfrm>
              <a:off x="2676524" y="1533524"/>
              <a:ext cx="3790951" cy="379095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8" name="Oval 127"/>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29" name="TextBox 128"/>
          <p:cNvSpPr txBox="1"/>
          <p:nvPr/>
        </p:nvSpPr>
        <p:spPr>
          <a:xfrm>
            <a:off x="6914693" y="4826243"/>
            <a:ext cx="2438487" cy="1200329"/>
          </a:xfrm>
          <a:prstGeom prst="rect">
            <a:avLst/>
          </a:prstGeom>
          <a:noFill/>
        </p:spPr>
        <p:txBody>
          <a:bodyPr wrap="square" rtlCol="0">
            <a:spAutoFit/>
          </a:bodyPr>
          <a:lstStyle/>
          <a:p>
            <a:r>
              <a:rPr lang="en-GB" dirty="0" smtClean="0">
                <a:latin typeface="Comic Sans MS" panose="030F0702030302020204" pitchFamily="66" charset="0"/>
              </a:rPr>
              <a:t>When the wheels finally come to rest which letter will be in this position?</a:t>
            </a:r>
            <a:endParaRPr lang="en-GB" dirty="0">
              <a:latin typeface="Comic Sans MS" panose="030F0702030302020204" pitchFamily="66" charset="0"/>
            </a:endParaRPr>
          </a:p>
        </p:txBody>
      </p:sp>
      <p:sp>
        <p:nvSpPr>
          <p:cNvPr id="130" name="TextBox 129"/>
          <p:cNvSpPr txBox="1"/>
          <p:nvPr/>
        </p:nvSpPr>
        <p:spPr>
          <a:xfrm>
            <a:off x="84262" y="1377142"/>
            <a:ext cx="2517054" cy="2308324"/>
          </a:xfrm>
          <a:prstGeom prst="rect">
            <a:avLst/>
          </a:prstGeom>
          <a:noFill/>
        </p:spPr>
        <p:txBody>
          <a:bodyPr wrap="square" rtlCol="0">
            <a:spAutoFit/>
          </a:bodyPr>
          <a:lstStyle/>
          <a:p>
            <a:r>
              <a:rPr lang="en-GB" dirty="0" smtClean="0">
                <a:latin typeface="Comic Sans MS" panose="030F0702030302020204" pitchFamily="66" charset="0"/>
              </a:rPr>
              <a:t>These wheels are all in perfect, non-slip contact with their neighbours and are driven by the first wheel (with its direction of spin shown).</a:t>
            </a:r>
          </a:p>
        </p:txBody>
      </p:sp>
      <p:sp>
        <p:nvSpPr>
          <p:cNvPr id="131" name="Rectangle 130"/>
          <p:cNvSpPr/>
          <p:nvPr/>
        </p:nvSpPr>
        <p:spPr>
          <a:xfrm>
            <a:off x="71644" y="5237003"/>
            <a:ext cx="2741241" cy="1477328"/>
          </a:xfrm>
          <a:prstGeom prst="rect">
            <a:avLst/>
          </a:prstGeom>
        </p:spPr>
        <p:txBody>
          <a:bodyPr wrap="square">
            <a:spAutoFit/>
          </a:bodyPr>
          <a:lstStyle/>
          <a:p>
            <a:r>
              <a:rPr lang="en-GB" dirty="0" smtClean="0">
                <a:latin typeface="Comic Sans MS" panose="030F0702030302020204" pitchFamily="66" charset="0"/>
              </a:rPr>
              <a:t>The lengths </a:t>
            </a:r>
            <a:r>
              <a:rPr lang="en-GB" dirty="0">
                <a:latin typeface="Comic Sans MS" panose="030F0702030302020204" pitchFamily="66" charset="0"/>
              </a:rPr>
              <a:t>refer to the diameter of each </a:t>
            </a:r>
            <a:r>
              <a:rPr lang="en-GB" dirty="0" smtClean="0">
                <a:latin typeface="Comic Sans MS" panose="030F0702030302020204" pitchFamily="66" charset="0"/>
              </a:rPr>
              <a:t>wheel.</a:t>
            </a:r>
          </a:p>
          <a:p>
            <a:endParaRPr lang="en-GB" dirty="0">
              <a:latin typeface="Comic Sans MS" panose="030F0702030302020204" pitchFamily="66" charset="0"/>
            </a:endParaRPr>
          </a:p>
          <a:p>
            <a:r>
              <a:rPr lang="en-GB" dirty="0" smtClean="0">
                <a:latin typeface="Comic Sans MS" panose="030F0702030302020204" pitchFamily="66" charset="0"/>
              </a:rPr>
              <a:t>(Diagram not to scale)</a:t>
            </a:r>
            <a:endParaRPr lang="en-GB" dirty="0">
              <a:latin typeface="Comic Sans MS" panose="030F0702030302020204" pitchFamily="66" charset="0"/>
            </a:endParaRPr>
          </a:p>
        </p:txBody>
      </p:sp>
      <p:sp>
        <p:nvSpPr>
          <p:cNvPr id="132" name="TextBox 131"/>
          <p:cNvSpPr txBox="1"/>
          <p:nvPr/>
        </p:nvSpPr>
        <p:spPr>
          <a:xfrm>
            <a:off x="8169053" y="0"/>
            <a:ext cx="974947"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dirty="0" smtClean="0">
                <a:latin typeface="Bradley Hand ITC" panose="03070402050302030203" pitchFamily="66" charset="0"/>
              </a:rPr>
              <a:t>SIC_39</a:t>
            </a:r>
            <a:endParaRPr lang="en-GB" sz="2000" dirty="0">
              <a:latin typeface="Bradley Hand ITC" panose="03070402050302030203" pitchFamily="66" charset="0"/>
            </a:endParaRPr>
          </a:p>
        </p:txBody>
      </p:sp>
    </p:spTree>
    <p:extLst>
      <p:ext uri="{BB962C8B-B14F-4D97-AF65-F5344CB8AC3E}">
        <p14:creationId xmlns:p14="http://schemas.microsoft.com/office/powerpoint/2010/main" val="867441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29681" y="116822"/>
            <a:ext cx="4038600" cy="4038600"/>
            <a:chOff x="2552700" y="1409700"/>
            <a:chExt cx="4038600" cy="4038600"/>
          </a:xfrm>
        </p:grpSpPr>
        <p:sp>
          <p:nvSpPr>
            <p:cNvPr id="4" name="Oval 3"/>
            <p:cNvSpPr/>
            <p:nvPr/>
          </p:nvSpPr>
          <p:spPr>
            <a:xfrm>
              <a:off x="2552700" y="1409700"/>
              <a:ext cx="4038600" cy="4038600"/>
            </a:xfrm>
            <a:prstGeom prst="ellipse">
              <a:avLst/>
            </a:prstGeom>
            <a:solidFill>
              <a:srgbClr val="FFFF66"/>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p:cNvSpPr/>
            <p:nvPr/>
          </p:nvSpPr>
          <p:spPr>
            <a:xfrm>
              <a:off x="3924300" y="2781300"/>
              <a:ext cx="1295400" cy="1295400"/>
            </a:xfrm>
            <a:prstGeom prst="ellipse">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3038475" y="1895475"/>
              <a:ext cx="3067050" cy="3067050"/>
            </a:xfrm>
            <a:prstGeom prst="ellipse">
              <a:avLst/>
            </a:prstGeom>
            <a:solidFill>
              <a:schemeClr val="accent4">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4533900" y="3390900"/>
              <a:ext cx="76200" cy="76200"/>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8" name="Group 7"/>
            <p:cNvGrpSpPr/>
            <p:nvPr/>
          </p:nvGrpSpPr>
          <p:grpSpPr>
            <a:xfrm>
              <a:off x="2600325" y="1457325"/>
              <a:ext cx="3943350" cy="3943350"/>
              <a:chOff x="2600325" y="1457325"/>
              <a:chExt cx="3943350" cy="3943350"/>
            </a:xfrm>
            <a:solidFill>
              <a:schemeClr val="bg1"/>
            </a:solidFill>
          </p:grpSpPr>
          <p:grpSp>
            <p:nvGrpSpPr>
              <p:cNvPr id="30" name="Group 29"/>
              <p:cNvGrpSpPr/>
              <p:nvPr/>
            </p:nvGrpSpPr>
            <p:grpSpPr>
              <a:xfrm>
                <a:off x="4381500" y="1457325"/>
                <a:ext cx="381000" cy="3943350"/>
                <a:chOff x="4381500" y="1457325"/>
                <a:chExt cx="381000" cy="3943350"/>
              </a:xfrm>
              <a:grpFill/>
            </p:grpSpPr>
            <p:sp>
              <p:nvSpPr>
                <p:cNvPr id="34" name="Oval 3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I</a:t>
                  </a:r>
                  <a:endParaRPr lang="en-GB" b="1" dirty="0">
                    <a:solidFill>
                      <a:srgbClr val="FF0000"/>
                    </a:solidFill>
                    <a:latin typeface="Comic Sans MS" panose="030F0702030302020204" pitchFamily="66" charset="0"/>
                  </a:endParaRPr>
                </a:p>
              </p:txBody>
            </p:sp>
            <p:sp>
              <p:nvSpPr>
                <p:cNvPr id="35" name="Oval 3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A</a:t>
                  </a:r>
                  <a:endParaRPr lang="en-GB" b="1" dirty="0">
                    <a:latin typeface="Comic Sans MS" panose="030F0702030302020204" pitchFamily="66" charset="0"/>
                  </a:endParaRPr>
                </a:p>
              </p:txBody>
            </p:sp>
          </p:grpSp>
          <p:grpSp>
            <p:nvGrpSpPr>
              <p:cNvPr id="31" name="Group 30"/>
              <p:cNvGrpSpPr/>
              <p:nvPr/>
            </p:nvGrpSpPr>
            <p:grpSpPr>
              <a:xfrm rot="5400000">
                <a:off x="4381500" y="1457325"/>
                <a:ext cx="381000" cy="3943350"/>
                <a:chOff x="4381500" y="1457325"/>
                <a:chExt cx="381000" cy="3943350"/>
              </a:xfrm>
              <a:grpFill/>
            </p:grpSpPr>
            <p:sp>
              <p:nvSpPr>
                <p:cNvPr id="32" name="Oval 3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E</a:t>
                  </a:r>
                  <a:endParaRPr lang="en-GB" b="1" dirty="0">
                    <a:solidFill>
                      <a:srgbClr val="FF0000"/>
                    </a:solidFill>
                    <a:latin typeface="Comic Sans MS" panose="030F0702030302020204" pitchFamily="66" charset="0"/>
                  </a:endParaRPr>
                </a:p>
              </p:txBody>
            </p:sp>
            <p:sp>
              <p:nvSpPr>
                <p:cNvPr id="33" name="Oval 3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M</a:t>
                  </a:r>
                  <a:endParaRPr lang="en-GB" b="1" dirty="0">
                    <a:solidFill>
                      <a:srgbClr val="FF0000"/>
                    </a:solidFill>
                    <a:latin typeface="Comic Sans MS" panose="030F0702030302020204" pitchFamily="66" charset="0"/>
                  </a:endParaRPr>
                </a:p>
              </p:txBody>
            </p:sp>
          </p:grpSp>
        </p:grpSp>
        <p:grpSp>
          <p:nvGrpSpPr>
            <p:cNvPr id="9" name="Group 8"/>
            <p:cNvGrpSpPr/>
            <p:nvPr/>
          </p:nvGrpSpPr>
          <p:grpSpPr>
            <a:xfrm rot="-1380000">
              <a:off x="2600325" y="1457325"/>
              <a:ext cx="3943350" cy="3943350"/>
              <a:chOff x="2600325" y="1457325"/>
              <a:chExt cx="3943350" cy="3943350"/>
            </a:xfrm>
            <a:solidFill>
              <a:schemeClr val="bg1"/>
            </a:solidFill>
          </p:grpSpPr>
          <p:grpSp>
            <p:nvGrpSpPr>
              <p:cNvPr id="24" name="Group 23"/>
              <p:cNvGrpSpPr/>
              <p:nvPr/>
            </p:nvGrpSpPr>
            <p:grpSpPr>
              <a:xfrm>
                <a:off x="4381500" y="1457325"/>
                <a:ext cx="381000" cy="3943350"/>
                <a:chOff x="4381500" y="1457325"/>
                <a:chExt cx="381000" cy="3943350"/>
              </a:xfrm>
              <a:grpFill/>
            </p:grpSpPr>
            <p:sp>
              <p:nvSpPr>
                <p:cNvPr id="28" name="Oval 27"/>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J</a:t>
                  </a:r>
                  <a:endParaRPr lang="en-GB" b="1" dirty="0">
                    <a:solidFill>
                      <a:srgbClr val="FF0000"/>
                    </a:solidFill>
                    <a:latin typeface="Comic Sans MS" panose="030F0702030302020204" pitchFamily="66" charset="0"/>
                  </a:endParaRPr>
                </a:p>
              </p:txBody>
            </p:sp>
            <p:sp>
              <p:nvSpPr>
                <p:cNvPr id="29" name="Oval 28"/>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B</a:t>
                  </a:r>
                  <a:endParaRPr lang="en-GB" b="1" dirty="0">
                    <a:latin typeface="Comic Sans MS" panose="030F0702030302020204" pitchFamily="66" charset="0"/>
                  </a:endParaRPr>
                </a:p>
              </p:txBody>
            </p:sp>
          </p:grpSp>
          <p:grpSp>
            <p:nvGrpSpPr>
              <p:cNvPr id="25" name="Group 24"/>
              <p:cNvGrpSpPr/>
              <p:nvPr/>
            </p:nvGrpSpPr>
            <p:grpSpPr>
              <a:xfrm rot="5400000">
                <a:off x="4381500" y="1457325"/>
                <a:ext cx="381000" cy="3943350"/>
                <a:chOff x="4381500" y="1457325"/>
                <a:chExt cx="381000" cy="3943350"/>
              </a:xfrm>
              <a:grpFill/>
            </p:grpSpPr>
            <p:sp>
              <p:nvSpPr>
                <p:cNvPr id="26" name="Oval 2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F</a:t>
                  </a:r>
                  <a:endParaRPr lang="en-GB" b="1" dirty="0">
                    <a:solidFill>
                      <a:srgbClr val="FF0000"/>
                    </a:solidFill>
                    <a:latin typeface="Comic Sans MS" panose="030F0702030302020204" pitchFamily="66" charset="0"/>
                  </a:endParaRPr>
                </a:p>
              </p:txBody>
            </p:sp>
            <p:sp>
              <p:nvSpPr>
                <p:cNvPr id="27" name="Oval 2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N</a:t>
                  </a:r>
                  <a:endParaRPr lang="en-GB" b="1" dirty="0">
                    <a:solidFill>
                      <a:srgbClr val="FF0000"/>
                    </a:solidFill>
                    <a:latin typeface="Comic Sans MS" panose="030F0702030302020204" pitchFamily="66" charset="0"/>
                  </a:endParaRPr>
                </a:p>
              </p:txBody>
            </p:sp>
          </p:grpSp>
        </p:grpSp>
        <p:grpSp>
          <p:nvGrpSpPr>
            <p:cNvPr id="10" name="Group 9"/>
            <p:cNvGrpSpPr/>
            <p:nvPr/>
          </p:nvGrpSpPr>
          <p:grpSpPr>
            <a:xfrm rot="-4080000">
              <a:off x="2600325" y="1457325"/>
              <a:ext cx="3943350" cy="3943350"/>
              <a:chOff x="2600325" y="1457325"/>
              <a:chExt cx="3943350" cy="3943350"/>
            </a:xfrm>
            <a:solidFill>
              <a:schemeClr val="bg1"/>
            </a:solidFill>
          </p:grpSpPr>
          <p:grpSp>
            <p:nvGrpSpPr>
              <p:cNvPr id="18" name="Group 17"/>
              <p:cNvGrpSpPr/>
              <p:nvPr/>
            </p:nvGrpSpPr>
            <p:grpSpPr>
              <a:xfrm>
                <a:off x="4381500" y="1457325"/>
                <a:ext cx="381000" cy="3943350"/>
                <a:chOff x="4381500" y="1457325"/>
                <a:chExt cx="381000" cy="3943350"/>
              </a:xfrm>
              <a:grpFill/>
            </p:grpSpPr>
            <p:sp>
              <p:nvSpPr>
                <p:cNvPr id="22" name="Oval 2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L</a:t>
                  </a:r>
                  <a:endParaRPr lang="en-GB" b="1" dirty="0">
                    <a:solidFill>
                      <a:srgbClr val="FF0000"/>
                    </a:solidFill>
                    <a:latin typeface="Comic Sans MS" panose="030F0702030302020204" pitchFamily="66" charset="0"/>
                  </a:endParaRPr>
                </a:p>
              </p:txBody>
            </p:sp>
            <p:sp>
              <p:nvSpPr>
                <p:cNvPr id="23" name="Oval 2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D</a:t>
                  </a:r>
                  <a:endParaRPr lang="en-GB" b="1" dirty="0">
                    <a:latin typeface="Comic Sans MS" panose="030F0702030302020204" pitchFamily="66" charset="0"/>
                  </a:endParaRPr>
                </a:p>
              </p:txBody>
            </p:sp>
          </p:grpSp>
          <p:grpSp>
            <p:nvGrpSpPr>
              <p:cNvPr id="19" name="Group 18"/>
              <p:cNvGrpSpPr/>
              <p:nvPr/>
            </p:nvGrpSpPr>
            <p:grpSpPr>
              <a:xfrm rot="5400000">
                <a:off x="4381500" y="1457325"/>
                <a:ext cx="381000" cy="3943350"/>
                <a:chOff x="4381500" y="1457325"/>
                <a:chExt cx="381000" cy="3943350"/>
              </a:xfrm>
              <a:grpFill/>
            </p:grpSpPr>
            <p:sp>
              <p:nvSpPr>
                <p:cNvPr id="20" name="Oval 19"/>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H</a:t>
                  </a:r>
                  <a:endParaRPr lang="en-GB" b="1" dirty="0">
                    <a:solidFill>
                      <a:srgbClr val="FF0000"/>
                    </a:solidFill>
                    <a:latin typeface="Comic Sans MS" panose="030F0702030302020204" pitchFamily="66" charset="0"/>
                  </a:endParaRPr>
                </a:p>
              </p:txBody>
            </p:sp>
            <p:sp>
              <p:nvSpPr>
                <p:cNvPr id="21" name="Oval 20"/>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P</a:t>
                  </a:r>
                  <a:endParaRPr lang="en-GB" b="1" dirty="0">
                    <a:solidFill>
                      <a:srgbClr val="FF0000"/>
                    </a:solidFill>
                    <a:latin typeface="Comic Sans MS" panose="030F0702030302020204" pitchFamily="66" charset="0"/>
                  </a:endParaRPr>
                </a:p>
              </p:txBody>
            </p:sp>
          </p:grpSp>
        </p:grpSp>
        <p:grpSp>
          <p:nvGrpSpPr>
            <p:cNvPr id="11" name="Group 10"/>
            <p:cNvGrpSpPr/>
            <p:nvPr/>
          </p:nvGrpSpPr>
          <p:grpSpPr>
            <a:xfrm rot="-2700000">
              <a:off x="2600325" y="1457325"/>
              <a:ext cx="3943350" cy="3943350"/>
              <a:chOff x="2600325" y="1457325"/>
              <a:chExt cx="3943350" cy="3943350"/>
            </a:xfrm>
            <a:solidFill>
              <a:schemeClr val="bg1"/>
            </a:solidFill>
          </p:grpSpPr>
          <p:grpSp>
            <p:nvGrpSpPr>
              <p:cNvPr id="12" name="Group 11"/>
              <p:cNvGrpSpPr/>
              <p:nvPr/>
            </p:nvGrpSpPr>
            <p:grpSpPr>
              <a:xfrm>
                <a:off x="4381500" y="1457325"/>
                <a:ext cx="381000" cy="3943350"/>
                <a:chOff x="4381500" y="1457325"/>
                <a:chExt cx="381000" cy="3943350"/>
              </a:xfrm>
              <a:grpFill/>
            </p:grpSpPr>
            <p:sp>
              <p:nvSpPr>
                <p:cNvPr id="16" name="Oval 1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K</a:t>
                  </a:r>
                  <a:endParaRPr lang="en-GB" b="1" dirty="0">
                    <a:solidFill>
                      <a:srgbClr val="FF0000"/>
                    </a:solidFill>
                    <a:latin typeface="Comic Sans MS" panose="030F0702030302020204" pitchFamily="66" charset="0"/>
                  </a:endParaRPr>
                </a:p>
              </p:txBody>
            </p:sp>
            <p:sp>
              <p:nvSpPr>
                <p:cNvPr id="17" name="Oval 1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C</a:t>
                  </a:r>
                  <a:endParaRPr lang="en-GB" b="1" dirty="0">
                    <a:latin typeface="Comic Sans MS" panose="030F0702030302020204" pitchFamily="66" charset="0"/>
                  </a:endParaRPr>
                </a:p>
              </p:txBody>
            </p:sp>
          </p:grpSp>
          <p:grpSp>
            <p:nvGrpSpPr>
              <p:cNvPr id="13" name="Group 12"/>
              <p:cNvGrpSpPr/>
              <p:nvPr/>
            </p:nvGrpSpPr>
            <p:grpSpPr>
              <a:xfrm rot="5400000">
                <a:off x="4381500" y="1457325"/>
                <a:ext cx="381000" cy="3943350"/>
                <a:chOff x="4381500" y="1457325"/>
                <a:chExt cx="381000" cy="3943350"/>
              </a:xfrm>
              <a:grpFill/>
            </p:grpSpPr>
            <p:sp>
              <p:nvSpPr>
                <p:cNvPr id="14" name="Oval 1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G</a:t>
                  </a:r>
                  <a:endParaRPr lang="en-GB" b="1" dirty="0">
                    <a:solidFill>
                      <a:srgbClr val="FF0000"/>
                    </a:solidFill>
                    <a:latin typeface="Comic Sans MS" panose="030F0702030302020204" pitchFamily="66" charset="0"/>
                  </a:endParaRPr>
                </a:p>
              </p:txBody>
            </p:sp>
            <p:sp>
              <p:nvSpPr>
                <p:cNvPr id="15" name="Oval 1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O</a:t>
                  </a:r>
                  <a:endParaRPr lang="en-GB" b="1" dirty="0">
                    <a:solidFill>
                      <a:srgbClr val="FF0000"/>
                    </a:solidFill>
                    <a:latin typeface="Comic Sans MS" panose="030F0702030302020204" pitchFamily="66" charset="0"/>
                  </a:endParaRPr>
                </a:p>
              </p:txBody>
            </p:sp>
          </p:grpSp>
        </p:grpSp>
      </p:grpSp>
      <p:sp>
        <p:nvSpPr>
          <p:cNvPr id="52" name="Arc 51"/>
          <p:cNvSpPr/>
          <p:nvPr/>
        </p:nvSpPr>
        <p:spPr>
          <a:xfrm rot="5400000" flipH="1">
            <a:off x="5417441" y="4618249"/>
            <a:ext cx="1435212" cy="1435212"/>
          </a:xfrm>
          <a:prstGeom prst="arc">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nvGrpSpPr>
          <p:cNvPr id="53" name="Group 52"/>
          <p:cNvGrpSpPr/>
          <p:nvPr/>
        </p:nvGrpSpPr>
        <p:grpSpPr>
          <a:xfrm>
            <a:off x="3524362" y="3926160"/>
            <a:ext cx="1870836" cy="1870836"/>
            <a:chOff x="2552700" y="1409700"/>
            <a:chExt cx="4038600" cy="4038600"/>
          </a:xfrm>
        </p:grpSpPr>
        <p:sp>
          <p:nvSpPr>
            <p:cNvPr id="54" name="Pie 53"/>
            <p:cNvSpPr/>
            <p:nvPr/>
          </p:nvSpPr>
          <p:spPr>
            <a:xfrm>
              <a:off x="2667000" y="1524000"/>
              <a:ext cx="3810000" cy="3810000"/>
            </a:xfrm>
            <a:prstGeom prst="pie">
              <a:avLst>
                <a:gd name="adj1" fmla="val 12298"/>
                <a:gd name="adj2" fmla="val 5412384"/>
              </a:avLst>
            </a:prstGeom>
            <a:solidFill>
              <a:srgbClr val="FFFF66"/>
            </a:solidFill>
            <a:ln w="381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5" name="Pie 54"/>
            <p:cNvSpPr/>
            <p:nvPr/>
          </p:nvSpPr>
          <p:spPr>
            <a:xfrm rot="10800000">
              <a:off x="2667001" y="1524000"/>
              <a:ext cx="3810000" cy="3810000"/>
            </a:xfrm>
            <a:prstGeom prst="pie">
              <a:avLst>
                <a:gd name="adj1" fmla="val 12298"/>
                <a:gd name="adj2" fmla="val 5412384"/>
              </a:avLst>
            </a:prstGeom>
            <a:solidFill>
              <a:srgbClr val="FFFF6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6" name="Pie 55"/>
            <p:cNvSpPr/>
            <p:nvPr/>
          </p:nvSpPr>
          <p:spPr>
            <a:xfrm rot="10800000">
              <a:off x="2667001"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7" name="Pie 56"/>
            <p:cNvSpPr/>
            <p:nvPr/>
          </p:nvSpPr>
          <p:spPr>
            <a:xfrm>
              <a:off x="2667000"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58" name="Straight Connector 57"/>
            <p:cNvCxnSpPr>
              <a:stCxn id="63" idx="0"/>
              <a:endCxn id="63" idx="4"/>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63" idx="2"/>
              <a:endCxn id="63" idx="6"/>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63" idx="1"/>
              <a:endCxn id="63" idx="5"/>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63" idx="7"/>
              <a:endCxn id="63" idx="3"/>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Oval 62"/>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Oval 63"/>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Oval 64"/>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Oval 65"/>
            <p:cNvSpPr/>
            <p:nvPr/>
          </p:nvSpPr>
          <p:spPr>
            <a:xfrm>
              <a:off x="2628900" y="1485900"/>
              <a:ext cx="3886200" cy="38862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68" name="Group 67"/>
          <p:cNvGrpSpPr/>
          <p:nvPr/>
        </p:nvGrpSpPr>
        <p:grpSpPr>
          <a:xfrm>
            <a:off x="2745213" y="3572079"/>
            <a:ext cx="1000382" cy="1000382"/>
            <a:chOff x="2552700" y="1409700"/>
            <a:chExt cx="4038600" cy="4038600"/>
          </a:xfrm>
        </p:grpSpPr>
        <p:sp>
          <p:nvSpPr>
            <p:cNvPr id="69" name="Pie 68"/>
            <p:cNvSpPr/>
            <p:nvPr/>
          </p:nvSpPr>
          <p:spPr>
            <a:xfrm>
              <a:off x="2667000"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0" name="Pie 69"/>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1" name="Pie 70"/>
            <p:cNvSpPr/>
            <p:nvPr/>
          </p:nvSpPr>
          <p:spPr>
            <a:xfrm rot="10800000">
              <a:off x="2667001"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2" name="Pie 71"/>
            <p:cNvSpPr/>
            <p:nvPr/>
          </p:nvSpPr>
          <p:spPr>
            <a:xfrm>
              <a:off x="2667000"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73" name="Straight Connector 72"/>
            <p:cNvCxnSpPr>
              <a:stCxn id="78" idx="0"/>
              <a:endCxn id="78" idx="4"/>
            </p:cNvCxnSpPr>
            <p:nvPr/>
          </p:nvCxnSpPr>
          <p:spPr>
            <a:xfrm>
              <a:off x="4572000" y="1409700"/>
              <a:ext cx="0" cy="403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78" idx="2"/>
              <a:endCxn id="78" idx="6"/>
            </p:cNvCxnSpPr>
            <p:nvPr/>
          </p:nvCxnSpPr>
          <p:spPr>
            <a:xfrm>
              <a:off x="2552700" y="3429000"/>
              <a:ext cx="4038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78" idx="1"/>
              <a:endCxn id="78" idx="5"/>
            </p:cNvCxnSpPr>
            <p:nvPr/>
          </p:nvCxnSpPr>
          <p:spPr>
            <a:xfrm>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78" idx="7"/>
              <a:endCxn id="78" idx="3"/>
            </p:cNvCxnSpPr>
            <p:nvPr/>
          </p:nvCxnSpPr>
          <p:spPr>
            <a:xfrm flipH="1">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Oval 77"/>
            <p:cNvSpPr/>
            <p:nvPr/>
          </p:nvSpPr>
          <p:spPr>
            <a:xfrm>
              <a:off x="2552700" y="1409700"/>
              <a:ext cx="4038600" cy="403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9" name="Oval 78"/>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0" name="Oval 79"/>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1" name="Oval 80"/>
            <p:cNvSpPr/>
            <p:nvPr/>
          </p:nvSpPr>
          <p:spPr>
            <a:xfrm>
              <a:off x="2628900" y="1485900"/>
              <a:ext cx="3886200" cy="38862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2" name="Oval 81"/>
            <p:cNvSpPr/>
            <p:nvPr/>
          </p:nvSpPr>
          <p:spPr>
            <a:xfrm>
              <a:off x="2676525" y="1533525"/>
              <a:ext cx="3790950" cy="379095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Oval 82"/>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84" name="Group 83"/>
          <p:cNvGrpSpPr/>
          <p:nvPr/>
        </p:nvGrpSpPr>
        <p:grpSpPr>
          <a:xfrm>
            <a:off x="2723801" y="1379043"/>
            <a:ext cx="2309935" cy="2309935"/>
            <a:chOff x="2552700" y="1409700"/>
            <a:chExt cx="4038600" cy="4038600"/>
          </a:xfrm>
        </p:grpSpPr>
        <p:sp>
          <p:nvSpPr>
            <p:cNvPr id="85" name="Pie 84"/>
            <p:cNvSpPr>
              <a:spLocks noChangeAspect="1"/>
            </p:cNvSpPr>
            <p:nvPr/>
          </p:nvSpPr>
          <p:spPr>
            <a:xfrm>
              <a:off x="2571750"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6" name="Pie 85"/>
            <p:cNvSpPr>
              <a:spLocks noChangeAspect="1"/>
            </p:cNvSpPr>
            <p:nvPr/>
          </p:nvSpPr>
          <p:spPr>
            <a:xfrm rot="10800000">
              <a:off x="2571751"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7" name="Pie 86"/>
            <p:cNvSpPr>
              <a:spLocks noChangeAspect="1"/>
            </p:cNvSpPr>
            <p:nvPr/>
          </p:nvSpPr>
          <p:spPr>
            <a:xfrm rot="10800000">
              <a:off x="2571751"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8" name="Pie 87"/>
            <p:cNvSpPr>
              <a:spLocks noChangeAspect="1"/>
            </p:cNvSpPr>
            <p:nvPr/>
          </p:nvSpPr>
          <p:spPr>
            <a:xfrm>
              <a:off x="2571750"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89" name="Straight Connector 88"/>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4" name="Oval 93"/>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Oval 94"/>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Oval 95"/>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Oval 9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cxnSp>
        <p:nvCxnSpPr>
          <p:cNvPr id="98" name="Straight Arrow Connector 97"/>
          <p:cNvCxnSpPr/>
          <p:nvPr/>
        </p:nvCxnSpPr>
        <p:spPr>
          <a:xfrm flipH="1" flipV="1">
            <a:off x="7882908" y="4083310"/>
            <a:ext cx="346724" cy="76517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50" name="TextBox 6149"/>
          <p:cNvSpPr txBox="1"/>
          <p:nvPr/>
        </p:nvSpPr>
        <p:spPr>
          <a:xfrm>
            <a:off x="662152" y="358517"/>
            <a:ext cx="2529860" cy="523220"/>
          </a:xfrm>
          <a:prstGeom prst="rect">
            <a:avLst/>
          </a:prstGeom>
          <a:noFill/>
        </p:spPr>
        <p:txBody>
          <a:bodyPr wrap="none" rtlCol="0">
            <a:spAutoFit/>
          </a:bodyPr>
          <a:lstStyle/>
          <a:p>
            <a:r>
              <a:rPr lang="en-GB" sz="2800" b="1" dirty="0" smtClean="0">
                <a:latin typeface="Comic Sans MS" panose="030F0702030302020204" pitchFamily="66" charset="0"/>
              </a:rPr>
              <a:t>Letter Wheel</a:t>
            </a:r>
            <a:endParaRPr lang="en-GB" sz="2800" b="1" dirty="0">
              <a:latin typeface="Comic Sans MS" panose="030F0702030302020204" pitchFamily="66" charset="0"/>
            </a:endParaRPr>
          </a:p>
        </p:txBody>
      </p:sp>
      <p:sp>
        <p:nvSpPr>
          <p:cNvPr id="6151" name="TextBox 6150"/>
          <p:cNvSpPr txBox="1"/>
          <p:nvPr/>
        </p:nvSpPr>
        <p:spPr>
          <a:xfrm>
            <a:off x="5197223" y="6203145"/>
            <a:ext cx="3804837" cy="646331"/>
          </a:xfrm>
          <a:prstGeom prst="rect">
            <a:avLst/>
          </a:prstGeom>
          <a:noFill/>
        </p:spPr>
        <p:txBody>
          <a:bodyPr wrap="square" rtlCol="0">
            <a:spAutoFit/>
          </a:bodyPr>
          <a:lstStyle/>
          <a:p>
            <a:r>
              <a:rPr lang="en-GB" dirty="0" smtClean="0">
                <a:latin typeface="Comic Sans MS" panose="030F0702030302020204" pitchFamily="66" charset="0"/>
              </a:rPr>
              <a:t>This wheel makes </a:t>
            </a:r>
            <a:r>
              <a:rPr lang="en-GB" dirty="0" smtClean="0">
                <a:latin typeface="Comic Sans MS" panose="030F0702030302020204" pitchFamily="66" charset="0"/>
              </a:rPr>
              <a:t>198 </a:t>
            </a:r>
            <a:r>
              <a:rPr lang="en-GB" dirty="0" smtClean="0">
                <a:latin typeface="Comic Sans MS" panose="030F0702030302020204" pitchFamily="66" charset="0"/>
              </a:rPr>
              <a:t>complete revolutions in the direction shown</a:t>
            </a:r>
            <a:endParaRPr lang="en-GB" dirty="0">
              <a:latin typeface="Comic Sans MS" panose="030F0702030302020204" pitchFamily="66" charset="0"/>
            </a:endParaRPr>
          </a:p>
        </p:txBody>
      </p:sp>
      <p:sp>
        <p:nvSpPr>
          <p:cNvPr id="6152" name="TextBox 6151"/>
          <p:cNvSpPr txBox="1"/>
          <p:nvPr/>
        </p:nvSpPr>
        <p:spPr>
          <a:xfrm>
            <a:off x="4619784" y="5833813"/>
            <a:ext cx="904415" cy="369332"/>
          </a:xfrm>
          <a:prstGeom prst="rect">
            <a:avLst/>
          </a:prstGeom>
          <a:noFill/>
        </p:spPr>
        <p:txBody>
          <a:bodyPr wrap="none" rtlCol="0">
            <a:spAutoFit/>
          </a:bodyPr>
          <a:lstStyle/>
          <a:p>
            <a:r>
              <a:rPr lang="en-GB" dirty="0" smtClean="0"/>
              <a:t>130mm</a:t>
            </a:r>
            <a:endParaRPr lang="en-GB" dirty="0"/>
          </a:p>
        </p:txBody>
      </p:sp>
      <p:sp>
        <p:nvSpPr>
          <p:cNvPr id="110" name="TextBox 109"/>
          <p:cNvSpPr txBox="1"/>
          <p:nvPr/>
        </p:nvSpPr>
        <p:spPr>
          <a:xfrm>
            <a:off x="2678309" y="5147637"/>
            <a:ext cx="904415" cy="369332"/>
          </a:xfrm>
          <a:prstGeom prst="rect">
            <a:avLst/>
          </a:prstGeom>
          <a:noFill/>
        </p:spPr>
        <p:txBody>
          <a:bodyPr wrap="none" rtlCol="0">
            <a:spAutoFit/>
          </a:bodyPr>
          <a:lstStyle/>
          <a:p>
            <a:r>
              <a:rPr lang="en-GB" dirty="0" smtClean="0"/>
              <a:t>211mm</a:t>
            </a:r>
            <a:endParaRPr lang="en-GB" dirty="0"/>
          </a:p>
        </p:txBody>
      </p:sp>
      <p:sp>
        <p:nvSpPr>
          <p:cNvPr id="111" name="TextBox 110"/>
          <p:cNvSpPr txBox="1"/>
          <p:nvPr/>
        </p:nvSpPr>
        <p:spPr>
          <a:xfrm>
            <a:off x="1987300" y="4232708"/>
            <a:ext cx="904415" cy="369332"/>
          </a:xfrm>
          <a:prstGeom prst="rect">
            <a:avLst/>
          </a:prstGeom>
          <a:noFill/>
        </p:spPr>
        <p:txBody>
          <a:bodyPr wrap="none" rtlCol="0">
            <a:spAutoFit/>
          </a:bodyPr>
          <a:lstStyle/>
          <a:p>
            <a:r>
              <a:rPr lang="en-GB" dirty="0" smtClean="0"/>
              <a:t>108mm</a:t>
            </a:r>
            <a:endParaRPr lang="en-GB" dirty="0"/>
          </a:p>
        </p:txBody>
      </p:sp>
      <p:sp>
        <p:nvSpPr>
          <p:cNvPr id="112" name="TextBox 111"/>
          <p:cNvSpPr txBox="1"/>
          <p:nvPr/>
        </p:nvSpPr>
        <p:spPr>
          <a:xfrm>
            <a:off x="3798339" y="1026320"/>
            <a:ext cx="904415" cy="369332"/>
          </a:xfrm>
          <a:prstGeom prst="rect">
            <a:avLst/>
          </a:prstGeom>
          <a:noFill/>
        </p:spPr>
        <p:txBody>
          <a:bodyPr wrap="none" rtlCol="0">
            <a:spAutoFit/>
          </a:bodyPr>
          <a:lstStyle/>
          <a:p>
            <a:r>
              <a:rPr lang="en-GB" dirty="0" smtClean="0"/>
              <a:t>249mm</a:t>
            </a:r>
            <a:endParaRPr lang="en-GB" dirty="0"/>
          </a:p>
        </p:txBody>
      </p:sp>
      <p:sp>
        <p:nvSpPr>
          <p:cNvPr id="113" name="TextBox 112"/>
          <p:cNvSpPr txBox="1"/>
          <p:nvPr/>
        </p:nvSpPr>
        <p:spPr>
          <a:xfrm>
            <a:off x="5102321" y="127210"/>
            <a:ext cx="904415" cy="369332"/>
          </a:xfrm>
          <a:prstGeom prst="rect">
            <a:avLst/>
          </a:prstGeom>
          <a:noFill/>
        </p:spPr>
        <p:txBody>
          <a:bodyPr wrap="none" rtlCol="0">
            <a:spAutoFit/>
          </a:bodyPr>
          <a:lstStyle/>
          <a:p>
            <a:r>
              <a:rPr lang="en-GB" dirty="0" smtClean="0"/>
              <a:t>480mm</a:t>
            </a:r>
            <a:endParaRPr lang="en-GB" dirty="0"/>
          </a:p>
        </p:txBody>
      </p:sp>
      <p:grpSp>
        <p:nvGrpSpPr>
          <p:cNvPr id="109" name="Group 108"/>
          <p:cNvGrpSpPr>
            <a:grpSpLocks noChangeAspect="1"/>
          </p:cNvGrpSpPr>
          <p:nvPr/>
        </p:nvGrpSpPr>
        <p:grpSpPr>
          <a:xfrm>
            <a:off x="5268955" y="4794121"/>
            <a:ext cx="1393197" cy="1393197"/>
            <a:chOff x="2552703" y="1409703"/>
            <a:chExt cx="3998212" cy="3998212"/>
          </a:xfrm>
        </p:grpSpPr>
        <p:sp>
          <p:nvSpPr>
            <p:cNvPr id="114" name="Pie 113"/>
            <p:cNvSpPr/>
            <p:nvPr/>
          </p:nvSpPr>
          <p:spPr>
            <a:xfrm>
              <a:off x="2667000" y="1524000"/>
              <a:ext cx="3810000" cy="3810000"/>
            </a:xfrm>
            <a:prstGeom prst="pie">
              <a:avLst>
                <a:gd name="adj1" fmla="val 12298"/>
                <a:gd name="adj2" fmla="val 5412384"/>
              </a:avLst>
            </a:prstGeom>
            <a:solidFill>
              <a:srgbClr val="FFFF66"/>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5" name="Pie 114"/>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6" name="Pie 115"/>
            <p:cNvSpPr/>
            <p:nvPr/>
          </p:nvSpPr>
          <p:spPr>
            <a:xfrm rot="10800000">
              <a:off x="2667002" y="1506958"/>
              <a:ext cx="3810001" cy="3810001"/>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7" name="Pie 116"/>
            <p:cNvSpPr/>
            <p:nvPr/>
          </p:nvSpPr>
          <p:spPr>
            <a:xfrm>
              <a:off x="2667000" y="1524000"/>
              <a:ext cx="3810000" cy="3810000"/>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118" name="Straight Connector 117"/>
            <p:cNvCxnSpPr>
              <a:stCxn id="126" idx="0"/>
              <a:endCxn id="123" idx="4"/>
            </p:cNvCxnSpPr>
            <p:nvPr/>
          </p:nvCxnSpPr>
          <p:spPr>
            <a:xfrm flipH="1">
              <a:off x="4551810" y="1485899"/>
              <a:ext cx="20189" cy="3922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127" idx="2"/>
              <a:endCxn id="123" idx="6"/>
            </p:cNvCxnSpPr>
            <p:nvPr/>
          </p:nvCxnSpPr>
          <p:spPr>
            <a:xfrm flipV="1">
              <a:off x="2676524" y="3408810"/>
              <a:ext cx="3874391" cy="201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127" idx="1"/>
              <a:endCxn id="123" idx="5"/>
            </p:cNvCxnSpPr>
            <p:nvPr/>
          </p:nvCxnSpPr>
          <p:spPr>
            <a:xfrm>
              <a:off x="3231695" y="2088695"/>
              <a:ext cx="2733696" cy="27336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123" idx="7"/>
              <a:endCxn id="123" idx="3"/>
            </p:cNvCxnSpPr>
            <p:nvPr/>
          </p:nvCxnSpPr>
          <p:spPr>
            <a:xfrm flipH="1">
              <a:off x="3138228" y="1995228"/>
              <a:ext cx="2827163" cy="28271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3" name="Oval 122"/>
            <p:cNvSpPr>
              <a:spLocks noChangeAspect="1"/>
            </p:cNvSpPr>
            <p:nvPr/>
          </p:nvSpPr>
          <p:spPr>
            <a:xfrm>
              <a:off x="2552703" y="1409703"/>
              <a:ext cx="3998212" cy="3998212"/>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4" name="Oval 123"/>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5" name="Oval 124"/>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6" name="Oval 125"/>
            <p:cNvSpPr/>
            <p:nvPr/>
          </p:nvSpPr>
          <p:spPr>
            <a:xfrm>
              <a:off x="2628900" y="1485900"/>
              <a:ext cx="3886200" cy="3886200"/>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7" name="Oval 126"/>
            <p:cNvSpPr>
              <a:spLocks noChangeAspect="1"/>
            </p:cNvSpPr>
            <p:nvPr/>
          </p:nvSpPr>
          <p:spPr>
            <a:xfrm>
              <a:off x="2676524" y="1533524"/>
              <a:ext cx="3790951" cy="379095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8" name="Oval 127"/>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29" name="TextBox 128"/>
          <p:cNvSpPr txBox="1"/>
          <p:nvPr/>
        </p:nvSpPr>
        <p:spPr>
          <a:xfrm>
            <a:off x="6914693" y="4826243"/>
            <a:ext cx="2438487" cy="1200329"/>
          </a:xfrm>
          <a:prstGeom prst="rect">
            <a:avLst/>
          </a:prstGeom>
          <a:noFill/>
        </p:spPr>
        <p:txBody>
          <a:bodyPr wrap="square" rtlCol="0">
            <a:spAutoFit/>
          </a:bodyPr>
          <a:lstStyle/>
          <a:p>
            <a:r>
              <a:rPr lang="en-GB" dirty="0" smtClean="0">
                <a:latin typeface="Comic Sans MS" panose="030F0702030302020204" pitchFamily="66" charset="0"/>
              </a:rPr>
              <a:t>When the wheels finally come to rest which letter will be in this position?</a:t>
            </a:r>
            <a:endParaRPr lang="en-GB" dirty="0">
              <a:latin typeface="Comic Sans MS" panose="030F0702030302020204" pitchFamily="66" charset="0"/>
            </a:endParaRPr>
          </a:p>
        </p:txBody>
      </p:sp>
      <p:sp>
        <p:nvSpPr>
          <p:cNvPr id="130" name="TextBox 129"/>
          <p:cNvSpPr txBox="1"/>
          <p:nvPr/>
        </p:nvSpPr>
        <p:spPr>
          <a:xfrm>
            <a:off x="84262" y="1377142"/>
            <a:ext cx="2517054" cy="2308324"/>
          </a:xfrm>
          <a:prstGeom prst="rect">
            <a:avLst/>
          </a:prstGeom>
          <a:noFill/>
        </p:spPr>
        <p:txBody>
          <a:bodyPr wrap="square" rtlCol="0">
            <a:spAutoFit/>
          </a:bodyPr>
          <a:lstStyle/>
          <a:p>
            <a:r>
              <a:rPr lang="en-GB" dirty="0" smtClean="0">
                <a:latin typeface="Comic Sans MS" panose="030F0702030302020204" pitchFamily="66" charset="0"/>
              </a:rPr>
              <a:t>These wheels are all in perfect, non-slip contact with their neighbours and are driven by the first wheel (with its direction of spin shown).</a:t>
            </a:r>
          </a:p>
        </p:txBody>
      </p:sp>
      <p:sp>
        <p:nvSpPr>
          <p:cNvPr id="131" name="Rectangle 130"/>
          <p:cNvSpPr/>
          <p:nvPr/>
        </p:nvSpPr>
        <p:spPr>
          <a:xfrm>
            <a:off x="71644" y="5237003"/>
            <a:ext cx="2741241" cy="1477328"/>
          </a:xfrm>
          <a:prstGeom prst="rect">
            <a:avLst/>
          </a:prstGeom>
        </p:spPr>
        <p:txBody>
          <a:bodyPr wrap="square">
            <a:spAutoFit/>
          </a:bodyPr>
          <a:lstStyle/>
          <a:p>
            <a:r>
              <a:rPr lang="en-GB" dirty="0" smtClean="0">
                <a:latin typeface="Comic Sans MS" panose="030F0702030302020204" pitchFamily="66" charset="0"/>
              </a:rPr>
              <a:t>The lengths </a:t>
            </a:r>
            <a:r>
              <a:rPr lang="en-GB" dirty="0">
                <a:latin typeface="Comic Sans MS" panose="030F0702030302020204" pitchFamily="66" charset="0"/>
              </a:rPr>
              <a:t>refer to the diameter of each </a:t>
            </a:r>
            <a:r>
              <a:rPr lang="en-GB" dirty="0" smtClean="0">
                <a:latin typeface="Comic Sans MS" panose="030F0702030302020204" pitchFamily="66" charset="0"/>
              </a:rPr>
              <a:t>wheel.</a:t>
            </a:r>
          </a:p>
          <a:p>
            <a:endParaRPr lang="en-GB" dirty="0">
              <a:latin typeface="Comic Sans MS" panose="030F0702030302020204" pitchFamily="66" charset="0"/>
            </a:endParaRPr>
          </a:p>
          <a:p>
            <a:r>
              <a:rPr lang="en-GB" dirty="0" smtClean="0">
                <a:latin typeface="Comic Sans MS" panose="030F0702030302020204" pitchFamily="66" charset="0"/>
              </a:rPr>
              <a:t>(Diagram not to scale)</a:t>
            </a:r>
            <a:endParaRPr lang="en-GB" dirty="0">
              <a:latin typeface="Comic Sans MS" panose="030F0702030302020204" pitchFamily="66" charset="0"/>
            </a:endParaRPr>
          </a:p>
        </p:txBody>
      </p:sp>
      <p:sp>
        <p:nvSpPr>
          <p:cNvPr id="132" name="TextBox 131"/>
          <p:cNvSpPr txBox="1"/>
          <p:nvPr/>
        </p:nvSpPr>
        <p:spPr>
          <a:xfrm>
            <a:off x="8169053" y="0"/>
            <a:ext cx="974947"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dirty="0" smtClean="0">
                <a:latin typeface="Bradley Hand ITC" panose="03070402050302030203" pitchFamily="66" charset="0"/>
              </a:rPr>
              <a:t>SIC_39</a:t>
            </a:r>
            <a:endParaRPr lang="en-GB" sz="2000" dirty="0">
              <a:latin typeface="Bradley Hand ITC" panose="03070402050302030203" pitchFamily="66" charset="0"/>
            </a:endParaRPr>
          </a:p>
        </p:txBody>
      </p:sp>
    </p:spTree>
    <p:extLst>
      <p:ext uri="{BB962C8B-B14F-4D97-AF65-F5344CB8AC3E}">
        <p14:creationId xmlns:p14="http://schemas.microsoft.com/office/powerpoint/2010/main" val="41601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29681" y="116822"/>
            <a:ext cx="4038600" cy="4038600"/>
            <a:chOff x="2552700" y="1409700"/>
            <a:chExt cx="4038600" cy="4038600"/>
          </a:xfrm>
        </p:grpSpPr>
        <p:sp>
          <p:nvSpPr>
            <p:cNvPr id="4" name="Oval 3"/>
            <p:cNvSpPr/>
            <p:nvPr/>
          </p:nvSpPr>
          <p:spPr>
            <a:xfrm>
              <a:off x="2552700" y="1409700"/>
              <a:ext cx="4038600" cy="4038600"/>
            </a:xfrm>
            <a:prstGeom prst="ellipse">
              <a:avLst/>
            </a:prstGeom>
            <a:solidFill>
              <a:srgbClr val="FFFF66"/>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p:cNvSpPr/>
            <p:nvPr/>
          </p:nvSpPr>
          <p:spPr>
            <a:xfrm>
              <a:off x="3924300" y="2781300"/>
              <a:ext cx="1295400" cy="1295400"/>
            </a:xfrm>
            <a:prstGeom prst="ellipse">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3038475" y="1895475"/>
              <a:ext cx="3067050" cy="3067050"/>
            </a:xfrm>
            <a:prstGeom prst="ellipse">
              <a:avLst/>
            </a:prstGeom>
            <a:solidFill>
              <a:schemeClr val="accent4">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4533900" y="3390900"/>
              <a:ext cx="76200" cy="76200"/>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8" name="Group 7"/>
            <p:cNvGrpSpPr/>
            <p:nvPr/>
          </p:nvGrpSpPr>
          <p:grpSpPr>
            <a:xfrm>
              <a:off x="2600325" y="1457325"/>
              <a:ext cx="3943350" cy="3943350"/>
              <a:chOff x="2600325" y="1457325"/>
              <a:chExt cx="3943350" cy="3943350"/>
            </a:xfrm>
            <a:solidFill>
              <a:schemeClr val="bg1"/>
            </a:solidFill>
          </p:grpSpPr>
          <p:grpSp>
            <p:nvGrpSpPr>
              <p:cNvPr id="30" name="Group 29"/>
              <p:cNvGrpSpPr/>
              <p:nvPr/>
            </p:nvGrpSpPr>
            <p:grpSpPr>
              <a:xfrm>
                <a:off x="4381500" y="1457325"/>
                <a:ext cx="381000" cy="3943350"/>
                <a:chOff x="4381500" y="1457325"/>
                <a:chExt cx="381000" cy="3943350"/>
              </a:xfrm>
              <a:grpFill/>
            </p:grpSpPr>
            <p:sp>
              <p:nvSpPr>
                <p:cNvPr id="34" name="Oval 3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I</a:t>
                  </a:r>
                  <a:endParaRPr lang="en-GB" b="1" dirty="0">
                    <a:solidFill>
                      <a:srgbClr val="FF0000"/>
                    </a:solidFill>
                    <a:latin typeface="Comic Sans MS" panose="030F0702030302020204" pitchFamily="66" charset="0"/>
                  </a:endParaRPr>
                </a:p>
              </p:txBody>
            </p:sp>
            <p:sp>
              <p:nvSpPr>
                <p:cNvPr id="35" name="Oval 3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A</a:t>
                  </a:r>
                  <a:endParaRPr lang="en-GB" b="1" dirty="0">
                    <a:latin typeface="Comic Sans MS" panose="030F0702030302020204" pitchFamily="66" charset="0"/>
                  </a:endParaRPr>
                </a:p>
              </p:txBody>
            </p:sp>
          </p:grpSp>
          <p:grpSp>
            <p:nvGrpSpPr>
              <p:cNvPr id="31" name="Group 30"/>
              <p:cNvGrpSpPr/>
              <p:nvPr/>
            </p:nvGrpSpPr>
            <p:grpSpPr>
              <a:xfrm rot="5400000">
                <a:off x="4381500" y="1457325"/>
                <a:ext cx="381000" cy="3943350"/>
                <a:chOff x="4381500" y="1457325"/>
                <a:chExt cx="381000" cy="3943350"/>
              </a:xfrm>
              <a:grpFill/>
            </p:grpSpPr>
            <p:sp>
              <p:nvSpPr>
                <p:cNvPr id="32" name="Oval 3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E</a:t>
                  </a:r>
                  <a:endParaRPr lang="en-GB" b="1" dirty="0">
                    <a:solidFill>
                      <a:srgbClr val="FF0000"/>
                    </a:solidFill>
                    <a:latin typeface="Comic Sans MS" panose="030F0702030302020204" pitchFamily="66" charset="0"/>
                  </a:endParaRPr>
                </a:p>
              </p:txBody>
            </p:sp>
            <p:sp>
              <p:nvSpPr>
                <p:cNvPr id="33" name="Oval 3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M</a:t>
                  </a:r>
                  <a:endParaRPr lang="en-GB" b="1" dirty="0">
                    <a:solidFill>
                      <a:srgbClr val="FF0000"/>
                    </a:solidFill>
                    <a:latin typeface="Comic Sans MS" panose="030F0702030302020204" pitchFamily="66" charset="0"/>
                  </a:endParaRPr>
                </a:p>
              </p:txBody>
            </p:sp>
          </p:grpSp>
        </p:grpSp>
        <p:grpSp>
          <p:nvGrpSpPr>
            <p:cNvPr id="9" name="Group 8"/>
            <p:cNvGrpSpPr/>
            <p:nvPr/>
          </p:nvGrpSpPr>
          <p:grpSpPr>
            <a:xfrm rot="-1380000">
              <a:off x="2600325" y="1457325"/>
              <a:ext cx="3943350" cy="3943350"/>
              <a:chOff x="2600325" y="1457325"/>
              <a:chExt cx="3943350" cy="3943350"/>
            </a:xfrm>
            <a:solidFill>
              <a:schemeClr val="bg1"/>
            </a:solidFill>
          </p:grpSpPr>
          <p:grpSp>
            <p:nvGrpSpPr>
              <p:cNvPr id="24" name="Group 23"/>
              <p:cNvGrpSpPr/>
              <p:nvPr/>
            </p:nvGrpSpPr>
            <p:grpSpPr>
              <a:xfrm>
                <a:off x="4381500" y="1457325"/>
                <a:ext cx="381000" cy="3943350"/>
                <a:chOff x="4381500" y="1457325"/>
                <a:chExt cx="381000" cy="3943350"/>
              </a:xfrm>
              <a:grpFill/>
            </p:grpSpPr>
            <p:sp>
              <p:nvSpPr>
                <p:cNvPr id="28" name="Oval 27"/>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J</a:t>
                  </a:r>
                  <a:endParaRPr lang="en-GB" b="1" dirty="0">
                    <a:solidFill>
                      <a:srgbClr val="FF0000"/>
                    </a:solidFill>
                    <a:latin typeface="Comic Sans MS" panose="030F0702030302020204" pitchFamily="66" charset="0"/>
                  </a:endParaRPr>
                </a:p>
              </p:txBody>
            </p:sp>
            <p:sp>
              <p:nvSpPr>
                <p:cNvPr id="29" name="Oval 28"/>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B</a:t>
                  </a:r>
                  <a:endParaRPr lang="en-GB" b="1" dirty="0">
                    <a:latin typeface="Comic Sans MS" panose="030F0702030302020204" pitchFamily="66" charset="0"/>
                  </a:endParaRPr>
                </a:p>
              </p:txBody>
            </p:sp>
          </p:grpSp>
          <p:grpSp>
            <p:nvGrpSpPr>
              <p:cNvPr id="25" name="Group 24"/>
              <p:cNvGrpSpPr/>
              <p:nvPr/>
            </p:nvGrpSpPr>
            <p:grpSpPr>
              <a:xfrm rot="5400000">
                <a:off x="4381500" y="1457325"/>
                <a:ext cx="381000" cy="3943350"/>
                <a:chOff x="4381500" y="1457325"/>
                <a:chExt cx="381000" cy="3943350"/>
              </a:xfrm>
              <a:grpFill/>
            </p:grpSpPr>
            <p:sp>
              <p:nvSpPr>
                <p:cNvPr id="26" name="Oval 2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F</a:t>
                  </a:r>
                  <a:endParaRPr lang="en-GB" b="1" dirty="0">
                    <a:solidFill>
                      <a:srgbClr val="FF0000"/>
                    </a:solidFill>
                    <a:latin typeface="Comic Sans MS" panose="030F0702030302020204" pitchFamily="66" charset="0"/>
                  </a:endParaRPr>
                </a:p>
              </p:txBody>
            </p:sp>
            <p:sp>
              <p:nvSpPr>
                <p:cNvPr id="27" name="Oval 2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N</a:t>
                  </a:r>
                  <a:endParaRPr lang="en-GB" b="1" dirty="0">
                    <a:solidFill>
                      <a:srgbClr val="FF0000"/>
                    </a:solidFill>
                    <a:latin typeface="Comic Sans MS" panose="030F0702030302020204" pitchFamily="66" charset="0"/>
                  </a:endParaRPr>
                </a:p>
              </p:txBody>
            </p:sp>
          </p:grpSp>
        </p:grpSp>
        <p:grpSp>
          <p:nvGrpSpPr>
            <p:cNvPr id="10" name="Group 9"/>
            <p:cNvGrpSpPr/>
            <p:nvPr/>
          </p:nvGrpSpPr>
          <p:grpSpPr>
            <a:xfrm rot="-4080000">
              <a:off x="2600325" y="1457325"/>
              <a:ext cx="3943350" cy="3943350"/>
              <a:chOff x="2600325" y="1457325"/>
              <a:chExt cx="3943350" cy="3943350"/>
            </a:xfrm>
            <a:solidFill>
              <a:schemeClr val="bg1"/>
            </a:solidFill>
          </p:grpSpPr>
          <p:grpSp>
            <p:nvGrpSpPr>
              <p:cNvPr id="18" name="Group 17"/>
              <p:cNvGrpSpPr/>
              <p:nvPr/>
            </p:nvGrpSpPr>
            <p:grpSpPr>
              <a:xfrm>
                <a:off x="4381500" y="1457325"/>
                <a:ext cx="381000" cy="3943350"/>
                <a:chOff x="4381500" y="1457325"/>
                <a:chExt cx="381000" cy="3943350"/>
              </a:xfrm>
              <a:grpFill/>
            </p:grpSpPr>
            <p:sp>
              <p:nvSpPr>
                <p:cNvPr id="22" name="Oval 2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L</a:t>
                  </a:r>
                  <a:endParaRPr lang="en-GB" b="1" dirty="0">
                    <a:solidFill>
                      <a:srgbClr val="FF0000"/>
                    </a:solidFill>
                    <a:latin typeface="Comic Sans MS" panose="030F0702030302020204" pitchFamily="66" charset="0"/>
                  </a:endParaRPr>
                </a:p>
              </p:txBody>
            </p:sp>
            <p:sp>
              <p:nvSpPr>
                <p:cNvPr id="23" name="Oval 2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D</a:t>
                  </a:r>
                  <a:endParaRPr lang="en-GB" b="1" dirty="0">
                    <a:latin typeface="Comic Sans MS" panose="030F0702030302020204" pitchFamily="66" charset="0"/>
                  </a:endParaRPr>
                </a:p>
              </p:txBody>
            </p:sp>
          </p:grpSp>
          <p:grpSp>
            <p:nvGrpSpPr>
              <p:cNvPr id="19" name="Group 18"/>
              <p:cNvGrpSpPr/>
              <p:nvPr/>
            </p:nvGrpSpPr>
            <p:grpSpPr>
              <a:xfrm rot="5400000">
                <a:off x="4381500" y="1457325"/>
                <a:ext cx="381000" cy="3943350"/>
                <a:chOff x="4381500" y="1457325"/>
                <a:chExt cx="381000" cy="3943350"/>
              </a:xfrm>
              <a:grpFill/>
            </p:grpSpPr>
            <p:sp>
              <p:nvSpPr>
                <p:cNvPr id="20" name="Oval 19"/>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H</a:t>
                  </a:r>
                  <a:endParaRPr lang="en-GB" b="1" dirty="0">
                    <a:solidFill>
                      <a:srgbClr val="FF0000"/>
                    </a:solidFill>
                    <a:latin typeface="Comic Sans MS" panose="030F0702030302020204" pitchFamily="66" charset="0"/>
                  </a:endParaRPr>
                </a:p>
              </p:txBody>
            </p:sp>
            <p:sp>
              <p:nvSpPr>
                <p:cNvPr id="21" name="Oval 20"/>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P</a:t>
                  </a:r>
                  <a:endParaRPr lang="en-GB" b="1" dirty="0">
                    <a:solidFill>
                      <a:srgbClr val="FF0000"/>
                    </a:solidFill>
                    <a:latin typeface="Comic Sans MS" panose="030F0702030302020204" pitchFamily="66" charset="0"/>
                  </a:endParaRPr>
                </a:p>
              </p:txBody>
            </p:sp>
          </p:grpSp>
        </p:grpSp>
        <p:grpSp>
          <p:nvGrpSpPr>
            <p:cNvPr id="11" name="Group 10"/>
            <p:cNvGrpSpPr/>
            <p:nvPr/>
          </p:nvGrpSpPr>
          <p:grpSpPr>
            <a:xfrm rot="-2700000">
              <a:off x="2600325" y="1457325"/>
              <a:ext cx="3943350" cy="3943350"/>
              <a:chOff x="2600325" y="1457325"/>
              <a:chExt cx="3943350" cy="3943350"/>
            </a:xfrm>
            <a:solidFill>
              <a:schemeClr val="bg1"/>
            </a:solidFill>
          </p:grpSpPr>
          <p:grpSp>
            <p:nvGrpSpPr>
              <p:cNvPr id="12" name="Group 11"/>
              <p:cNvGrpSpPr/>
              <p:nvPr/>
            </p:nvGrpSpPr>
            <p:grpSpPr>
              <a:xfrm>
                <a:off x="4381500" y="1457325"/>
                <a:ext cx="381000" cy="3943350"/>
                <a:chOff x="4381500" y="1457325"/>
                <a:chExt cx="381000" cy="3943350"/>
              </a:xfrm>
              <a:grpFill/>
            </p:grpSpPr>
            <p:sp>
              <p:nvSpPr>
                <p:cNvPr id="16" name="Oval 1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K</a:t>
                  </a:r>
                  <a:endParaRPr lang="en-GB" b="1" dirty="0">
                    <a:solidFill>
                      <a:srgbClr val="FF0000"/>
                    </a:solidFill>
                    <a:latin typeface="Comic Sans MS" panose="030F0702030302020204" pitchFamily="66" charset="0"/>
                  </a:endParaRPr>
                </a:p>
              </p:txBody>
            </p:sp>
            <p:sp>
              <p:nvSpPr>
                <p:cNvPr id="17" name="Oval 1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C</a:t>
                  </a:r>
                  <a:endParaRPr lang="en-GB" b="1" dirty="0">
                    <a:latin typeface="Comic Sans MS" panose="030F0702030302020204" pitchFamily="66" charset="0"/>
                  </a:endParaRPr>
                </a:p>
              </p:txBody>
            </p:sp>
          </p:grpSp>
          <p:grpSp>
            <p:nvGrpSpPr>
              <p:cNvPr id="13" name="Group 12"/>
              <p:cNvGrpSpPr/>
              <p:nvPr/>
            </p:nvGrpSpPr>
            <p:grpSpPr>
              <a:xfrm rot="5400000">
                <a:off x="4381500" y="1457325"/>
                <a:ext cx="381000" cy="3943350"/>
                <a:chOff x="4381500" y="1457325"/>
                <a:chExt cx="381000" cy="3943350"/>
              </a:xfrm>
              <a:grpFill/>
            </p:grpSpPr>
            <p:sp>
              <p:nvSpPr>
                <p:cNvPr id="14" name="Oval 1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G</a:t>
                  </a:r>
                  <a:endParaRPr lang="en-GB" b="1" dirty="0">
                    <a:solidFill>
                      <a:srgbClr val="FF0000"/>
                    </a:solidFill>
                    <a:latin typeface="Comic Sans MS" panose="030F0702030302020204" pitchFamily="66" charset="0"/>
                  </a:endParaRPr>
                </a:p>
              </p:txBody>
            </p:sp>
            <p:sp>
              <p:nvSpPr>
                <p:cNvPr id="15" name="Oval 1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O</a:t>
                  </a:r>
                  <a:endParaRPr lang="en-GB" b="1" dirty="0">
                    <a:solidFill>
                      <a:srgbClr val="FF0000"/>
                    </a:solidFill>
                    <a:latin typeface="Comic Sans MS" panose="030F0702030302020204" pitchFamily="66" charset="0"/>
                  </a:endParaRPr>
                </a:p>
              </p:txBody>
            </p:sp>
          </p:grpSp>
        </p:grpSp>
      </p:grpSp>
      <p:sp>
        <p:nvSpPr>
          <p:cNvPr id="52" name="Arc 51"/>
          <p:cNvSpPr/>
          <p:nvPr/>
        </p:nvSpPr>
        <p:spPr>
          <a:xfrm rot="5400000" flipH="1">
            <a:off x="5417441" y="4618249"/>
            <a:ext cx="1435212" cy="1435212"/>
          </a:xfrm>
          <a:prstGeom prst="arc">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nvGrpSpPr>
          <p:cNvPr id="53" name="Group 52"/>
          <p:cNvGrpSpPr/>
          <p:nvPr/>
        </p:nvGrpSpPr>
        <p:grpSpPr>
          <a:xfrm>
            <a:off x="3524362" y="3926160"/>
            <a:ext cx="1870836" cy="1870836"/>
            <a:chOff x="2552700" y="1409700"/>
            <a:chExt cx="4038600" cy="4038600"/>
          </a:xfrm>
        </p:grpSpPr>
        <p:sp>
          <p:nvSpPr>
            <p:cNvPr id="54" name="Pie 53"/>
            <p:cNvSpPr/>
            <p:nvPr/>
          </p:nvSpPr>
          <p:spPr>
            <a:xfrm>
              <a:off x="2667000" y="1524000"/>
              <a:ext cx="3810000" cy="3810000"/>
            </a:xfrm>
            <a:prstGeom prst="pie">
              <a:avLst>
                <a:gd name="adj1" fmla="val 12298"/>
                <a:gd name="adj2" fmla="val 5412384"/>
              </a:avLst>
            </a:prstGeom>
            <a:solidFill>
              <a:srgbClr val="FFFF66"/>
            </a:solidFill>
            <a:ln w="381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5" name="Pie 54"/>
            <p:cNvSpPr/>
            <p:nvPr/>
          </p:nvSpPr>
          <p:spPr>
            <a:xfrm rot="10800000">
              <a:off x="2667001" y="1524000"/>
              <a:ext cx="3810000" cy="3810000"/>
            </a:xfrm>
            <a:prstGeom prst="pie">
              <a:avLst>
                <a:gd name="adj1" fmla="val 12298"/>
                <a:gd name="adj2" fmla="val 5412384"/>
              </a:avLst>
            </a:prstGeom>
            <a:solidFill>
              <a:srgbClr val="FFFF6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6" name="Pie 55"/>
            <p:cNvSpPr/>
            <p:nvPr/>
          </p:nvSpPr>
          <p:spPr>
            <a:xfrm rot="10800000">
              <a:off x="2667001"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7" name="Pie 56"/>
            <p:cNvSpPr/>
            <p:nvPr/>
          </p:nvSpPr>
          <p:spPr>
            <a:xfrm>
              <a:off x="2667000"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58" name="Straight Connector 57"/>
            <p:cNvCxnSpPr>
              <a:stCxn id="63" idx="0"/>
              <a:endCxn id="63" idx="4"/>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63" idx="2"/>
              <a:endCxn id="63" idx="6"/>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63" idx="1"/>
              <a:endCxn id="63" idx="5"/>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63" idx="7"/>
              <a:endCxn id="63" idx="3"/>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Oval 62"/>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Oval 63"/>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Oval 64"/>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Oval 65"/>
            <p:cNvSpPr/>
            <p:nvPr/>
          </p:nvSpPr>
          <p:spPr>
            <a:xfrm>
              <a:off x="2628900" y="1485900"/>
              <a:ext cx="3886200" cy="38862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68" name="Group 67"/>
          <p:cNvGrpSpPr/>
          <p:nvPr/>
        </p:nvGrpSpPr>
        <p:grpSpPr>
          <a:xfrm>
            <a:off x="2745213" y="3572079"/>
            <a:ext cx="1000382" cy="1000382"/>
            <a:chOff x="2552700" y="1409700"/>
            <a:chExt cx="4038600" cy="4038600"/>
          </a:xfrm>
        </p:grpSpPr>
        <p:sp>
          <p:nvSpPr>
            <p:cNvPr id="69" name="Pie 68"/>
            <p:cNvSpPr/>
            <p:nvPr/>
          </p:nvSpPr>
          <p:spPr>
            <a:xfrm>
              <a:off x="2667000"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0" name="Pie 69"/>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1" name="Pie 70"/>
            <p:cNvSpPr/>
            <p:nvPr/>
          </p:nvSpPr>
          <p:spPr>
            <a:xfrm rot="10800000">
              <a:off x="2667001"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2" name="Pie 71"/>
            <p:cNvSpPr/>
            <p:nvPr/>
          </p:nvSpPr>
          <p:spPr>
            <a:xfrm>
              <a:off x="2667000"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73" name="Straight Connector 72"/>
            <p:cNvCxnSpPr>
              <a:stCxn id="78" idx="0"/>
              <a:endCxn id="78" idx="4"/>
            </p:cNvCxnSpPr>
            <p:nvPr/>
          </p:nvCxnSpPr>
          <p:spPr>
            <a:xfrm>
              <a:off x="4572000" y="1409700"/>
              <a:ext cx="0" cy="403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78" idx="2"/>
              <a:endCxn id="78" idx="6"/>
            </p:cNvCxnSpPr>
            <p:nvPr/>
          </p:nvCxnSpPr>
          <p:spPr>
            <a:xfrm>
              <a:off x="2552700" y="3429000"/>
              <a:ext cx="4038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78" idx="1"/>
              <a:endCxn id="78" idx="5"/>
            </p:cNvCxnSpPr>
            <p:nvPr/>
          </p:nvCxnSpPr>
          <p:spPr>
            <a:xfrm>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78" idx="7"/>
              <a:endCxn id="78" idx="3"/>
            </p:cNvCxnSpPr>
            <p:nvPr/>
          </p:nvCxnSpPr>
          <p:spPr>
            <a:xfrm flipH="1">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Oval 77"/>
            <p:cNvSpPr/>
            <p:nvPr/>
          </p:nvSpPr>
          <p:spPr>
            <a:xfrm>
              <a:off x="2552700" y="1409700"/>
              <a:ext cx="4038600" cy="403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9" name="Oval 78"/>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0" name="Oval 79"/>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1" name="Oval 80"/>
            <p:cNvSpPr/>
            <p:nvPr/>
          </p:nvSpPr>
          <p:spPr>
            <a:xfrm>
              <a:off x="2628900" y="1485900"/>
              <a:ext cx="3886200" cy="38862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2" name="Oval 81"/>
            <p:cNvSpPr/>
            <p:nvPr/>
          </p:nvSpPr>
          <p:spPr>
            <a:xfrm>
              <a:off x="2676525" y="1533525"/>
              <a:ext cx="3790950" cy="379095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Oval 82"/>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84" name="Group 83"/>
          <p:cNvGrpSpPr/>
          <p:nvPr/>
        </p:nvGrpSpPr>
        <p:grpSpPr>
          <a:xfrm>
            <a:off x="2723801" y="1379043"/>
            <a:ext cx="2309935" cy="2309935"/>
            <a:chOff x="2552700" y="1409700"/>
            <a:chExt cx="4038600" cy="4038600"/>
          </a:xfrm>
        </p:grpSpPr>
        <p:sp>
          <p:nvSpPr>
            <p:cNvPr id="85" name="Pie 84"/>
            <p:cNvSpPr>
              <a:spLocks noChangeAspect="1"/>
            </p:cNvSpPr>
            <p:nvPr/>
          </p:nvSpPr>
          <p:spPr>
            <a:xfrm>
              <a:off x="2571750"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6" name="Pie 85"/>
            <p:cNvSpPr>
              <a:spLocks noChangeAspect="1"/>
            </p:cNvSpPr>
            <p:nvPr/>
          </p:nvSpPr>
          <p:spPr>
            <a:xfrm rot="10800000">
              <a:off x="2571751"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7" name="Pie 86"/>
            <p:cNvSpPr>
              <a:spLocks noChangeAspect="1"/>
            </p:cNvSpPr>
            <p:nvPr/>
          </p:nvSpPr>
          <p:spPr>
            <a:xfrm rot="10800000">
              <a:off x="2571751"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8" name="Pie 87"/>
            <p:cNvSpPr>
              <a:spLocks noChangeAspect="1"/>
            </p:cNvSpPr>
            <p:nvPr/>
          </p:nvSpPr>
          <p:spPr>
            <a:xfrm>
              <a:off x="2571750"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89" name="Straight Connector 88"/>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4" name="Oval 93"/>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Oval 94"/>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Oval 95"/>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Oval 9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cxnSp>
        <p:nvCxnSpPr>
          <p:cNvPr id="98" name="Straight Arrow Connector 97"/>
          <p:cNvCxnSpPr/>
          <p:nvPr/>
        </p:nvCxnSpPr>
        <p:spPr>
          <a:xfrm flipH="1" flipV="1">
            <a:off x="7882908" y="4083310"/>
            <a:ext cx="346724" cy="76517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50" name="TextBox 6149"/>
          <p:cNvSpPr txBox="1"/>
          <p:nvPr/>
        </p:nvSpPr>
        <p:spPr>
          <a:xfrm>
            <a:off x="662152" y="358517"/>
            <a:ext cx="2529860" cy="523220"/>
          </a:xfrm>
          <a:prstGeom prst="rect">
            <a:avLst/>
          </a:prstGeom>
          <a:noFill/>
        </p:spPr>
        <p:txBody>
          <a:bodyPr wrap="none" rtlCol="0">
            <a:spAutoFit/>
          </a:bodyPr>
          <a:lstStyle/>
          <a:p>
            <a:r>
              <a:rPr lang="en-GB" sz="2800" b="1" dirty="0" smtClean="0">
                <a:latin typeface="Comic Sans MS" panose="030F0702030302020204" pitchFamily="66" charset="0"/>
              </a:rPr>
              <a:t>Letter Wheel</a:t>
            </a:r>
            <a:endParaRPr lang="en-GB" sz="2800" b="1" dirty="0">
              <a:latin typeface="Comic Sans MS" panose="030F0702030302020204" pitchFamily="66" charset="0"/>
            </a:endParaRPr>
          </a:p>
        </p:txBody>
      </p:sp>
      <p:sp>
        <p:nvSpPr>
          <p:cNvPr id="6151" name="TextBox 6150"/>
          <p:cNvSpPr txBox="1"/>
          <p:nvPr/>
        </p:nvSpPr>
        <p:spPr>
          <a:xfrm>
            <a:off x="5197223" y="6203145"/>
            <a:ext cx="3804837" cy="646331"/>
          </a:xfrm>
          <a:prstGeom prst="rect">
            <a:avLst/>
          </a:prstGeom>
          <a:noFill/>
        </p:spPr>
        <p:txBody>
          <a:bodyPr wrap="square" rtlCol="0">
            <a:spAutoFit/>
          </a:bodyPr>
          <a:lstStyle/>
          <a:p>
            <a:r>
              <a:rPr lang="en-GB" dirty="0" smtClean="0">
                <a:latin typeface="Comic Sans MS" panose="030F0702030302020204" pitchFamily="66" charset="0"/>
              </a:rPr>
              <a:t>This wheel makes </a:t>
            </a:r>
            <a:r>
              <a:rPr lang="en-GB" dirty="0" smtClean="0">
                <a:latin typeface="Comic Sans MS" panose="030F0702030302020204" pitchFamily="66" charset="0"/>
              </a:rPr>
              <a:t>153 </a:t>
            </a:r>
            <a:r>
              <a:rPr lang="en-GB" dirty="0" smtClean="0">
                <a:latin typeface="Comic Sans MS" panose="030F0702030302020204" pitchFamily="66" charset="0"/>
              </a:rPr>
              <a:t>complete revolutions in the direction shown</a:t>
            </a:r>
            <a:endParaRPr lang="en-GB" dirty="0">
              <a:latin typeface="Comic Sans MS" panose="030F0702030302020204" pitchFamily="66" charset="0"/>
            </a:endParaRPr>
          </a:p>
        </p:txBody>
      </p:sp>
      <p:sp>
        <p:nvSpPr>
          <p:cNvPr id="6152" name="TextBox 6151"/>
          <p:cNvSpPr txBox="1"/>
          <p:nvPr/>
        </p:nvSpPr>
        <p:spPr>
          <a:xfrm>
            <a:off x="4619784" y="5833813"/>
            <a:ext cx="904415" cy="369332"/>
          </a:xfrm>
          <a:prstGeom prst="rect">
            <a:avLst/>
          </a:prstGeom>
          <a:noFill/>
        </p:spPr>
        <p:txBody>
          <a:bodyPr wrap="none" rtlCol="0">
            <a:spAutoFit/>
          </a:bodyPr>
          <a:lstStyle/>
          <a:p>
            <a:r>
              <a:rPr lang="en-GB" dirty="0" smtClean="0"/>
              <a:t>130mm</a:t>
            </a:r>
            <a:endParaRPr lang="en-GB" dirty="0"/>
          </a:p>
        </p:txBody>
      </p:sp>
      <p:sp>
        <p:nvSpPr>
          <p:cNvPr id="110" name="TextBox 109"/>
          <p:cNvSpPr txBox="1"/>
          <p:nvPr/>
        </p:nvSpPr>
        <p:spPr>
          <a:xfrm>
            <a:off x="2746549" y="5147637"/>
            <a:ext cx="904415" cy="369332"/>
          </a:xfrm>
          <a:prstGeom prst="rect">
            <a:avLst/>
          </a:prstGeom>
          <a:noFill/>
        </p:spPr>
        <p:txBody>
          <a:bodyPr wrap="none" rtlCol="0">
            <a:spAutoFit/>
          </a:bodyPr>
          <a:lstStyle/>
          <a:p>
            <a:r>
              <a:rPr lang="en-GB" dirty="0" smtClean="0"/>
              <a:t>209mm</a:t>
            </a:r>
            <a:endParaRPr lang="en-GB" dirty="0"/>
          </a:p>
        </p:txBody>
      </p:sp>
      <p:sp>
        <p:nvSpPr>
          <p:cNvPr id="111" name="TextBox 110"/>
          <p:cNvSpPr txBox="1"/>
          <p:nvPr/>
        </p:nvSpPr>
        <p:spPr>
          <a:xfrm>
            <a:off x="1987300" y="4232708"/>
            <a:ext cx="904415" cy="369332"/>
          </a:xfrm>
          <a:prstGeom prst="rect">
            <a:avLst/>
          </a:prstGeom>
          <a:noFill/>
        </p:spPr>
        <p:txBody>
          <a:bodyPr wrap="none" rtlCol="0">
            <a:spAutoFit/>
          </a:bodyPr>
          <a:lstStyle/>
          <a:p>
            <a:r>
              <a:rPr lang="en-GB" dirty="0" smtClean="0"/>
              <a:t>111mm</a:t>
            </a:r>
            <a:endParaRPr lang="en-GB" dirty="0"/>
          </a:p>
        </p:txBody>
      </p:sp>
      <p:sp>
        <p:nvSpPr>
          <p:cNvPr id="112" name="TextBox 111"/>
          <p:cNvSpPr txBox="1"/>
          <p:nvPr/>
        </p:nvSpPr>
        <p:spPr>
          <a:xfrm>
            <a:off x="3798339" y="1026320"/>
            <a:ext cx="904415" cy="369332"/>
          </a:xfrm>
          <a:prstGeom prst="rect">
            <a:avLst/>
          </a:prstGeom>
          <a:noFill/>
        </p:spPr>
        <p:txBody>
          <a:bodyPr wrap="none" rtlCol="0">
            <a:spAutoFit/>
          </a:bodyPr>
          <a:lstStyle/>
          <a:p>
            <a:r>
              <a:rPr lang="en-GB" dirty="0" smtClean="0"/>
              <a:t>250mm</a:t>
            </a:r>
            <a:endParaRPr lang="en-GB" dirty="0"/>
          </a:p>
        </p:txBody>
      </p:sp>
      <p:sp>
        <p:nvSpPr>
          <p:cNvPr id="113" name="TextBox 112"/>
          <p:cNvSpPr txBox="1"/>
          <p:nvPr/>
        </p:nvSpPr>
        <p:spPr>
          <a:xfrm>
            <a:off x="5102321" y="127210"/>
            <a:ext cx="904415" cy="369332"/>
          </a:xfrm>
          <a:prstGeom prst="rect">
            <a:avLst/>
          </a:prstGeom>
          <a:noFill/>
        </p:spPr>
        <p:txBody>
          <a:bodyPr wrap="none" rtlCol="0">
            <a:spAutoFit/>
          </a:bodyPr>
          <a:lstStyle/>
          <a:p>
            <a:r>
              <a:rPr lang="en-GB" dirty="0" smtClean="0"/>
              <a:t>480mm</a:t>
            </a:r>
            <a:endParaRPr lang="en-GB" dirty="0"/>
          </a:p>
        </p:txBody>
      </p:sp>
      <p:grpSp>
        <p:nvGrpSpPr>
          <p:cNvPr id="109" name="Group 108"/>
          <p:cNvGrpSpPr>
            <a:grpSpLocks noChangeAspect="1"/>
          </p:cNvGrpSpPr>
          <p:nvPr/>
        </p:nvGrpSpPr>
        <p:grpSpPr>
          <a:xfrm>
            <a:off x="5268955" y="4794121"/>
            <a:ext cx="1393197" cy="1393197"/>
            <a:chOff x="2552703" y="1409703"/>
            <a:chExt cx="3998212" cy="3998212"/>
          </a:xfrm>
        </p:grpSpPr>
        <p:sp>
          <p:nvSpPr>
            <p:cNvPr id="114" name="Pie 113"/>
            <p:cNvSpPr/>
            <p:nvPr/>
          </p:nvSpPr>
          <p:spPr>
            <a:xfrm>
              <a:off x="2667000" y="1524000"/>
              <a:ext cx="3810000" cy="3810000"/>
            </a:xfrm>
            <a:prstGeom prst="pie">
              <a:avLst>
                <a:gd name="adj1" fmla="val 12298"/>
                <a:gd name="adj2" fmla="val 5412384"/>
              </a:avLst>
            </a:prstGeom>
            <a:solidFill>
              <a:srgbClr val="FFFF66"/>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5" name="Pie 114"/>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6" name="Pie 115"/>
            <p:cNvSpPr/>
            <p:nvPr/>
          </p:nvSpPr>
          <p:spPr>
            <a:xfrm rot="10800000">
              <a:off x="2667002" y="1506958"/>
              <a:ext cx="3810001" cy="3810001"/>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7" name="Pie 116"/>
            <p:cNvSpPr/>
            <p:nvPr/>
          </p:nvSpPr>
          <p:spPr>
            <a:xfrm>
              <a:off x="2667000" y="1524000"/>
              <a:ext cx="3810000" cy="3810000"/>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118" name="Straight Connector 117"/>
            <p:cNvCxnSpPr>
              <a:stCxn id="126" idx="0"/>
              <a:endCxn id="123" idx="4"/>
            </p:cNvCxnSpPr>
            <p:nvPr/>
          </p:nvCxnSpPr>
          <p:spPr>
            <a:xfrm flipH="1">
              <a:off x="4551810" y="1485899"/>
              <a:ext cx="20189" cy="3922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127" idx="2"/>
              <a:endCxn id="123" idx="6"/>
            </p:cNvCxnSpPr>
            <p:nvPr/>
          </p:nvCxnSpPr>
          <p:spPr>
            <a:xfrm flipV="1">
              <a:off x="2676524" y="3408810"/>
              <a:ext cx="3874391" cy="201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127" idx="1"/>
              <a:endCxn id="123" idx="5"/>
            </p:cNvCxnSpPr>
            <p:nvPr/>
          </p:nvCxnSpPr>
          <p:spPr>
            <a:xfrm>
              <a:off x="3231695" y="2088695"/>
              <a:ext cx="2733696" cy="27336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123" idx="7"/>
              <a:endCxn id="123" idx="3"/>
            </p:cNvCxnSpPr>
            <p:nvPr/>
          </p:nvCxnSpPr>
          <p:spPr>
            <a:xfrm flipH="1">
              <a:off x="3138228" y="1995228"/>
              <a:ext cx="2827163" cy="28271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3" name="Oval 122"/>
            <p:cNvSpPr>
              <a:spLocks noChangeAspect="1"/>
            </p:cNvSpPr>
            <p:nvPr/>
          </p:nvSpPr>
          <p:spPr>
            <a:xfrm>
              <a:off x="2552703" y="1409703"/>
              <a:ext cx="3998212" cy="3998212"/>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4" name="Oval 123"/>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5" name="Oval 124"/>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6" name="Oval 125"/>
            <p:cNvSpPr/>
            <p:nvPr/>
          </p:nvSpPr>
          <p:spPr>
            <a:xfrm>
              <a:off x="2628900" y="1485900"/>
              <a:ext cx="3886200" cy="3886200"/>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7" name="Oval 126"/>
            <p:cNvSpPr>
              <a:spLocks noChangeAspect="1"/>
            </p:cNvSpPr>
            <p:nvPr/>
          </p:nvSpPr>
          <p:spPr>
            <a:xfrm>
              <a:off x="2676524" y="1533524"/>
              <a:ext cx="3790951" cy="379095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8" name="Oval 127"/>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29" name="TextBox 128"/>
          <p:cNvSpPr txBox="1"/>
          <p:nvPr/>
        </p:nvSpPr>
        <p:spPr>
          <a:xfrm>
            <a:off x="6914693" y="4826243"/>
            <a:ext cx="2438487" cy="1200329"/>
          </a:xfrm>
          <a:prstGeom prst="rect">
            <a:avLst/>
          </a:prstGeom>
          <a:noFill/>
        </p:spPr>
        <p:txBody>
          <a:bodyPr wrap="square" rtlCol="0">
            <a:spAutoFit/>
          </a:bodyPr>
          <a:lstStyle/>
          <a:p>
            <a:r>
              <a:rPr lang="en-GB" dirty="0" smtClean="0">
                <a:latin typeface="Comic Sans MS" panose="030F0702030302020204" pitchFamily="66" charset="0"/>
              </a:rPr>
              <a:t>When the wheels finally come to rest which letter will be in this position?</a:t>
            </a:r>
            <a:endParaRPr lang="en-GB" dirty="0">
              <a:latin typeface="Comic Sans MS" panose="030F0702030302020204" pitchFamily="66" charset="0"/>
            </a:endParaRPr>
          </a:p>
        </p:txBody>
      </p:sp>
      <p:sp>
        <p:nvSpPr>
          <p:cNvPr id="130" name="TextBox 129"/>
          <p:cNvSpPr txBox="1"/>
          <p:nvPr/>
        </p:nvSpPr>
        <p:spPr>
          <a:xfrm>
            <a:off x="84262" y="1377142"/>
            <a:ext cx="2517054" cy="2308324"/>
          </a:xfrm>
          <a:prstGeom prst="rect">
            <a:avLst/>
          </a:prstGeom>
          <a:noFill/>
        </p:spPr>
        <p:txBody>
          <a:bodyPr wrap="square" rtlCol="0">
            <a:spAutoFit/>
          </a:bodyPr>
          <a:lstStyle/>
          <a:p>
            <a:r>
              <a:rPr lang="en-GB" dirty="0" smtClean="0">
                <a:latin typeface="Comic Sans MS" panose="030F0702030302020204" pitchFamily="66" charset="0"/>
              </a:rPr>
              <a:t>These wheels are all in perfect, non-slip contact with their neighbours and are driven by the first wheel (with its direction of spin shown).</a:t>
            </a:r>
          </a:p>
        </p:txBody>
      </p:sp>
      <p:sp>
        <p:nvSpPr>
          <p:cNvPr id="131" name="Rectangle 130"/>
          <p:cNvSpPr/>
          <p:nvPr/>
        </p:nvSpPr>
        <p:spPr>
          <a:xfrm>
            <a:off x="71644" y="5237003"/>
            <a:ext cx="2741241" cy="1477328"/>
          </a:xfrm>
          <a:prstGeom prst="rect">
            <a:avLst/>
          </a:prstGeom>
        </p:spPr>
        <p:txBody>
          <a:bodyPr wrap="square">
            <a:spAutoFit/>
          </a:bodyPr>
          <a:lstStyle/>
          <a:p>
            <a:r>
              <a:rPr lang="en-GB" dirty="0" smtClean="0">
                <a:latin typeface="Comic Sans MS" panose="030F0702030302020204" pitchFamily="66" charset="0"/>
              </a:rPr>
              <a:t>The lengths </a:t>
            </a:r>
            <a:r>
              <a:rPr lang="en-GB" dirty="0">
                <a:latin typeface="Comic Sans MS" panose="030F0702030302020204" pitchFamily="66" charset="0"/>
              </a:rPr>
              <a:t>refer to the diameter of each </a:t>
            </a:r>
            <a:r>
              <a:rPr lang="en-GB" dirty="0" smtClean="0">
                <a:latin typeface="Comic Sans MS" panose="030F0702030302020204" pitchFamily="66" charset="0"/>
              </a:rPr>
              <a:t>wheel.</a:t>
            </a:r>
          </a:p>
          <a:p>
            <a:endParaRPr lang="en-GB" dirty="0">
              <a:latin typeface="Comic Sans MS" panose="030F0702030302020204" pitchFamily="66" charset="0"/>
            </a:endParaRPr>
          </a:p>
          <a:p>
            <a:r>
              <a:rPr lang="en-GB" dirty="0" smtClean="0">
                <a:latin typeface="Comic Sans MS" panose="030F0702030302020204" pitchFamily="66" charset="0"/>
              </a:rPr>
              <a:t>(Diagram not to scale)</a:t>
            </a:r>
            <a:endParaRPr lang="en-GB" dirty="0">
              <a:latin typeface="Comic Sans MS" panose="030F0702030302020204" pitchFamily="66" charset="0"/>
            </a:endParaRPr>
          </a:p>
        </p:txBody>
      </p:sp>
      <p:sp>
        <p:nvSpPr>
          <p:cNvPr id="132" name="TextBox 131"/>
          <p:cNvSpPr txBox="1"/>
          <p:nvPr/>
        </p:nvSpPr>
        <p:spPr>
          <a:xfrm>
            <a:off x="8169053" y="0"/>
            <a:ext cx="974947"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dirty="0" smtClean="0">
                <a:latin typeface="Bradley Hand ITC" panose="03070402050302030203" pitchFamily="66" charset="0"/>
              </a:rPr>
              <a:t>SIC_39</a:t>
            </a:r>
            <a:endParaRPr lang="en-GB" sz="2000" dirty="0">
              <a:latin typeface="Bradley Hand ITC" panose="03070402050302030203" pitchFamily="66" charset="0"/>
            </a:endParaRPr>
          </a:p>
        </p:txBody>
      </p:sp>
    </p:spTree>
    <p:extLst>
      <p:ext uri="{BB962C8B-B14F-4D97-AF65-F5344CB8AC3E}">
        <p14:creationId xmlns:p14="http://schemas.microsoft.com/office/powerpoint/2010/main" val="1942587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29681" y="116822"/>
            <a:ext cx="4038600" cy="4038600"/>
            <a:chOff x="2552700" y="1409700"/>
            <a:chExt cx="4038600" cy="4038600"/>
          </a:xfrm>
        </p:grpSpPr>
        <p:sp>
          <p:nvSpPr>
            <p:cNvPr id="4" name="Oval 3"/>
            <p:cNvSpPr/>
            <p:nvPr/>
          </p:nvSpPr>
          <p:spPr>
            <a:xfrm>
              <a:off x="2552700" y="1409700"/>
              <a:ext cx="4038600" cy="4038600"/>
            </a:xfrm>
            <a:prstGeom prst="ellipse">
              <a:avLst/>
            </a:prstGeom>
            <a:solidFill>
              <a:srgbClr val="FFFF66"/>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p:cNvSpPr/>
            <p:nvPr/>
          </p:nvSpPr>
          <p:spPr>
            <a:xfrm>
              <a:off x="3924300" y="2781300"/>
              <a:ext cx="1295400" cy="1295400"/>
            </a:xfrm>
            <a:prstGeom prst="ellipse">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3038475" y="1895475"/>
              <a:ext cx="3067050" cy="3067050"/>
            </a:xfrm>
            <a:prstGeom prst="ellipse">
              <a:avLst/>
            </a:prstGeom>
            <a:solidFill>
              <a:schemeClr val="accent4">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4533900" y="3390900"/>
              <a:ext cx="76200" cy="76200"/>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8" name="Group 7"/>
            <p:cNvGrpSpPr/>
            <p:nvPr/>
          </p:nvGrpSpPr>
          <p:grpSpPr>
            <a:xfrm>
              <a:off x="2600325" y="1457325"/>
              <a:ext cx="3943350" cy="3943350"/>
              <a:chOff x="2600325" y="1457325"/>
              <a:chExt cx="3943350" cy="3943350"/>
            </a:xfrm>
            <a:solidFill>
              <a:schemeClr val="bg1"/>
            </a:solidFill>
          </p:grpSpPr>
          <p:grpSp>
            <p:nvGrpSpPr>
              <p:cNvPr id="30" name="Group 29"/>
              <p:cNvGrpSpPr/>
              <p:nvPr/>
            </p:nvGrpSpPr>
            <p:grpSpPr>
              <a:xfrm>
                <a:off x="4381500" y="1457325"/>
                <a:ext cx="381000" cy="3943350"/>
                <a:chOff x="4381500" y="1457325"/>
                <a:chExt cx="381000" cy="3943350"/>
              </a:xfrm>
              <a:grpFill/>
            </p:grpSpPr>
            <p:sp>
              <p:nvSpPr>
                <p:cNvPr id="34" name="Oval 3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I</a:t>
                  </a:r>
                  <a:endParaRPr lang="en-GB" b="1" dirty="0">
                    <a:solidFill>
                      <a:srgbClr val="FF0000"/>
                    </a:solidFill>
                    <a:latin typeface="Comic Sans MS" panose="030F0702030302020204" pitchFamily="66" charset="0"/>
                  </a:endParaRPr>
                </a:p>
              </p:txBody>
            </p:sp>
            <p:sp>
              <p:nvSpPr>
                <p:cNvPr id="35" name="Oval 3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A</a:t>
                  </a:r>
                  <a:endParaRPr lang="en-GB" b="1" dirty="0">
                    <a:latin typeface="Comic Sans MS" panose="030F0702030302020204" pitchFamily="66" charset="0"/>
                  </a:endParaRPr>
                </a:p>
              </p:txBody>
            </p:sp>
          </p:grpSp>
          <p:grpSp>
            <p:nvGrpSpPr>
              <p:cNvPr id="31" name="Group 30"/>
              <p:cNvGrpSpPr/>
              <p:nvPr/>
            </p:nvGrpSpPr>
            <p:grpSpPr>
              <a:xfrm rot="5400000">
                <a:off x="4381500" y="1457325"/>
                <a:ext cx="381000" cy="3943350"/>
                <a:chOff x="4381500" y="1457325"/>
                <a:chExt cx="381000" cy="3943350"/>
              </a:xfrm>
              <a:grpFill/>
            </p:grpSpPr>
            <p:sp>
              <p:nvSpPr>
                <p:cNvPr id="32" name="Oval 3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E</a:t>
                  </a:r>
                  <a:endParaRPr lang="en-GB" b="1" dirty="0">
                    <a:solidFill>
                      <a:srgbClr val="FF0000"/>
                    </a:solidFill>
                    <a:latin typeface="Comic Sans MS" panose="030F0702030302020204" pitchFamily="66" charset="0"/>
                  </a:endParaRPr>
                </a:p>
              </p:txBody>
            </p:sp>
            <p:sp>
              <p:nvSpPr>
                <p:cNvPr id="33" name="Oval 3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M</a:t>
                  </a:r>
                  <a:endParaRPr lang="en-GB" b="1" dirty="0">
                    <a:solidFill>
                      <a:srgbClr val="FF0000"/>
                    </a:solidFill>
                    <a:latin typeface="Comic Sans MS" panose="030F0702030302020204" pitchFamily="66" charset="0"/>
                  </a:endParaRPr>
                </a:p>
              </p:txBody>
            </p:sp>
          </p:grpSp>
        </p:grpSp>
        <p:grpSp>
          <p:nvGrpSpPr>
            <p:cNvPr id="9" name="Group 8"/>
            <p:cNvGrpSpPr/>
            <p:nvPr/>
          </p:nvGrpSpPr>
          <p:grpSpPr>
            <a:xfrm rot="-1380000">
              <a:off x="2600325" y="1457325"/>
              <a:ext cx="3943350" cy="3943350"/>
              <a:chOff x="2600325" y="1457325"/>
              <a:chExt cx="3943350" cy="3943350"/>
            </a:xfrm>
            <a:solidFill>
              <a:schemeClr val="bg1"/>
            </a:solidFill>
          </p:grpSpPr>
          <p:grpSp>
            <p:nvGrpSpPr>
              <p:cNvPr id="24" name="Group 23"/>
              <p:cNvGrpSpPr/>
              <p:nvPr/>
            </p:nvGrpSpPr>
            <p:grpSpPr>
              <a:xfrm>
                <a:off x="4381500" y="1457325"/>
                <a:ext cx="381000" cy="3943350"/>
                <a:chOff x="4381500" y="1457325"/>
                <a:chExt cx="381000" cy="3943350"/>
              </a:xfrm>
              <a:grpFill/>
            </p:grpSpPr>
            <p:sp>
              <p:nvSpPr>
                <p:cNvPr id="28" name="Oval 27"/>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J</a:t>
                  </a:r>
                  <a:endParaRPr lang="en-GB" b="1" dirty="0">
                    <a:solidFill>
                      <a:srgbClr val="FF0000"/>
                    </a:solidFill>
                    <a:latin typeface="Comic Sans MS" panose="030F0702030302020204" pitchFamily="66" charset="0"/>
                  </a:endParaRPr>
                </a:p>
              </p:txBody>
            </p:sp>
            <p:sp>
              <p:nvSpPr>
                <p:cNvPr id="29" name="Oval 28"/>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B</a:t>
                  </a:r>
                  <a:endParaRPr lang="en-GB" b="1" dirty="0">
                    <a:latin typeface="Comic Sans MS" panose="030F0702030302020204" pitchFamily="66" charset="0"/>
                  </a:endParaRPr>
                </a:p>
              </p:txBody>
            </p:sp>
          </p:grpSp>
          <p:grpSp>
            <p:nvGrpSpPr>
              <p:cNvPr id="25" name="Group 24"/>
              <p:cNvGrpSpPr/>
              <p:nvPr/>
            </p:nvGrpSpPr>
            <p:grpSpPr>
              <a:xfrm rot="5400000">
                <a:off x="4381500" y="1457325"/>
                <a:ext cx="381000" cy="3943350"/>
                <a:chOff x="4381500" y="1457325"/>
                <a:chExt cx="381000" cy="3943350"/>
              </a:xfrm>
              <a:grpFill/>
            </p:grpSpPr>
            <p:sp>
              <p:nvSpPr>
                <p:cNvPr id="26" name="Oval 2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F</a:t>
                  </a:r>
                  <a:endParaRPr lang="en-GB" b="1" dirty="0">
                    <a:solidFill>
                      <a:srgbClr val="FF0000"/>
                    </a:solidFill>
                    <a:latin typeface="Comic Sans MS" panose="030F0702030302020204" pitchFamily="66" charset="0"/>
                  </a:endParaRPr>
                </a:p>
              </p:txBody>
            </p:sp>
            <p:sp>
              <p:nvSpPr>
                <p:cNvPr id="27" name="Oval 2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N</a:t>
                  </a:r>
                  <a:endParaRPr lang="en-GB" b="1" dirty="0">
                    <a:solidFill>
                      <a:srgbClr val="FF0000"/>
                    </a:solidFill>
                    <a:latin typeface="Comic Sans MS" panose="030F0702030302020204" pitchFamily="66" charset="0"/>
                  </a:endParaRPr>
                </a:p>
              </p:txBody>
            </p:sp>
          </p:grpSp>
        </p:grpSp>
        <p:grpSp>
          <p:nvGrpSpPr>
            <p:cNvPr id="10" name="Group 9"/>
            <p:cNvGrpSpPr/>
            <p:nvPr/>
          </p:nvGrpSpPr>
          <p:grpSpPr>
            <a:xfrm rot="-4080000">
              <a:off x="2600325" y="1457325"/>
              <a:ext cx="3943350" cy="3943350"/>
              <a:chOff x="2600325" y="1457325"/>
              <a:chExt cx="3943350" cy="3943350"/>
            </a:xfrm>
            <a:solidFill>
              <a:schemeClr val="bg1"/>
            </a:solidFill>
          </p:grpSpPr>
          <p:grpSp>
            <p:nvGrpSpPr>
              <p:cNvPr id="18" name="Group 17"/>
              <p:cNvGrpSpPr/>
              <p:nvPr/>
            </p:nvGrpSpPr>
            <p:grpSpPr>
              <a:xfrm>
                <a:off x="4381500" y="1457325"/>
                <a:ext cx="381000" cy="3943350"/>
                <a:chOff x="4381500" y="1457325"/>
                <a:chExt cx="381000" cy="3943350"/>
              </a:xfrm>
              <a:grpFill/>
            </p:grpSpPr>
            <p:sp>
              <p:nvSpPr>
                <p:cNvPr id="22" name="Oval 2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L</a:t>
                  </a:r>
                  <a:endParaRPr lang="en-GB" b="1" dirty="0">
                    <a:solidFill>
                      <a:srgbClr val="FF0000"/>
                    </a:solidFill>
                    <a:latin typeface="Comic Sans MS" panose="030F0702030302020204" pitchFamily="66" charset="0"/>
                  </a:endParaRPr>
                </a:p>
              </p:txBody>
            </p:sp>
            <p:sp>
              <p:nvSpPr>
                <p:cNvPr id="23" name="Oval 2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D</a:t>
                  </a:r>
                  <a:endParaRPr lang="en-GB" b="1" dirty="0">
                    <a:latin typeface="Comic Sans MS" panose="030F0702030302020204" pitchFamily="66" charset="0"/>
                  </a:endParaRPr>
                </a:p>
              </p:txBody>
            </p:sp>
          </p:grpSp>
          <p:grpSp>
            <p:nvGrpSpPr>
              <p:cNvPr id="19" name="Group 18"/>
              <p:cNvGrpSpPr/>
              <p:nvPr/>
            </p:nvGrpSpPr>
            <p:grpSpPr>
              <a:xfrm rot="5400000">
                <a:off x="4381500" y="1457325"/>
                <a:ext cx="381000" cy="3943350"/>
                <a:chOff x="4381500" y="1457325"/>
                <a:chExt cx="381000" cy="3943350"/>
              </a:xfrm>
              <a:grpFill/>
            </p:grpSpPr>
            <p:sp>
              <p:nvSpPr>
                <p:cNvPr id="20" name="Oval 19"/>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H</a:t>
                  </a:r>
                  <a:endParaRPr lang="en-GB" b="1" dirty="0">
                    <a:solidFill>
                      <a:srgbClr val="FF0000"/>
                    </a:solidFill>
                    <a:latin typeface="Comic Sans MS" panose="030F0702030302020204" pitchFamily="66" charset="0"/>
                  </a:endParaRPr>
                </a:p>
              </p:txBody>
            </p:sp>
            <p:sp>
              <p:nvSpPr>
                <p:cNvPr id="21" name="Oval 20"/>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P</a:t>
                  </a:r>
                  <a:endParaRPr lang="en-GB" b="1" dirty="0">
                    <a:solidFill>
                      <a:srgbClr val="FF0000"/>
                    </a:solidFill>
                    <a:latin typeface="Comic Sans MS" panose="030F0702030302020204" pitchFamily="66" charset="0"/>
                  </a:endParaRPr>
                </a:p>
              </p:txBody>
            </p:sp>
          </p:grpSp>
        </p:grpSp>
        <p:grpSp>
          <p:nvGrpSpPr>
            <p:cNvPr id="11" name="Group 10"/>
            <p:cNvGrpSpPr/>
            <p:nvPr/>
          </p:nvGrpSpPr>
          <p:grpSpPr>
            <a:xfrm rot="-2700000">
              <a:off x="2600325" y="1457325"/>
              <a:ext cx="3943350" cy="3943350"/>
              <a:chOff x="2600325" y="1457325"/>
              <a:chExt cx="3943350" cy="3943350"/>
            </a:xfrm>
            <a:solidFill>
              <a:schemeClr val="bg1"/>
            </a:solidFill>
          </p:grpSpPr>
          <p:grpSp>
            <p:nvGrpSpPr>
              <p:cNvPr id="12" name="Group 11"/>
              <p:cNvGrpSpPr/>
              <p:nvPr/>
            </p:nvGrpSpPr>
            <p:grpSpPr>
              <a:xfrm>
                <a:off x="4381500" y="1457325"/>
                <a:ext cx="381000" cy="3943350"/>
                <a:chOff x="4381500" y="1457325"/>
                <a:chExt cx="381000" cy="3943350"/>
              </a:xfrm>
              <a:grpFill/>
            </p:grpSpPr>
            <p:sp>
              <p:nvSpPr>
                <p:cNvPr id="16" name="Oval 1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K</a:t>
                  </a:r>
                  <a:endParaRPr lang="en-GB" b="1" dirty="0">
                    <a:solidFill>
                      <a:srgbClr val="FF0000"/>
                    </a:solidFill>
                    <a:latin typeface="Comic Sans MS" panose="030F0702030302020204" pitchFamily="66" charset="0"/>
                  </a:endParaRPr>
                </a:p>
              </p:txBody>
            </p:sp>
            <p:sp>
              <p:nvSpPr>
                <p:cNvPr id="17" name="Oval 1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C</a:t>
                  </a:r>
                  <a:endParaRPr lang="en-GB" b="1" dirty="0">
                    <a:latin typeface="Comic Sans MS" panose="030F0702030302020204" pitchFamily="66" charset="0"/>
                  </a:endParaRPr>
                </a:p>
              </p:txBody>
            </p:sp>
          </p:grpSp>
          <p:grpSp>
            <p:nvGrpSpPr>
              <p:cNvPr id="13" name="Group 12"/>
              <p:cNvGrpSpPr/>
              <p:nvPr/>
            </p:nvGrpSpPr>
            <p:grpSpPr>
              <a:xfrm rot="5400000">
                <a:off x="4381500" y="1457325"/>
                <a:ext cx="381000" cy="3943350"/>
                <a:chOff x="4381500" y="1457325"/>
                <a:chExt cx="381000" cy="3943350"/>
              </a:xfrm>
              <a:grpFill/>
            </p:grpSpPr>
            <p:sp>
              <p:nvSpPr>
                <p:cNvPr id="14" name="Oval 1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G</a:t>
                  </a:r>
                  <a:endParaRPr lang="en-GB" b="1" dirty="0">
                    <a:solidFill>
                      <a:srgbClr val="FF0000"/>
                    </a:solidFill>
                    <a:latin typeface="Comic Sans MS" panose="030F0702030302020204" pitchFamily="66" charset="0"/>
                  </a:endParaRPr>
                </a:p>
              </p:txBody>
            </p:sp>
            <p:sp>
              <p:nvSpPr>
                <p:cNvPr id="15" name="Oval 1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O</a:t>
                  </a:r>
                  <a:endParaRPr lang="en-GB" b="1" dirty="0">
                    <a:solidFill>
                      <a:srgbClr val="FF0000"/>
                    </a:solidFill>
                    <a:latin typeface="Comic Sans MS" panose="030F0702030302020204" pitchFamily="66" charset="0"/>
                  </a:endParaRPr>
                </a:p>
              </p:txBody>
            </p:sp>
          </p:grpSp>
        </p:grpSp>
      </p:grpSp>
      <p:sp>
        <p:nvSpPr>
          <p:cNvPr id="52" name="Arc 51"/>
          <p:cNvSpPr/>
          <p:nvPr/>
        </p:nvSpPr>
        <p:spPr>
          <a:xfrm rot="5400000" flipH="1">
            <a:off x="5417441" y="4618249"/>
            <a:ext cx="1435212" cy="1435212"/>
          </a:xfrm>
          <a:prstGeom prst="arc">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nvGrpSpPr>
          <p:cNvPr id="53" name="Group 52"/>
          <p:cNvGrpSpPr/>
          <p:nvPr/>
        </p:nvGrpSpPr>
        <p:grpSpPr>
          <a:xfrm>
            <a:off x="3524362" y="3926160"/>
            <a:ext cx="1870836" cy="1870836"/>
            <a:chOff x="2552700" y="1409700"/>
            <a:chExt cx="4038600" cy="4038600"/>
          </a:xfrm>
        </p:grpSpPr>
        <p:sp>
          <p:nvSpPr>
            <p:cNvPr id="54" name="Pie 53"/>
            <p:cNvSpPr/>
            <p:nvPr/>
          </p:nvSpPr>
          <p:spPr>
            <a:xfrm>
              <a:off x="2667000" y="1524000"/>
              <a:ext cx="3810000" cy="3810000"/>
            </a:xfrm>
            <a:prstGeom prst="pie">
              <a:avLst>
                <a:gd name="adj1" fmla="val 12298"/>
                <a:gd name="adj2" fmla="val 5412384"/>
              </a:avLst>
            </a:prstGeom>
            <a:solidFill>
              <a:srgbClr val="FFFF66"/>
            </a:solidFill>
            <a:ln w="381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5" name="Pie 54"/>
            <p:cNvSpPr/>
            <p:nvPr/>
          </p:nvSpPr>
          <p:spPr>
            <a:xfrm rot="10800000">
              <a:off x="2667001" y="1524000"/>
              <a:ext cx="3810000" cy="3810000"/>
            </a:xfrm>
            <a:prstGeom prst="pie">
              <a:avLst>
                <a:gd name="adj1" fmla="val 12298"/>
                <a:gd name="adj2" fmla="val 5412384"/>
              </a:avLst>
            </a:prstGeom>
            <a:solidFill>
              <a:srgbClr val="FFFF6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6" name="Pie 55"/>
            <p:cNvSpPr/>
            <p:nvPr/>
          </p:nvSpPr>
          <p:spPr>
            <a:xfrm rot="10800000">
              <a:off x="2667001"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7" name="Pie 56"/>
            <p:cNvSpPr/>
            <p:nvPr/>
          </p:nvSpPr>
          <p:spPr>
            <a:xfrm>
              <a:off x="2667000"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58" name="Straight Connector 57"/>
            <p:cNvCxnSpPr>
              <a:stCxn id="63" idx="0"/>
              <a:endCxn id="63" idx="4"/>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63" idx="2"/>
              <a:endCxn id="63" idx="6"/>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63" idx="1"/>
              <a:endCxn id="63" idx="5"/>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63" idx="7"/>
              <a:endCxn id="63" idx="3"/>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Oval 62"/>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Oval 63"/>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Oval 64"/>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Oval 65"/>
            <p:cNvSpPr/>
            <p:nvPr/>
          </p:nvSpPr>
          <p:spPr>
            <a:xfrm>
              <a:off x="2628900" y="1485900"/>
              <a:ext cx="3886200" cy="38862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68" name="Group 67"/>
          <p:cNvGrpSpPr/>
          <p:nvPr/>
        </p:nvGrpSpPr>
        <p:grpSpPr>
          <a:xfrm>
            <a:off x="2745213" y="3572079"/>
            <a:ext cx="1000382" cy="1000382"/>
            <a:chOff x="2552700" y="1409700"/>
            <a:chExt cx="4038600" cy="4038600"/>
          </a:xfrm>
        </p:grpSpPr>
        <p:sp>
          <p:nvSpPr>
            <p:cNvPr id="69" name="Pie 68"/>
            <p:cNvSpPr/>
            <p:nvPr/>
          </p:nvSpPr>
          <p:spPr>
            <a:xfrm>
              <a:off x="2667000"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0" name="Pie 69"/>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1" name="Pie 70"/>
            <p:cNvSpPr/>
            <p:nvPr/>
          </p:nvSpPr>
          <p:spPr>
            <a:xfrm rot="10800000">
              <a:off x="2667001"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2" name="Pie 71"/>
            <p:cNvSpPr/>
            <p:nvPr/>
          </p:nvSpPr>
          <p:spPr>
            <a:xfrm>
              <a:off x="2667000"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73" name="Straight Connector 72"/>
            <p:cNvCxnSpPr>
              <a:stCxn id="78" idx="0"/>
              <a:endCxn id="78" idx="4"/>
            </p:cNvCxnSpPr>
            <p:nvPr/>
          </p:nvCxnSpPr>
          <p:spPr>
            <a:xfrm>
              <a:off x="4572000" y="1409700"/>
              <a:ext cx="0" cy="403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78" idx="2"/>
              <a:endCxn id="78" idx="6"/>
            </p:cNvCxnSpPr>
            <p:nvPr/>
          </p:nvCxnSpPr>
          <p:spPr>
            <a:xfrm>
              <a:off x="2552700" y="3429000"/>
              <a:ext cx="4038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78" idx="1"/>
              <a:endCxn id="78" idx="5"/>
            </p:cNvCxnSpPr>
            <p:nvPr/>
          </p:nvCxnSpPr>
          <p:spPr>
            <a:xfrm>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78" idx="7"/>
              <a:endCxn id="78" idx="3"/>
            </p:cNvCxnSpPr>
            <p:nvPr/>
          </p:nvCxnSpPr>
          <p:spPr>
            <a:xfrm flipH="1">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Oval 77"/>
            <p:cNvSpPr/>
            <p:nvPr/>
          </p:nvSpPr>
          <p:spPr>
            <a:xfrm>
              <a:off x="2552700" y="1409700"/>
              <a:ext cx="4038600" cy="403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9" name="Oval 78"/>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0" name="Oval 79"/>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1" name="Oval 80"/>
            <p:cNvSpPr/>
            <p:nvPr/>
          </p:nvSpPr>
          <p:spPr>
            <a:xfrm>
              <a:off x="2628900" y="1485900"/>
              <a:ext cx="3886200" cy="38862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2" name="Oval 81"/>
            <p:cNvSpPr/>
            <p:nvPr/>
          </p:nvSpPr>
          <p:spPr>
            <a:xfrm>
              <a:off x="2676525" y="1533525"/>
              <a:ext cx="3790950" cy="379095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Oval 82"/>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84" name="Group 83"/>
          <p:cNvGrpSpPr/>
          <p:nvPr/>
        </p:nvGrpSpPr>
        <p:grpSpPr>
          <a:xfrm>
            <a:off x="2723801" y="1379043"/>
            <a:ext cx="2309935" cy="2309935"/>
            <a:chOff x="2552700" y="1409700"/>
            <a:chExt cx="4038600" cy="4038600"/>
          </a:xfrm>
        </p:grpSpPr>
        <p:sp>
          <p:nvSpPr>
            <p:cNvPr id="85" name="Pie 84"/>
            <p:cNvSpPr>
              <a:spLocks noChangeAspect="1"/>
            </p:cNvSpPr>
            <p:nvPr/>
          </p:nvSpPr>
          <p:spPr>
            <a:xfrm>
              <a:off x="2571750"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6" name="Pie 85"/>
            <p:cNvSpPr>
              <a:spLocks noChangeAspect="1"/>
            </p:cNvSpPr>
            <p:nvPr/>
          </p:nvSpPr>
          <p:spPr>
            <a:xfrm rot="10800000">
              <a:off x="2571751"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7" name="Pie 86"/>
            <p:cNvSpPr>
              <a:spLocks noChangeAspect="1"/>
            </p:cNvSpPr>
            <p:nvPr/>
          </p:nvSpPr>
          <p:spPr>
            <a:xfrm rot="10800000">
              <a:off x="2571751"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8" name="Pie 87"/>
            <p:cNvSpPr>
              <a:spLocks noChangeAspect="1"/>
            </p:cNvSpPr>
            <p:nvPr/>
          </p:nvSpPr>
          <p:spPr>
            <a:xfrm>
              <a:off x="2571750"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89" name="Straight Connector 88"/>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4" name="Oval 93"/>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Oval 94"/>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Oval 95"/>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Oval 9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cxnSp>
        <p:nvCxnSpPr>
          <p:cNvPr id="98" name="Straight Arrow Connector 97"/>
          <p:cNvCxnSpPr/>
          <p:nvPr/>
        </p:nvCxnSpPr>
        <p:spPr>
          <a:xfrm flipH="1" flipV="1">
            <a:off x="7882908" y="4083310"/>
            <a:ext cx="346724" cy="76517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50" name="TextBox 6149"/>
          <p:cNvSpPr txBox="1"/>
          <p:nvPr/>
        </p:nvSpPr>
        <p:spPr>
          <a:xfrm>
            <a:off x="662152" y="358517"/>
            <a:ext cx="2529860" cy="523220"/>
          </a:xfrm>
          <a:prstGeom prst="rect">
            <a:avLst/>
          </a:prstGeom>
          <a:noFill/>
        </p:spPr>
        <p:txBody>
          <a:bodyPr wrap="none" rtlCol="0">
            <a:spAutoFit/>
          </a:bodyPr>
          <a:lstStyle/>
          <a:p>
            <a:r>
              <a:rPr lang="en-GB" sz="2800" b="1" dirty="0" smtClean="0">
                <a:latin typeface="Comic Sans MS" panose="030F0702030302020204" pitchFamily="66" charset="0"/>
              </a:rPr>
              <a:t>Letter Wheel</a:t>
            </a:r>
            <a:endParaRPr lang="en-GB" sz="2800" b="1" dirty="0">
              <a:latin typeface="Comic Sans MS" panose="030F0702030302020204" pitchFamily="66" charset="0"/>
            </a:endParaRPr>
          </a:p>
        </p:txBody>
      </p:sp>
      <p:sp>
        <p:nvSpPr>
          <p:cNvPr id="6151" name="TextBox 6150"/>
          <p:cNvSpPr txBox="1"/>
          <p:nvPr/>
        </p:nvSpPr>
        <p:spPr>
          <a:xfrm>
            <a:off x="5197223" y="6203145"/>
            <a:ext cx="3804837" cy="646331"/>
          </a:xfrm>
          <a:prstGeom prst="rect">
            <a:avLst/>
          </a:prstGeom>
          <a:noFill/>
        </p:spPr>
        <p:txBody>
          <a:bodyPr wrap="square" rtlCol="0">
            <a:spAutoFit/>
          </a:bodyPr>
          <a:lstStyle/>
          <a:p>
            <a:r>
              <a:rPr lang="en-GB" dirty="0" smtClean="0">
                <a:latin typeface="Comic Sans MS" panose="030F0702030302020204" pitchFamily="66" charset="0"/>
              </a:rPr>
              <a:t>This wheel makes </a:t>
            </a:r>
            <a:r>
              <a:rPr lang="en-GB" dirty="0" smtClean="0">
                <a:latin typeface="Comic Sans MS" panose="030F0702030302020204" pitchFamily="66" charset="0"/>
              </a:rPr>
              <a:t>201 </a:t>
            </a:r>
            <a:r>
              <a:rPr lang="en-GB" dirty="0" smtClean="0">
                <a:latin typeface="Comic Sans MS" panose="030F0702030302020204" pitchFamily="66" charset="0"/>
              </a:rPr>
              <a:t>complete revolutions in the direction shown</a:t>
            </a:r>
            <a:endParaRPr lang="en-GB" dirty="0">
              <a:latin typeface="Comic Sans MS" panose="030F0702030302020204" pitchFamily="66" charset="0"/>
            </a:endParaRPr>
          </a:p>
        </p:txBody>
      </p:sp>
      <p:sp>
        <p:nvSpPr>
          <p:cNvPr id="6152" name="TextBox 6151"/>
          <p:cNvSpPr txBox="1"/>
          <p:nvPr/>
        </p:nvSpPr>
        <p:spPr>
          <a:xfrm>
            <a:off x="4619784" y="5833813"/>
            <a:ext cx="904415" cy="369332"/>
          </a:xfrm>
          <a:prstGeom prst="rect">
            <a:avLst/>
          </a:prstGeom>
          <a:noFill/>
        </p:spPr>
        <p:txBody>
          <a:bodyPr wrap="none" rtlCol="0">
            <a:spAutoFit/>
          </a:bodyPr>
          <a:lstStyle/>
          <a:p>
            <a:r>
              <a:rPr lang="en-GB" dirty="0" smtClean="0"/>
              <a:t>130mm</a:t>
            </a:r>
            <a:endParaRPr lang="en-GB" dirty="0"/>
          </a:p>
        </p:txBody>
      </p:sp>
      <p:sp>
        <p:nvSpPr>
          <p:cNvPr id="110" name="TextBox 109"/>
          <p:cNvSpPr txBox="1"/>
          <p:nvPr/>
        </p:nvSpPr>
        <p:spPr>
          <a:xfrm>
            <a:off x="2746549" y="5147637"/>
            <a:ext cx="904415" cy="369332"/>
          </a:xfrm>
          <a:prstGeom prst="rect">
            <a:avLst/>
          </a:prstGeom>
          <a:noFill/>
        </p:spPr>
        <p:txBody>
          <a:bodyPr wrap="none" rtlCol="0">
            <a:spAutoFit/>
          </a:bodyPr>
          <a:lstStyle/>
          <a:p>
            <a:r>
              <a:rPr lang="en-GB" dirty="0" smtClean="0"/>
              <a:t>218mm</a:t>
            </a:r>
            <a:endParaRPr lang="en-GB" dirty="0"/>
          </a:p>
        </p:txBody>
      </p:sp>
      <p:sp>
        <p:nvSpPr>
          <p:cNvPr id="111" name="TextBox 110"/>
          <p:cNvSpPr txBox="1"/>
          <p:nvPr/>
        </p:nvSpPr>
        <p:spPr>
          <a:xfrm>
            <a:off x="1987300" y="4232708"/>
            <a:ext cx="904415" cy="369332"/>
          </a:xfrm>
          <a:prstGeom prst="rect">
            <a:avLst/>
          </a:prstGeom>
          <a:noFill/>
        </p:spPr>
        <p:txBody>
          <a:bodyPr wrap="none" rtlCol="0">
            <a:spAutoFit/>
          </a:bodyPr>
          <a:lstStyle/>
          <a:p>
            <a:r>
              <a:rPr lang="en-GB" dirty="0" smtClean="0"/>
              <a:t>111mm</a:t>
            </a:r>
            <a:endParaRPr lang="en-GB" dirty="0"/>
          </a:p>
        </p:txBody>
      </p:sp>
      <p:sp>
        <p:nvSpPr>
          <p:cNvPr id="112" name="TextBox 111"/>
          <p:cNvSpPr txBox="1"/>
          <p:nvPr/>
        </p:nvSpPr>
        <p:spPr>
          <a:xfrm>
            <a:off x="3798339" y="1026320"/>
            <a:ext cx="904415" cy="369332"/>
          </a:xfrm>
          <a:prstGeom prst="rect">
            <a:avLst/>
          </a:prstGeom>
          <a:noFill/>
        </p:spPr>
        <p:txBody>
          <a:bodyPr wrap="none" rtlCol="0">
            <a:spAutoFit/>
          </a:bodyPr>
          <a:lstStyle/>
          <a:p>
            <a:r>
              <a:rPr lang="en-GB" dirty="0" smtClean="0"/>
              <a:t>253mm</a:t>
            </a:r>
            <a:endParaRPr lang="en-GB" dirty="0"/>
          </a:p>
        </p:txBody>
      </p:sp>
      <p:sp>
        <p:nvSpPr>
          <p:cNvPr id="113" name="TextBox 112"/>
          <p:cNvSpPr txBox="1"/>
          <p:nvPr/>
        </p:nvSpPr>
        <p:spPr>
          <a:xfrm>
            <a:off x="5102321" y="127210"/>
            <a:ext cx="904415" cy="369332"/>
          </a:xfrm>
          <a:prstGeom prst="rect">
            <a:avLst/>
          </a:prstGeom>
          <a:noFill/>
        </p:spPr>
        <p:txBody>
          <a:bodyPr wrap="none" rtlCol="0">
            <a:spAutoFit/>
          </a:bodyPr>
          <a:lstStyle/>
          <a:p>
            <a:r>
              <a:rPr lang="en-GB" dirty="0" smtClean="0"/>
              <a:t>480mm</a:t>
            </a:r>
            <a:endParaRPr lang="en-GB" dirty="0"/>
          </a:p>
        </p:txBody>
      </p:sp>
      <p:grpSp>
        <p:nvGrpSpPr>
          <p:cNvPr id="109" name="Group 108"/>
          <p:cNvGrpSpPr>
            <a:grpSpLocks noChangeAspect="1"/>
          </p:cNvGrpSpPr>
          <p:nvPr/>
        </p:nvGrpSpPr>
        <p:grpSpPr>
          <a:xfrm>
            <a:off x="5268955" y="4794121"/>
            <a:ext cx="1393197" cy="1393197"/>
            <a:chOff x="2552703" y="1409703"/>
            <a:chExt cx="3998212" cy="3998212"/>
          </a:xfrm>
        </p:grpSpPr>
        <p:sp>
          <p:nvSpPr>
            <p:cNvPr id="114" name="Pie 113"/>
            <p:cNvSpPr/>
            <p:nvPr/>
          </p:nvSpPr>
          <p:spPr>
            <a:xfrm>
              <a:off x="2667000" y="1524000"/>
              <a:ext cx="3810000" cy="3810000"/>
            </a:xfrm>
            <a:prstGeom prst="pie">
              <a:avLst>
                <a:gd name="adj1" fmla="val 12298"/>
                <a:gd name="adj2" fmla="val 5412384"/>
              </a:avLst>
            </a:prstGeom>
            <a:solidFill>
              <a:srgbClr val="FFFF66"/>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5" name="Pie 114"/>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6" name="Pie 115"/>
            <p:cNvSpPr/>
            <p:nvPr/>
          </p:nvSpPr>
          <p:spPr>
            <a:xfrm rot="10800000">
              <a:off x="2667002" y="1506958"/>
              <a:ext cx="3810001" cy="3810001"/>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7" name="Pie 116"/>
            <p:cNvSpPr/>
            <p:nvPr/>
          </p:nvSpPr>
          <p:spPr>
            <a:xfrm>
              <a:off x="2667000" y="1524000"/>
              <a:ext cx="3810000" cy="3810000"/>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118" name="Straight Connector 117"/>
            <p:cNvCxnSpPr>
              <a:stCxn id="126" idx="0"/>
              <a:endCxn id="123" idx="4"/>
            </p:cNvCxnSpPr>
            <p:nvPr/>
          </p:nvCxnSpPr>
          <p:spPr>
            <a:xfrm flipH="1">
              <a:off x="4551810" y="1485899"/>
              <a:ext cx="20189" cy="3922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127" idx="2"/>
              <a:endCxn id="123" idx="6"/>
            </p:cNvCxnSpPr>
            <p:nvPr/>
          </p:nvCxnSpPr>
          <p:spPr>
            <a:xfrm flipV="1">
              <a:off x="2676524" y="3408810"/>
              <a:ext cx="3874391" cy="201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127" idx="1"/>
              <a:endCxn id="123" idx="5"/>
            </p:cNvCxnSpPr>
            <p:nvPr/>
          </p:nvCxnSpPr>
          <p:spPr>
            <a:xfrm>
              <a:off x="3231695" y="2088695"/>
              <a:ext cx="2733696" cy="27336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123" idx="7"/>
              <a:endCxn id="123" idx="3"/>
            </p:cNvCxnSpPr>
            <p:nvPr/>
          </p:nvCxnSpPr>
          <p:spPr>
            <a:xfrm flipH="1">
              <a:off x="3138228" y="1995228"/>
              <a:ext cx="2827163" cy="28271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3" name="Oval 122"/>
            <p:cNvSpPr>
              <a:spLocks noChangeAspect="1"/>
            </p:cNvSpPr>
            <p:nvPr/>
          </p:nvSpPr>
          <p:spPr>
            <a:xfrm>
              <a:off x="2552703" y="1409703"/>
              <a:ext cx="3998212" cy="3998212"/>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4" name="Oval 123"/>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5" name="Oval 124"/>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6" name="Oval 125"/>
            <p:cNvSpPr/>
            <p:nvPr/>
          </p:nvSpPr>
          <p:spPr>
            <a:xfrm>
              <a:off x="2628900" y="1485900"/>
              <a:ext cx="3886200" cy="3886200"/>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7" name="Oval 126"/>
            <p:cNvSpPr>
              <a:spLocks noChangeAspect="1"/>
            </p:cNvSpPr>
            <p:nvPr/>
          </p:nvSpPr>
          <p:spPr>
            <a:xfrm>
              <a:off x="2676524" y="1533524"/>
              <a:ext cx="3790951" cy="379095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8" name="Oval 127"/>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29" name="TextBox 128"/>
          <p:cNvSpPr txBox="1"/>
          <p:nvPr/>
        </p:nvSpPr>
        <p:spPr>
          <a:xfrm>
            <a:off x="6914693" y="4826243"/>
            <a:ext cx="2438487" cy="1200329"/>
          </a:xfrm>
          <a:prstGeom prst="rect">
            <a:avLst/>
          </a:prstGeom>
          <a:noFill/>
        </p:spPr>
        <p:txBody>
          <a:bodyPr wrap="square" rtlCol="0">
            <a:spAutoFit/>
          </a:bodyPr>
          <a:lstStyle/>
          <a:p>
            <a:r>
              <a:rPr lang="en-GB" dirty="0" smtClean="0">
                <a:latin typeface="Comic Sans MS" panose="030F0702030302020204" pitchFamily="66" charset="0"/>
              </a:rPr>
              <a:t>When the wheels finally come to rest which letter will be in this position?</a:t>
            </a:r>
            <a:endParaRPr lang="en-GB" dirty="0">
              <a:latin typeface="Comic Sans MS" panose="030F0702030302020204" pitchFamily="66" charset="0"/>
            </a:endParaRPr>
          </a:p>
        </p:txBody>
      </p:sp>
      <p:sp>
        <p:nvSpPr>
          <p:cNvPr id="130" name="TextBox 129"/>
          <p:cNvSpPr txBox="1"/>
          <p:nvPr/>
        </p:nvSpPr>
        <p:spPr>
          <a:xfrm>
            <a:off x="84262" y="1377142"/>
            <a:ext cx="2517054" cy="2308324"/>
          </a:xfrm>
          <a:prstGeom prst="rect">
            <a:avLst/>
          </a:prstGeom>
          <a:noFill/>
        </p:spPr>
        <p:txBody>
          <a:bodyPr wrap="square" rtlCol="0">
            <a:spAutoFit/>
          </a:bodyPr>
          <a:lstStyle/>
          <a:p>
            <a:r>
              <a:rPr lang="en-GB" dirty="0" smtClean="0">
                <a:latin typeface="Comic Sans MS" panose="030F0702030302020204" pitchFamily="66" charset="0"/>
              </a:rPr>
              <a:t>These wheels are all in perfect, non-slip contact with their neighbours and are driven by the first wheel (with its direction of spin shown).</a:t>
            </a:r>
          </a:p>
        </p:txBody>
      </p:sp>
      <p:sp>
        <p:nvSpPr>
          <p:cNvPr id="131" name="Rectangle 130"/>
          <p:cNvSpPr/>
          <p:nvPr/>
        </p:nvSpPr>
        <p:spPr>
          <a:xfrm>
            <a:off x="71644" y="5237003"/>
            <a:ext cx="2741241" cy="1477328"/>
          </a:xfrm>
          <a:prstGeom prst="rect">
            <a:avLst/>
          </a:prstGeom>
        </p:spPr>
        <p:txBody>
          <a:bodyPr wrap="square">
            <a:spAutoFit/>
          </a:bodyPr>
          <a:lstStyle/>
          <a:p>
            <a:r>
              <a:rPr lang="en-GB" dirty="0" smtClean="0">
                <a:latin typeface="Comic Sans MS" panose="030F0702030302020204" pitchFamily="66" charset="0"/>
              </a:rPr>
              <a:t>The lengths </a:t>
            </a:r>
            <a:r>
              <a:rPr lang="en-GB" dirty="0">
                <a:latin typeface="Comic Sans MS" panose="030F0702030302020204" pitchFamily="66" charset="0"/>
              </a:rPr>
              <a:t>refer to the diameter of each </a:t>
            </a:r>
            <a:r>
              <a:rPr lang="en-GB" dirty="0" smtClean="0">
                <a:latin typeface="Comic Sans MS" panose="030F0702030302020204" pitchFamily="66" charset="0"/>
              </a:rPr>
              <a:t>wheel.</a:t>
            </a:r>
          </a:p>
          <a:p>
            <a:endParaRPr lang="en-GB" dirty="0">
              <a:latin typeface="Comic Sans MS" panose="030F0702030302020204" pitchFamily="66" charset="0"/>
            </a:endParaRPr>
          </a:p>
          <a:p>
            <a:r>
              <a:rPr lang="en-GB" dirty="0" smtClean="0">
                <a:latin typeface="Comic Sans MS" panose="030F0702030302020204" pitchFamily="66" charset="0"/>
              </a:rPr>
              <a:t>(Diagram not to scale)</a:t>
            </a:r>
            <a:endParaRPr lang="en-GB" dirty="0">
              <a:latin typeface="Comic Sans MS" panose="030F0702030302020204" pitchFamily="66" charset="0"/>
            </a:endParaRPr>
          </a:p>
        </p:txBody>
      </p:sp>
      <p:sp>
        <p:nvSpPr>
          <p:cNvPr id="132" name="TextBox 131"/>
          <p:cNvSpPr txBox="1"/>
          <p:nvPr/>
        </p:nvSpPr>
        <p:spPr>
          <a:xfrm>
            <a:off x="8169053" y="0"/>
            <a:ext cx="974947"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dirty="0" smtClean="0">
                <a:latin typeface="Bradley Hand ITC" panose="03070402050302030203" pitchFamily="66" charset="0"/>
              </a:rPr>
              <a:t>SIC_39</a:t>
            </a:r>
            <a:endParaRPr lang="en-GB" sz="2000" dirty="0">
              <a:latin typeface="Bradley Hand ITC" panose="03070402050302030203" pitchFamily="66" charset="0"/>
            </a:endParaRPr>
          </a:p>
        </p:txBody>
      </p:sp>
    </p:spTree>
    <p:extLst>
      <p:ext uri="{BB962C8B-B14F-4D97-AF65-F5344CB8AC3E}">
        <p14:creationId xmlns:p14="http://schemas.microsoft.com/office/powerpoint/2010/main" val="1986354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29681" y="116822"/>
            <a:ext cx="4038600" cy="4038600"/>
            <a:chOff x="2552700" y="1409700"/>
            <a:chExt cx="4038600" cy="4038600"/>
          </a:xfrm>
        </p:grpSpPr>
        <p:sp>
          <p:nvSpPr>
            <p:cNvPr id="4" name="Oval 3"/>
            <p:cNvSpPr/>
            <p:nvPr/>
          </p:nvSpPr>
          <p:spPr>
            <a:xfrm>
              <a:off x="2552700" y="1409700"/>
              <a:ext cx="4038600" cy="4038600"/>
            </a:xfrm>
            <a:prstGeom prst="ellipse">
              <a:avLst/>
            </a:prstGeom>
            <a:solidFill>
              <a:srgbClr val="FFFF66"/>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p:cNvSpPr/>
            <p:nvPr/>
          </p:nvSpPr>
          <p:spPr>
            <a:xfrm>
              <a:off x="3924300" y="2781300"/>
              <a:ext cx="1295400" cy="1295400"/>
            </a:xfrm>
            <a:prstGeom prst="ellipse">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3038475" y="1895475"/>
              <a:ext cx="3067050" cy="3067050"/>
            </a:xfrm>
            <a:prstGeom prst="ellipse">
              <a:avLst/>
            </a:prstGeom>
            <a:solidFill>
              <a:schemeClr val="accent4">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4533900" y="3390900"/>
              <a:ext cx="76200" cy="76200"/>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8" name="Group 7"/>
            <p:cNvGrpSpPr/>
            <p:nvPr/>
          </p:nvGrpSpPr>
          <p:grpSpPr>
            <a:xfrm>
              <a:off x="2600325" y="1457325"/>
              <a:ext cx="3943350" cy="3943350"/>
              <a:chOff x="2600325" y="1457325"/>
              <a:chExt cx="3943350" cy="3943350"/>
            </a:xfrm>
            <a:solidFill>
              <a:schemeClr val="bg1"/>
            </a:solidFill>
          </p:grpSpPr>
          <p:grpSp>
            <p:nvGrpSpPr>
              <p:cNvPr id="30" name="Group 29"/>
              <p:cNvGrpSpPr/>
              <p:nvPr/>
            </p:nvGrpSpPr>
            <p:grpSpPr>
              <a:xfrm>
                <a:off x="4381500" y="1457325"/>
                <a:ext cx="381000" cy="3943350"/>
                <a:chOff x="4381500" y="1457325"/>
                <a:chExt cx="381000" cy="3943350"/>
              </a:xfrm>
              <a:grpFill/>
            </p:grpSpPr>
            <p:sp>
              <p:nvSpPr>
                <p:cNvPr id="34" name="Oval 3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I</a:t>
                  </a:r>
                  <a:endParaRPr lang="en-GB" b="1" dirty="0">
                    <a:solidFill>
                      <a:srgbClr val="FF0000"/>
                    </a:solidFill>
                    <a:latin typeface="Comic Sans MS" panose="030F0702030302020204" pitchFamily="66" charset="0"/>
                  </a:endParaRPr>
                </a:p>
              </p:txBody>
            </p:sp>
            <p:sp>
              <p:nvSpPr>
                <p:cNvPr id="35" name="Oval 3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A</a:t>
                  </a:r>
                  <a:endParaRPr lang="en-GB" b="1" dirty="0">
                    <a:latin typeface="Comic Sans MS" panose="030F0702030302020204" pitchFamily="66" charset="0"/>
                  </a:endParaRPr>
                </a:p>
              </p:txBody>
            </p:sp>
          </p:grpSp>
          <p:grpSp>
            <p:nvGrpSpPr>
              <p:cNvPr id="31" name="Group 30"/>
              <p:cNvGrpSpPr/>
              <p:nvPr/>
            </p:nvGrpSpPr>
            <p:grpSpPr>
              <a:xfrm rot="5400000">
                <a:off x="4381500" y="1457325"/>
                <a:ext cx="381000" cy="3943350"/>
                <a:chOff x="4381500" y="1457325"/>
                <a:chExt cx="381000" cy="3943350"/>
              </a:xfrm>
              <a:grpFill/>
            </p:grpSpPr>
            <p:sp>
              <p:nvSpPr>
                <p:cNvPr id="32" name="Oval 3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E</a:t>
                  </a:r>
                  <a:endParaRPr lang="en-GB" b="1" dirty="0">
                    <a:solidFill>
                      <a:srgbClr val="FF0000"/>
                    </a:solidFill>
                    <a:latin typeface="Comic Sans MS" panose="030F0702030302020204" pitchFamily="66" charset="0"/>
                  </a:endParaRPr>
                </a:p>
              </p:txBody>
            </p:sp>
            <p:sp>
              <p:nvSpPr>
                <p:cNvPr id="33" name="Oval 3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M</a:t>
                  </a:r>
                  <a:endParaRPr lang="en-GB" b="1" dirty="0">
                    <a:solidFill>
                      <a:srgbClr val="FF0000"/>
                    </a:solidFill>
                    <a:latin typeface="Comic Sans MS" panose="030F0702030302020204" pitchFamily="66" charset="0"/>
                  </a:endParaRPr>
                </a:p>
              </p:txBody>
            </p:sp>
          </p:grpSp>
        </p:grpSp>
        <p:grpSp>
          <p:nvGrpSpPr>
            <p:cNvPr id="9" name="Group 8"/>
            <p:cNvGrpSpPr/>
            <p:nvPr/>
          </p:nvGrpSpPr>
          <p:grpSpPr>
            <a:xfrm rot="-1380000">
              <a:off x="2600325" y="1457325"/>
              <a:ext cx="3943350" cy="3943350"/>
              <a:chOff x="2600325" y="1457325"/>
              <a:chExt cx="3943350" cy="3943350"/>
            </a:xfrm>
            <a:solidFill>
              <a:schemeClr val="bg1"/>
            </a:solidFill>
          </p:grpSpPr>
          <p:grpSp>
            <p:nvGrpSpPr>
              <p:cNvPr id="24" name="Group 23"/>
              <p:cNvGrpSpPr/>
              <p:nvPr/>
            </p:nvGrpSpPr>
            <p:grpSpPr>
              <a:xfrm>
                <a:off x="4381500" y="1457325"/>
                <a:ext cx="381000" cy="3943350"/>
                <a:chOff x="4381500" y="1457325"/>
                <a:chExt cx="381000" cy="3943350"/>
              </a:xfrm>
              <a:grpFill/>
            </p:grpSpPr>
            <p:sp>
              <p:nvSpPr>
                <p:cNvPr id="28" name="Oval 27"/>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J</a:t>
                  </a:r>
                  <a:endParaRPr lang="en-GB" b="1" dirty="0">
                    <a:solidFill>
                      <a:srgbClr val="FF0000"/>
                    </a:solidFill>
                    <a:latin typeface="Comic Sans MS" panose="030F0702030302020204" pitchFamily="66" charset="0"/>
                  </a:endParaRPr>
                </a:p>
              </p:txBody>
            </p:sp>
            <p:sp>
              <p:nvSpPr>
                <p:cNvPr id="29" name="Oval 28"/>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B</a:t>
                  </a:r>
                  <a:endParaRPr lang="en-GB" b="1" dirty="0">
                    <a:latin typeface="Comic Sans MS" panose="030F0702030302020204" pitchFamily="66" charset="0"/>
                  </a:endParaRPr>
                </a:p>
              </p:txBody>
            </p:sp>
          </p:grpSp>
          <p:grpSp>
            <p:nvGrpSpPr>
              <p:cNvPr id="25" name="Group 24"/>
              <p:cNvGrpSpPr/>
              <p:nvPr/>
            </p:nvGrpSpPr>
            <p:grpSpPr>
              <a:xfrm rot="5400000">
                <a:off x="4381500" y="1457325"/>
                <a:ext cx="381000" cy="3943350"/>
                <a:chOff x="4381500" y="1457325"/>
                <a:chExt cx="381000" cy="3943350"/>
              </a:xfrm>
              <a:grpFill/>
            </p:grpSpPr>
            <p:sp>
              <p:nvSpPr>
                <p:cNvPr id="26" name="Oval 2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F</a:t>
                  </a:r>
                  <a:endParaRPr lang="en-GB" b="1" dirty="0">
                    <a:solidFill>
                      <a:srgbClr val="FF0000"/>
                    </a:solidFill>
                    <a:latin typeface="Comic Sans MS" panose="030F0702030302020204" pitchFamily="66" charset="0"/>
                  </a:endParaRPr>
                </a:p>
              </p:txBody>
            </p:sp>
            <p:sp>
              <p:nvSpPr>
                <p:cNvPr id="27" name="Oval 2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N</a:t>
                  </a:r>
                  <a:endParaRPr lang="en-GB" b="1" dirty="0">
                    <a:solidFill>
                      <a:srgbClr val="FF0000"/>
                    </a:solidFill>
                    <a:latin typeface="Comic Sans MS" panose="030F0702030302020204" pitchFamily="66" charset="0"/>
                  </a:endParaRPr>
                </a:p>
              </p:txBody>
            </p:sp>
          </p:grpSp>
        </p:grpSp>
        <p:grpSp>
          <p:nvGrpSpPr>
            <p:cNvPr id="10" name="Group 9"/>
            <p:cNvGrpSpPr/>
            <p:nvPr/>
          </p:nvGrpSpPr>
          <p:grpSpPr>
            <a:xfrm rot="-4080000">
              <a:off x="2600325" y="1457325"/>
              <a:ext cx="3943350" cy="3943350"/>
              <a:chOff x="2600325" y="1457325"/>
              <a:chExt cx="3943350" cy="3943350"/>
            </a:xfrm>
            <a:solidFill>
              <a:schemeClr val="bg1"/>
            </a:solidFill>
          </p:grpSpPr>
          <p:grpSp>
            <p:nvGrpSpPr>
              <p:cNvPr id="18" name="Group 17"/>
              <p:cNvGrpSpPr/>
              <p:nvPr/>
            </p:nvGrpSpPr>
            <p:grpSpPr>
              <a:xfrm>
                <a:off x="4381500" y="1457325"/>
                <a:ext cx="381000" cy="3943350"/>
                <a:chOff x="4381500" y="1457325"/>
                <a:chExt cx="381000" cy="3943350"/>
              </a:xfrm>
              <a:grpFill/>
            </p:grpSpPr>
            <p:sp>
              <p:nvSpPr>
                <p:cNvPr id="22" name="Oval 2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L</a:t>
                  </a:r>
                  <a:endParaRPr lang="en-GB" b="1" dirty="0">
                    <a:solidFill>
                      <a:srgbClr val="FF0000"/>
                    </a:solidFill>
                    <a:latin typeface="Comic Sans MS" panose="030F0702030302020204" pitchFamily="66" charset="0"/>
                  </a:endParaRPr>
                </a:p>
              </p:txBody>
            </p:sp>
            <p:sp>
              <p:nvSpPr>
                <p:cNvPr id="23" name="Oval 2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D</a:t>
                  </a:r>
                  <a:endParaRPr lang="en-GB" b="1" dirty="0">
                    <a:latin typeface="Comic Sans MS" panose="030F0702030302020204" pitchFamily="66" charset="0"/>
                  </a:endParaRPr>
                </a:p>
              </p:txBody>
            </p:sp>
          </p:grpSp>
          <p:grpSp>
            <p:nvGrpSpPr>
              <p:cNvPr id="19" name="Group 18"/>
              <p:cNvGrpSpPr/>
              <p:nvPr/>
            </p:nvGrpSpPr>
            <p:grpSpPr>
              <a:xfrm rot="5400000">
                <a:off x="4381500" y="1457325"/>
                <a:ext cx="381000" cy="3943350"/>
                <a:chOff x="4381500" y="1457325"/>
                <a:chExt cx="381000" cy="3943350"/>
              </a:xfrm>
              <a:grpFill/>
            </p:grpSpPr>
            <p:sp>
              <p:nvSpPr>
                <p:cNvPr id="20" name="Oval 19"/>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H</a:t>
                  </a:r>
                  <a:endParaRPr lang="en-GB" b="1" dirty="0">
                    <a:solidFill>
                      <a:srgbClr val="FF0000"/>
                    </a:solidFill>
                    <a:latin typeface="Comic Sans MS" panose="030F0702030302020204" pitchFamily="66" charset="0"/>
                  </a:endParaRPr>
                </a:p>
              </p:txBody>
            </p:sp>
            <p:sp>
              <p:nvSpPr>
                <p:cNvPr id="21" name="Oval 20"/>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P</a:t>
                  </a:r>
                  <a:endParaRPr lang="en-GB" b="1" dirty="0">
                    <a:solidFill>
                      <a:srgbClr val="FF0000"/>
                    </a:solidFill>
                    <a:latin typeface="Comic Sans MS" panose="030F0702030302020204" pitchFamily="66" charset="0"/>
                  </a:endParaRPr>
                </a:p>
              </p:txBody>
            </p:sp>
          </p:grpSp>
        </p:grpSp>
        <p:grpSp>
          <p:nvGrpSpPr>
            <p:cNvPr id="11" name="Group 10"/>
            <p:cNvGrpSpPr/>
            <p:nvPr/>
          </p:nvGrpSpPr>
          <p:grpSpPr>
            <a:xfrm rot="-2700000">
              <a:off x="2600325" y="1457325"/>
              <a:ext cx="3943350" cy="3943350"/>
              <a:chOff x="2600325" y="1457325"/>
              <a:chExt cx="3943350" cy="3943350"/>
            </a:xfrm>
            <a:solidFill>
              <a:schemeClr val="bg1"/>
            </a:solidFill>
          </p:grpSpPr>
          <p:grpSp>
            <p:nvGrpSpPr>
              <p:cNvPr id="12" name="Group 11"/>
              <p:cNvGrpSpPr/>
              <p:nvPr/>
            </p:nvGrpSpPr>
            <p:grpSpPr>
              <a:xfrm>
                <a:off x="4381500" y="1457325"/>
                <a:ext cx="381000" cy="3943350"/>
                <a:chOff x="4381500" y="1457325"/>
                <a:chExt cx="381000" cy="3943350"/>
              </a:xfrm>
              <a:grpFill/>
            </p:grpSpPr>
            <p:sp>
              <p:nvSpPr>
                <p:cNvPr id="16" name="Oval 1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K</a:t>
                  </a:r>
                  <a:endParaRPr lang="en-GB" b="1" dirty="0">
                    <a:solidFill>
                      <a:srgbClr val="FF0000"/>
                    </a:solidFill>
                    <a:latin typeface="Comic Sans MS" panose="030F0702030302020204" pitchFamily="66" charset="0"/>
                  </a:endParaRPr>
                </a:p>
              </p:txBody>
            </p:sp>
            <p:sp>
              <p:nvSpPr>
                <p:cNvPr id="17" name="Oval 1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C</a:t>
                  </a:r>
                  <a:endParaRPr lang="en-GB" b="1" dirty="0">
                    <a:latin typeface="Comic Sans MS" panose="030F0702030302020204" pitchFamily="66" charset="0"/>
                  </a:endParaRPr>
                </a:p>
              </p:txBody>
            </p:sp>
          </p:grpSp>
          <p:grpSp>
            <p:nvGrpSpPr>
              <p:cNvPr id="13" name="Group 12"/>
              <p:cNvGrpSpPr/>
              <p:nvPr/>
            </p:nvGrpSpPr>
            <p:grpSpPr>
              <a:xfrm rot="5400000">
                <a:off x="4381500" y="1457325"/>
                <a:ext cx="381000" cy="3943350"/>
                <a:chOff x="4381500" y="1457325"/>
                <a:chExt cx="381000" cy="3943350"/>
              </a:xfrm>
              <a:grpFill/>
            </p:grpSpPr>
            <p:sp>
              <p:nvSpPr>
                <p:cNvPr id="14" name="Oval 1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G</a:t>
                  </a:r>
                  <a:endParaRPr lang="en-GB" b="1" dirty="0">
                    <a:solidFill>
                      <a:srgbClr val="FF0000"/>
                    </a:solidFill>
                    <a:latin typeface="Comic Sans MS" panose="030F0702030302020204" pitchFamily="66" charset="0"/>
                  </a:endParaRPr>
                </a:p>
              </p:txBody>
            </p:sp>
            <p:sp>
              <p:nvSpPr>
                <p:cNvPr id="15" name="Oval 1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O</a:t>
                  </a:r>
                  <a:endParaRPr lang="en-GB" b="1" dirty="0">
                    <a:solidFill>
                      <a:srgbClr val="FF0000"/>
                    </a:solidFill>
                    <a:latin typeface="Comic Sans MS" panose="030F0702030302020204" pitchFamily="66" charset="0"/>
                  </a:endParaRPr>
                </a:p>
              </p:txBody>
            </p:sp>
          </p:grpSp>
        </p:grpSp>
      </p:grpSp>
      <p:sp>
        <p:nvSpPr>
          <p:cNvPr id="52" name="Arc 51"/>
          <p:cNvSpPr/>
          <p:nvPr/>
        </p:nvSpPr>
        <p:spPr>
          <a:xfrm rot="5400000" flipH="1">
            <a:off x="5417441" y="4618249"/>
            <a:ext cx="1435212" cy="1435212"/>
          </a:xfrm>
          <a:prstGeom prst="arc">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nvGrpSpPr>
          <p:cNvPr id="53" name="Group 52"/>
          <p:cNvGrpSpPr/>
          <p:nvPr/>
        </p:nvGrpSpPr>
        <p:grpSpPr>
          <a:xfrm>
            <a:off x="3524362" y="3926160"/>
            <a:ext cx="1870836" cy="1870836"/>
            <a:chOff x="2552700" y="1409700"/>
            <a:chExt cx="4038600" cy="4038600"/>
          </a:xfrm>
        </p:grpSpPr>
        <p:sp>
          <p:nvSpPr>
            <p:cNvPr id="54" name="Pie 53"/>
            <p:cNvSpPr/>
            <p:nvPr/>
          </p:nvSpPr>
          <p:spPr>
            <a:xfrm>
              <a:off x="2667000" y="1524000"/>
              <a:ext cx="3810000" cy="3810000"/>
            </a:xfrm>
            <a:prstGeom prst="pie">
              <a:avLst>
                <a:gd name="adj1" fmla="val 12298"/>
                <a:gd name="adj2" fmla="val 5412384"/>
              </a:avLst>
            </a:prstGeom>
            <a:solidFill>
              <a:srgbClr val="FFFF66"/>
            </a:solidFill>
            <a:ln w="381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5" name="Pie 54"/>
            <p:cNvSpPr/>
            <p:nvPr/>
          </p:nvSpPr>
          <p:spPr>
            <a:xfrm rot="10800000">
              <a:off x="2667001" y="1524000"/>
              <a:ext cx="3810000" cy="3810000"/>
            </a:xfrm>
            <a:prstGeom prst="pie">
              <a:avLst>
                <a:gd name="adj1" fmla="val 12298"/>
                <a:gd name="adj2" fmla="val 5412384"/>
              </a:avLst>
            </a:prstGeom>
            <a:solidFill>
              <a:srgbClr val="FFFF6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6" name="Pie 55"/>
            <p:cNvSpPr/>
            <p:nvPr/>
          </p:nvSpPr>
          <p:spPr>
            <a:xfrm rot="10800000">
              <a:off x="2667001"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7" name="Pie 56"/>
            <p:cNvSpPr/>
            <p:nvPr/>
          </p:nvSpPr>
          <p:spPr>
            <a:xfrm>
              <a:off x="2667000"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58" name="Straight Connector 57"/>
            <p:cNvCxnSpPr>
              <a:stCxn id="63" idx="0"/>
              <a:endCxn id="63" idx="4"/>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63" idx="2"/>
              <a:endCxn id="63" idx="6"/>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63" idx="1"/>
              <a:endCxn id="63" idx="5"/>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63" idx="7"/>
              <a:endCxn id="63" idx="3"/>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Oval 62"/>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Oval 63"/>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Oval 64"/>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Oval 65"/>
            <p:cNvSpPr/>
            <p:nvPr/>
          </p:nvSpPr>
          <p:spPr>
            <a:xfrm>
              <a:off x="2628900" y="1485900"/>
              <a:ext cx="3886200" cy="38862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68" name="Group 67"/>
          <p:cNvGrpSpPr/>
          <p:nvPr/>
        </p:nvGrpSpPr>
        <p:grpSpPr>
          <a:xfrm>
            <a:off x="2745213" y="3572079"/>
            <a:ext cx="1000382" cy="1000382"/>
            <a:chOff x="2552700" y="1409700"/>
            <a:chExt cx="4038600" cy="4038600"/>
          </a:xfrm>
        </p:grpSpPr>
        <p:sp>
          <p:nvSpPr>
            <p:cNvPr id="69" name="Pie 68"/>
            <p:cNvSpPr/>
            <p:nvPr/>
          </p:nvSpPr>
          <p:spPr>
            <a:xfrm>
              <a:off x="2667000"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0" name="Pie 69"/>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1" name="Pie 70"/>
            <p:cNvSpPr/>
            <p:nvPr/>
          </p:nvSpPr>
          <p:spPr>
            <a:xfrm rot="10800000">
              <a:off x="2667001"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2" name="Pie 71"/>
            <p:cNvSpPr/>
            <p:nvPr/>
          </p:nvSpPr>
          <p:spPr>
            <a:xfrm>
              <a:off x="2667000"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73" name="Straight Connector 72"/>
            <p:cNvCxnSpPr>
              <a:stCxn id="78" idx="0"/>
              <a:endCxn id="78" idx="4"/>
            </p:cNvCxnSpPr>
            <p:nvPr/>
          </p:nvCxnSpPr>
          <p:spPr>
            <a:xfrm>
              <a:off x="4572000" y="1409700"/>
              <a:ext cx="0" cy="403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78" idx="2"/>
              <a:endCxn id="78" idx="6"/>
            </p:cNvCxnSpPr>
            <p:nvPr/>
          </p:nvCxnSpPr>
          <p:spPr>
            <a:xfrm>
              <a:off x="2552700" y="3429000"/>
              <a:ext cx="4038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78" idx="1"/>
              <a:endCxn id="78" idx="5"/>
            </p:cNvCxnSpPr>
            <p:nvPr/>
          </p:nvCxnSpPr>
          <p:spPr>
            <a:xfrm>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78" idx="7"/>
              <a:endCxn id="78" idx="3"/>
            </p:cNvCxnSpPr>
            <p:nvPr/>
          </p:nvCxnSpPr>
          <p:spPr>
            <a:xfrm flipH="1">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Oval 77"/>
            <p:cNvSpPr/>
            <p:nvPr/>
          </p:nvSpPr>
          <p:spPr>
            <a:xfrm>
              <a:off x="2552700" y="1409700"/>
              <a:ext cx="4038600" cy="403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9" name="Oval 78"/>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0" name="Oval 79"/>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1" name="Oval 80"/>
            <p:cNvSpPr/>
            <p:nvPr/>
          </p:nvSpPr>
          <p:spPr>
            <a:xfrm>
              <a:off x="2628900" y="1485900"/>
              <a:ext cx="3886200" cy="38862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2" name="Oval 81"/>
            <p:cNvSpPr/>
            <p:nvPr/>
          </p:nvSpPr>
          <p:spPr>
            <a:xfrm>
              <a:off x="2676525" y="1533525"/>
              <a:ext cx="3790950" cy="379095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Oval 82"/>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84" name="Group 83"/>
          <p:cNvGrpSpPr/>
          <p:nvPr/>
        </p:nvGrpSpPr>
        <p:grpSpPr>
          <a:xfrm>
            <a:off x="2723801" y="1379043"/>
            <a:ext cx="2309935" cy="2309935"/>
            <a:chOff x="2552700" y="1409700"/>
            <a:chExt cx="4038600" cy="4038600"/>
          </a:xfrm>
        </p:grpSpPr>
        <p:sp>
          <p:nvSpPr>
            <p:cNvPr id="85" name="Pie 84"/>
            <p:cNvSpPr>
              <a:spLocks noChangeAspect="1"/>
            </p:cNvSpPr>
            <p:nvPr/>
          </p:nvSpPr>
          <p:spPr>
            <a:xfrm>
              <a:off x="2571750"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6" name="Pie 85"/>
            <p:cNvSpPr>
              <a:spLocks noChangeAspect="1"/>
            </p:cNvSpPr>
            <p:nvPr/>
          </p:nvSpPr>
          <p:spPr>
            <a:xfrm rot="10800000">
              <a:off x="2571751"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7" name="Pie 86"/>
            <p:cNvSpPr>
              <a:spLocks noChangeAspect="1"/>
            </p:cNvSpPr>
            <p:nvPr/>
          </p:nvSpPr>
          <p:spPr>
            <a:xfrm rot="10800000">
              <a:off x="2571751"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8" name="Pie 87"/>
            <p:cNvSpPr>
              <a:spLocks noChangeAspect="1"/>
            </p:cNvSpPr>
            <p:nvPr/>
          </p:nvSpPr>
          <p:spPr>
            <a:xfrm>
              <a:off x="2571750"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89" name="Straight Connector 88"/>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4" name="Oval 93"/>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Oval 94"/>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Oval 95"/>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Oval 9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cxnSp>
        <p:nvCxnSpPr>
          <p:cNvPr id="98" name="Straight Arrow Connector 97"/>
          <p:cNvCxnSpPr/>
          <p:nvPr/>
        </p:nvCxnSpPr>
        <p:spPr>
          <a:xfrm flipH="1" flipV="1">
            <a:off x="7882908" y="4083310"/>
            <a:ext cx="346724" cy="76517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50" name="TextBox 6149"/>
          <p:cNvSpPr txBox="1"/>
          <p:nvPr/>
        </p:nvSpPr>
        <p:spPr>
          <a:xfrm>
            <a:off x="662152" y="358517"/>
            <a:ext cx="2529860" cy="523220"/>
          </a:xfrm>
          <a:prstGeom prst="rect">
            <a:avLst/>
          </a:prstGeom>
          <a:noFill/>
        </p:spPr>
        <p:txBody>
          <a:bodyPr wrap="none" rtlCol="0">
            <a:spAutoFit/>
          </a:bodyPr>
          <a:lstStyle/>
          <a:p>
            <a:r>
              <a:rPr lang="en-GB" sz="2800" b="1" dirty="0" smtClean="0">
                <a:latin typeface="Comic Sans MS" panose="030F0702030302020204" pitchFamily="66" charset="0"/>
              </a:rPr>
              <a:t>Letter Wheel</a:t>
            </a:r>
            <a:endParaRPr lang="en-GB" sz="2800" b="1" dirty="0">
              <a:latin typeface="Comic Sans MS" panose="030F0702030302020204" pitchFamily="66" charset="0"/>
            </a:endParaRPr>
          </a:p>
        </p:txBody>
      </p:sp>
      <p:sp>
        <p:nvSpPr>
          <p:cNvPr id="6151" name="TextBox 6150"/>
          <p:cNvSpPr txBox="1"/>
          <p:nvPr/>
        </p:nvSpPr>
        <p:spPr>
          <a:xfrm>
            <a:off x="5197223" y="6203145"/>
            <a:ext cx="3804837" cy="646331"/>
          </a:xfrm>
          <a:prstGeom prst="rect">
            <a:avLst/>
          </a:prstGeom>
          <a:noFill/>
        </p:spPr>
        <p:txBody>
          <a:bodyPr wrap="square" rtlCol="0">
            <a:spAutoFit/>
          </a:bodyPr>
          <a:lstStyle/>
          <a:p>
            <a:r>
              <a:rPr lang="en-GB" dirty="0" smtClean="0">
                <a:latin typeface="Comic Sans MS" panose="030F0702030302020204" pitchFamily="66" charset="0"/>
              </a:rPr>
              <a:t>This wheel makes </a:t>
            </a:r>
            <a:r>
              <a:rPr lang="en-GB" dirty="0" smtClean="0">
                <a:latin typeface="Comic Sans MS" panose="030F0702030302020204" pitchFamily="66" charset="0"/>
              </a:rPr>
              <a:t>156 </a:t>
            </a:r>
            <a:r>
              <a:rPr lang="en-GB" dirty="0" smtClean="0">
                <a:latin typeface="Comic Sans MS" panose="030F0702030302020204" pitchFamily="66" charset="0"/>
              </a:rPr>
              <a:t>complete revolutions in the direction shown</a:t>
            </a:r>
            <a:endParaRPr lang="en-GB" dirty="0">
              <a:latin typeface="Comic Sans MS" panose="030F0702030302020204" pitchFamily="66" charset="0"/>
            </a:endParaRPr>
          </a:p>
        </p:txBody>
      </p:sp>
      <p:sp>
        <p:nvSpPr>
          <p:cNvPr id="6152" name="TextBox 6151"/>
          <p:cNvSpPr txBox="1"/>
          <p:nvPr/>
        </p:nvSpPr>
        <p:spPr>
          <a:xfrm>
            <a:off x="4619784" y="5833813"/>
            <a:ext cx="904415" cy="369332"/>
          </a:xfrm>
          <a:prstGeom prst="rect">
            <a:avLst/>
          </a:prstGeom>
          <a:noFill/>
        </p:spPr>
        <p:txBody>
          <a:bodyPr wrap="none" rtlCol="0">
            <a:spAutoFit/>
          </a:bodyPr>
          <a:lstStyle/>
          <a:p>
            <a:r>
              <a:rPr lang="en-GB" dirty="0" smtClean="0"/>
              <a:t>130mm</a:t>
            </a:r>
            <a:endParaRPr lang="en-GB" dirty="0"/>
          </a:p>
        </p:txBody>
      </p:sp>
      <p:sp>
        <p:nvSpPr>
          <p:cNvPr id="110" name="TextBox 109"/>
          <p:cNvSpPr txBox="1"/>
          <p:nvPr/>
        </p:nvSpPr>
        <p:spPr>
          <a:xfrm>
            <a:off x="2719253" y="5147637"/>
            <a:ext cx="904415" cy="369332"/>
          </a:xfrm>
          <a:prstGeom prst="rect">
            <a:avLst/>
          </a:prstGeom>
          <a:noFill/>
        </p:spPr>
        <p:txBody>
          <a:bodyPr wrap="none" rtlCol="0">
            <a:spAutoFit/>
          </a:bodyPr>
          <a:lstStyle/>
          <a:p>
            <a:r>
              <a:rPr lang="en-GB" dirty="0" smtClean="0"/>
              <a:t>219mm</a:t>
            </a:r>
            <a:endParaRPr lang="en-GB" dirty="0"/>
          </a:p>
        </p:txBody>
      </p:sp>
      <p:sp>
        <p:nvSpPr>
          <p:cNvPr id="111" name="TextBox 110"/>
          <p:cNvSpPr txBox="1"/>
          <p:nvPr/>
        </p:nvSpPr>
        <p:spPr>
          <a:xfrm>
            <a:off x="1987300" y="4232708"/>
            <a:ext cx="904415" cy="369332"/>
          </a:xfrm>
          <a:prstGeom prst="rect">
            <a:avLst/>
          </a:prstGeom>
          <a:noFill/>
        </p:spPr>
        <p:txBody>
          <a:bodyPr wrap="none" rtlCol="0">
            <a:spAutoFit/>
          </a:bodyPr>
          <a:lstStyle/>
          <a:p>
            <a:r>
              <a:rPr lang="en-GB" dirty="0" smtClean="0"/>
              <a:t>114mm</a:t>
            </a:r>
            <a:endParaRPr lang="en-GB" dirty="0"/>
          </a:p>
        </p:txBody>
      </p:sp>
      <p:sp>
        <p:nvSpPr>
          <p:cNvPr id="112" name="TextBox 111"/>
          <p:cNvSpPr txBox="1"/>
          <p:nvPr/>
        </p:nvSpPr>
        <p:spPr>
          <a:xfrm>
            <a:off x="3798339" y="1026320"/>
            <a:ext cx="904415" cy="369332"/>
          </a:xfrm>
          <a:prstGeom prst="rect">
            <a:avLst/>
          </a:prstGeom>
          <a:noFill/>
        </p:spPr>
        <p:txBody>
          <a:bodyPr wrap="none" rtlCol="0">
            <a:spAutoFit/>
          </a:bodyPr>
          <a:lstStyle/>
          <a:p>
            <a:r>
              <a:rPr lang="en-GB" dirty="0" smtClean="0"/>
              <a:t>252mm</a:t>
            </a:r>
            <a:endParaRPr lang="en-GB" dirty="0"/>
          </a:p>
        </p:txBody>
      </p:sp>
      <p:sp>
        <p:nvSpPr>
          <p:cNvPr id="113" name="TextBox 112"/>
          <p:cNvSpPr txBox="1"/>
          <p:nvPr/>
        </p:nvSpPr>
        <p:spPr>
          <a:xfrm>
            <a:off x="5102321" y="127210"/>
            <a:ext cx="904415" cy="369332"/>
          </a:xfrm>
          <a:prstGeom prst="rect">
            <a:avLst/>
          </a:prstGeom>
          <a:noFill/>
        </p:spPr>
        <p:txBody>
          <a:bodyPr wrap="none" rtlCol="0">
            <a:spAutoFit/>
          </a:bodyPr>
          <a:lstStyle/>
          <a:p>
            <a:r>
              <a:rPr lang="en-GB" dirty="0" smtClean="0"/>
              <a:t>480mm</a:t>
            </a:r>
            <a:endParaRPr lang="en-GB" dirty="0"/>
          </a:p>
        </p:txBody>
      </p:sp>
      <p:grpSp>
        <p:nvGrpSpPr>
          <p:cNvPr id="109" name="Group 108"/>
          <p:cNvGrpSpPr>
            <a:grpSpLocks noChangeAspect="1"/>
          </p:cNvGrpSpPr>
          <p:nvPr/>
        </p:nvGrpSpPr>
        <p:grpSpPr>
          <a:xfrm>
            <a:off x="5268955" y="4794121"/>
            <a:ext cx="1393197" cy="1393197"/>
            <a:chOff x="2552703" y="1409703"/>
            <a:chExt cx="3998212" cy="3998212"/>
          </a:xfrm>
        </p:grpSpPr>
        <p:sp>
          <p:nvSpPr>
            <p:cNvPr id="114" name="Pie 113"/>
            <p:cNvSpPr/>
            <p:nvPr/>
          </p:nvSpPr>
          <p:spPr>
            <a:xfrm>
              <a:off x="2667000" y="1524000"/>
              <a:ext cx="3810000" cy="3810000"/>
            </a:xfrm>
            <a:prstGeom prst="pie">
              <a:avLst>
                <a:gd name="adj1" fmla="val 12298"/>
                <a:gd name="adj2" fmla="val 5412384"/>
              </a:avLst>
            </a:prstGeom>
            <a:solidFill>
              <a:srgbClr val="FFFF66"/>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5" name="Pie 114"/>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6" name="Pie 115"/>
            <p:cNvSpPr/>
            <p:nvPr/>
          </p:nvSpPr>
          <p:spPr>
            <a:xfrm rot="10800000">
              <a:off x="2667002" y="1506958"/>
              <a:ext cx="3810001" cy="3810001"/>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7" name="Pie 116"/>
            <p:cNvSpPr/>
            <p:nvPr/>
          </p:nvSpPr>
          <p:spPr>
            <a:xfrm>
              <a:off x="2667000" y="1524000"/>
              <a:ext cx="3810000" cy="3810000"/>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118" name="Straight Connector 117"/>
            <p:cNvCxnSpPr>
              <a:stCxn id="126" idx="0"/>
              <a:endCxn id="123" idx="4"/>
            </p:cNvCxnSpPr>
            <p:nvPr/>
          </p:nvCxnSpPr>
          <p:spPr>
            <a:xfrm flipH="1">
              <a:off x="4551810" y="1485899"/>
              <a:ext cx="20189" cy="3922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127" idx="2"/>
              <a:endCxn id="123" idx="6"/>
            </p:cNvCxnSpPr>
            <p:nvPr/>
          </p:nvCxnSpPr>
          <p:spPr>
            <a:xfrm flipV="1">
              <a:off x="2676524" y="3408810"/>
              <a:ext cx="3874391" cy="201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127" idx="1"/>
              <a:endCxn id="123" idx="5"/>
            </p:cNvCxnSpPr>
            <p:nvPr/>
          </p:nvCxnSpPr>
          <p:spPr>
            <a:xfrm>
              <a:off x="3231695" y="2088695"/>
              <a:ext cx="2733696" cy="27336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123" idx="7"/>
              <a:endCxn id="123" idx="3"/>
            </p:cNvCxnSpPr>
            <p:nvPr/>
          </p:nvCxnSpPr>
          <p:spPr>
            <a:xfrm flipH="1">
              <a:off x="3138228" y="1995228"/>
              <a:ext cx="2827163" cy="28271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3" name="Oval 122"/>
            <p:cNvSpPr>
              <a:spLocks noChangeAspect="1"/>
            </p:cNvSpPr>
            <p:nvPr/>
          </p:nvSpPr>
          <p:spPr>
            <a:xfrm>
              <a:off x="2552703" y="1409703"/>
              <a:ext cx="3998212" cy="3998212"/>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4" name="Oval 123"/>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5" name="Oval 124"/>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6" name="Oval 125"/>
            <p:cNvSpPr/>
            <p:nvPr/>
          </p:nvSpPr>
          <p:spPr>
            <a:xfrm>
              <a:off x="2628900" y="1485900"/>
              <a:ext cx="3886200" cy="3886200"/>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7" name="Oval 126"/>
            <p:cNvSpPr>
              <a:spLocks noChangeAspect="1"/>
            </p:cNvSpPr>
            <p:nvPr/>
          </p:nvSpPr>
          <p:spPr>
            <a:xfrm>
              <a:off x="2676524" y="1533524"/>
              <a:ext cx="3790951" cy="379095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8" name="Oval 127"/>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29" name="TextBox 128"/>
          <p:cNvSpPr txBox="1"/>
          <p:nvPr/>
        </p:nvSpPr>
        <p:spPr>
          <a:xfrm>
            <a:off x="6914693" y="4826243"/>
            <a:ext cx="2438487" cy="1200329"/>
          </a:xfrm>
          <a:prstGeom prst="rect">
            <a:avLst/>
          </a:prstGeom>
          <a:noFill/>
        </p:spPr>
        <p:txBody>
          <a:bodyPr wrap="square" rtlCol="0">
            <a:spAutoFit/>
          </a:bodyPr>
          <a:lstStyle/>
          <a:p>
            <a:r>
              <a:rPr lang="en-GB" dirty="0" smtClean="0">
                <a:latin typeface="Comic Sans MS" panose="030F0702030302020204" pitchFamily="66" charset="0"/>
              </a:rPr>
              <a:t>When the wheels finally come to rest which letter will be in this position?</a:t>
            </a:r>
            <a:endParaRPr lang="en-GB" dirty="0">
              <a:latin typeface="Comic Sans MS" panose="030F0702030302020204" pitchFamily="66" charset="0"/>
            </a:endParaRPr>
          </a:p>
        </p:txBody>
      </p:sp>
      <p:sp>
        <p:nvSpPr>
          <p:cNvPr id="130" name="TextBox 129"/>
          <p:cNvSpPr txBox="1"/>
          <p:nvPr/>
        </p:nvSpPr>
        <p:spPr>
          <a:xfrm>
            <a:off x="84262" y="1377142"/>
            <a:ext cx="2517054" cy="2308324"/>
          </a:xfrm>
          <a:prstGeom prst="rect">
            <a:avLst/>
          </a:prstGeom>
          <a:noFill/>
        </p:spPr>
        <p:txBody>
          <a:bodyPr wrap="square" rtlCol="0">
            <a:spAutoFit/>
          </a:bodyPr>
          <a:lstStyle/>
          <a:p>
            <a:r>
              <a:rPr lang="en-GB" dirty="0" smtClean="0">
                <a:latin typeface="Comic Sans MS" panose="030F0702030302020204" pitchFamily="66" charset="0"/>
              </a:rPr>
              <a:t>These wheels are all in perfect, non-slip contact with their neighbours and are driven by the first wheel (with its direction of spin shown).</a:t>
            </a:r>
          </a:p>
        </p:txBody>
      </p:sp>
      <p:sp>
        <p:nvSpPr>
          <p:cNvPr id="131" name="Rectangle 130"/>
          <p:cNvSpPr/>
          <p:nvPr/>
        </p:nvSpPr>
        <p:spPr>
          <a:xfrm>
            <a:off x="71644" y="5237003"/>
            <a:ext cx="2741241" cy="1477328"/>
          </a:xfrm>
          <a:prstGeom prst="rect">
            <a:avLst/>
          </a:prstGeom>
        </p:spPr>
        <p:txBody>
          <a:bodyPr wrap="square">
            <a:spAutoFit/>
          </a:bodyPr>
          <a:lstStyle/>
          <a:p>
            <a:r>
              <a:rPr lang="en-GB" dirty="0" smtClean="0">
                <a:latin typeface="Comic Sans MS" panose="030F0702030302020204" pitchFamily="66" charset="0"/>
              </a:rPr>
              <a:t>The lengths </a:t>
            </a:r>
            <a:r>
              <a:rPr lang="en-GB" dirty="0">
                <a:latin typeface="Comic Sans MS" panose="030F0702030302020204" pitchFamily="66" charset="0"/>
              </a:rPr>
              <a:t>refer to the diameter of each </a:t>
            </a:r>
            <a:r>
              <a:rPr lang="en-GB" dirty="0" smtClean="0">
                <a:latin typeface="Comic Sans MS" panose="030F0702030302020204" pitchFamily="66" charset="0"/>
              </a:rPr>
              <a:t>wheel.</a:t>
            </a:r>
          </a:p>
          <a:p>
            <a:endParaRPr lang="en-GB" dirty="0">
              <a:latin typeface="Comic Sans MS" panose="030F0702030302020204" pitchFamily="66" charset="0"/>
            </a:endParaRPr>
          </a:p>
          <a:p>
            <a:r>
              <a:rPr lang="en-GB" dirty="0" smtClean="0">
                <a:latin typeface="Comic Sans MS" panose="030F0702030302020204" pitchFamily="66" charset="0"/>
              </a:rPr>
              <a:t>(Diagram not to scale)</a:t>
            </a:r>
            <a:endParaRPr lang="en-GB" dirty="0">
              <a:latin typeface="Comic Sans MS" panose="030F0702030302020204" pitchFamily="66" charset="0"/>
            </a:endParaRPr>
          </a:p>
        </p:txBody>
      </p:sp>
      <p:sp>
        <p:nvSpPr>
          <p:cNvPr id="132" name="TextBox 131"/>
          <p:cNvSpPr txBox="1"/>
          <p:nvPr/>
        </p:nvSpPr>
        <p:spPr>
          <a:xfrm>
            <a:off x="8169053" y="0"/>
            <a:ext cx="974947"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dirty="0" smtClean="0">
                <a:latin typeface="Bradley Hand ITC" panose="03070402050302030203" pitchFamily="66" charset="0"/>
              </a:rPr>
              <a:t>SIC_39</a:t>
            </a:r>
            <a:endParaRPr lang="en-GB" sz="2000" dirty="0">
              <a:latin typeface="Bradley Hand ITC" panose="03070402050302030203" pitchFamily="66" charset="0"/>
            </a:endParaRPr>
          </a:p>
        </p:txBody>
      </p:sp>
    </p:spTree>
    <p:extLst>
      <p:ext uri="{BB962C8B-B14F-4D97-AF65-F5344CB8AC3E}">
        <p14:creationId xmlns:p14="http://schemas.microsoft.com/office/powerpoint/2010/main" val="3585846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29681" y="116822"/>
            <a:ext cx="4038600" cy="4038600"/>
            <a:chOff x="2552700" y="1409700"/>
            <a:chExt cx="4038600" cy="4038600"/>
          </a:xfrm>
        </p:grpSpPr>
        <p:sp>
          <p:nvSpPr>
            <p:cNvPr id="4" name="Oval 3"/>
            <p:cNvSpPr/>
            <p:nvPr/>
          </p:nvSpPr>
          <p:spPr>
            <a:xfrm>
              <a:off x="2552700" y="1409700"/>
              <a:ext cx="4038600" cy="4038600"/>
            </a:xfrm>
            <a:prstGeom prst="ellipse">
              <a:avLst/>
            </a:prstGeom>
            <a:solidFill>
              <a:srgbClr val="FFFF66"/>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p:cNvSpPr/>
            <p:nvPr/>
          </p:nvSpPr>
          <p:spPr>
            <a:xfrm>
              <a:off x="3924300" y="2781300"/>
              <a:ext cx="1295400" cy="1295400"/>
            </a:xfrm>
            <a:prstGeom prst="ellipse">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3038475" y="1895475"/>
              <a:ext cx="3067050" cy="3067050"/>
            </a:xfrm>
            <a:prstGeom prst="ellipse">
              <a:avLst/>
            </a:prstGeom>
            <a:solidFill>
              <a:schemeClr val="accent4">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4533900" y="3390900"/>
              <a:ext cx="76200" cy="76200"/>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8" name="Group 7"/>
            <p:cNvGrpSpPr/>
            <p:nvPr/>
          </p:nvGrpSpPr>
          <p:grpSpPr>
            <a:xfrm>
              <a:off x="2600325" y="1457325"/>
              <a:ext cx="3943350" cy="3943350"/>
              <a:chOff x="2600325" y="1457325"/>
              <a:chExt cx="3943350" cy="3943350"/>
            </a:xfrm>
            <a:solidFill>
              <a:schemeClr val="bg1"/>
            </a:solidFill>
          </p:grpSpPr>
          <p:grpSp>
            <p:nvGrpSpPr>
              <p:cNvPr id="30" name="Group 29"/>
              <p:cNvGrpSpPr/>
              <p:nvPr/>
            </p:nvGrpSpPr>
            <p:grpSpPr>
              <a:xfrm>
                <a:off x="4381500" y="1457325"/>
                <a:ext cx="381000" cy="3943350"/>
                <a:chOff x="4381500" y="1457325"/>
                <a:chExt cx="381000" cy="3943350"/>
              </a:xfrm>
              <a:grpFill/>
            </p:grpSpPr>
            <p:sp>
              <p:nvSpPr>
                <p:cNvPr id="34" name="Oval 3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I</a:t>
                  </a:r>
                  <a:endParaRPr lang="en-GB" b="1" dirty="0">
                    <a:solidFill>
                      <a:srgbClr val="FF0000"/>
                    </a:solidFill>
                    <a:latin typeface="Comic Sans MS" panose="030F0702030302020204" pitchFamily="66" charset="0"/>
                  </a:endParaRPr>
                </a:p>
              </p:txBody>
            </p:sp>
            <p:sp>
              <p:nvSpPr>
                <p:cNvPr id="35" name="Oval 3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A</a:t>
                  </a:r>
                  <a:endParaRPr lang="en-GB" b="1" dirty="0">
                    <a:latin typeface="Comic Sans MS" panose="030F0702030302020204" pitchFamily="66" charset="0"/>
                  </a:endParaRPr>
                </a:p>
              </p:txBody>
            </p:sp>
          </p:grpSp>
          <p:grpSp>
            <p:nvGrpSpPr>
              <p:cNvPr id="31" name="Group 30"/>
              <p:cNvGrpSpPr/>
              <p:nvPr/>
            </p:nvGrpSpPr>
            <p:grpSpPr>
              <a:xfrm rot="5400000">
                <a:off x="4381500" y="1457325"/>
                <a:ext cx="381000" cy="3943350"/>
                <a:chOff x="4381500" y="1457325"/>
                <a:chExt cx="381000" cy="3943350"/>
              </a:xfrm>
              <a:grpFill/>
            </p:grpSpPr>
            <p:sp>
              <p:nvSpPr>
                <p:cNvPr id="32" name="Oval 3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E</a:t>
                  </a:r>
                  <a:endParaRPr lang="en-GB" b="1" dirty="0">
                    <a:solidFill>
                      <a:srgbClr val="FF0000"/>
                    </a:solidFill>
                    <a:latin typeface="Comic Sans MS" panose="030F0702030302020204" pitchFamily="66" charset="0"/>
                  </a:endParaRPr>
                </a:p>
              </p:txBody>
            </p:sp>
            <p:sp>
              <p:nvSpPr>
                <p:cNvPr id="33" name="Oval 3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M</a:t>
                  </a:r>
                  <a:endParaRPr lang="en-GB" b="1" dirty="0">
                    <a:solidFill>
                      <a:srgbClr val="FF0000"/>
                    </a:solidFill>
                    <a:latin typeface="Comic Sans MS" panose="030F0702030302020204" pitchFamily="66" charset="0"/>
                  </a:endParaRPr>
                </a:p>
              </p:txBody>
            </p:sp>
          </p:grpSp>
        </p:grpSp>
        <p:grpSp>
          <p:nvGrpSpPr>
            <p:cNvPr id="9" name="Group 8"/>
            <p:cNvGrpSpPr/>
            <p:nvPr/>
          </p:nvGrpSpPr>
          <p:grpSpPr>
            <a:xfrm rot="-1380000">
              <a:off x="2600325" y="1457325"/>
              <a:ext cx="3943350" cy="3943350"/>
              <a:chOff x="2600325" y="1457325"/>
              <a:chExt cx="3943350" cy="3943350"/>
            </a:xfrm>
            <a:solidFill>
              <a:schemeClr val="bg1"/>
            </a:solidFill>
          </p:grpSpPr>
          <p:grpSp>
            <p:nvGrpSpPr>
              <p:cNvPr id="24" name="Group 23"/>
              <p:cNvGrpSpPr/>
              <p:nvPr/>
            </p:nvGrpSpPr>
            <p:grpSpPr>
              <a:xfrm>
                <a:off x="4381500" y="1457325"/>
                <a:ext cx="381000" cy="3943350"/>
                <a:chOff x="4381500" y="1457325"/>
                <a:chExt cx="381000" cy="3943350"/>
              </a:xfrm>
              <a:grpFill/>
            </p:grpSpPr>
            <p:sp>
              <p:nvSpPr>
                <p:cNvPr id="28" name="Oval 27"/>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J</a:t>
                  </a:r>
                  <a:endParaRPr lang="en-GB" b="1" dirty="0">
                    <a:solidFill>
                      <a:srgbClr val="FF0000"/>
                    </a:solidFill>
                    <a:latin typeface="Comic Sans MS" panose="030F0702030302020204" pitchFamily="66" charset="0"/>
                  </a:endParaRPr>
                </a:p>
              </p:txBody>
            </p:sp>
            <p:sp>
              <p:nvSpPr>
                <p:cNvPr id="29" name="Oval 28"/>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B</a:t>
                  </a:r>
                  <a:endParaRPr lang="en-GB" b="1" dirty="0">
                    <a:latin typeface="Comic Sans MS" panose="030F0702030302020204" pitchFamily="66" charset="0"/>
                  </a:endParaRPr>
                </a:p>
              </p:txBody>
            </p:sp>
          </p:grpSp>
          <p:grpSp>
            <p:nvGrpSpPr>
              <p:cNvPr id="25" name="Group 24"/>
              <p:cNvGrpSpPr/>
              <p:nvPr/>
            </p:nvGrpSpPr>
            <p:grpSpPr>
              <a:xfrm rot="5400000">
                <a:off x="4381500" y="1457325"/>
                <a:ext cx="381000" cy="3943350"/>
                <a:chOff x="4381500" y="1457325"/>
                <a:chExt cx="381000" cy="3943350"/>
              </a:xfrm>
              <a:grpFill/>
            </p:grpSpPr>
            <p:sp>
              <p:nvSpPr>
                <p:cNvPr id="26" name="Oval 2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F</a:t>
                  </a:r>
                  <a:endParaRPr lang="en-GB" b="1" dirty="0">
                    <a:solidFill>
                      <a:srgbClr val="FF0000"/>
                    </a:solidFill>
                    <a:latin typeface="Comic Sans MS" panose="030F0702030302020204" pitchFamily="66" charset="0"/>
                  </a:endParaRPr>
                </a:p>
              </p:txBody>
            </p:sp>
            <p:sp>
              <p:nvSpPr>
                <p:cNvPr id="27" name="Oval 2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N</a:t>
                  </a:r>
                  <a:endParaRPr lang="en-GB" b="1" dirty="0">
                    <a:solidFill>
                      <a:srgbClr val="FF0000"/>
                    </a:solidFill>
                    <a:latin typeface="Comic Sans MS" panose="030F0702030302020204" pitchFamily="66" charset="0"/>
                  </a:endParaRPr>
                </a:p>
              </p:txBody>
            </p:sp>
          </p:grpSp>
        </p:grpSp>
        <p:grpSp>
          <p:nvGrpSpPr>
            <p:cNvPr id="10" name="Group 9"/>
            <p:cNvGrpSpPr/>
            <p:nvPr/>
          </p:nvGrpSpPr>
          <p:grpSpPr>
            <a:xfrm rot="-4080000">
              <a:off x="2600325" y="1457325"/>
              <a:ext cx="3943350" cy="3943350"/>
              <a:chOff x="2600325" y="1457325"/>
              <a:chExt cx="3943350" cy="3943350"/>
            </a:xfrm>
            <a:solidFill>
              <a:schemeClr val="bg1"/>
            </a:solidFill>
          </p:grpSpPr>
          <p:grpSp>
            <p:nvGrpSpPr>
              <p:cNvPr id="18" name="Group 17"/>
              <p:cNvGrpSpPr/>
              <p:nvPr/>
            </p:nvGrpSpPr>
            <p:grpSpPr>
              <a:xfrm>
                <a:off x="4381500" y="1457325"/>
                <a:ext cx="381000" cy="3943350"/>
                <a:chOff x="4381500" y="1457325"/>
                <a:chExt cx="381000" cy="3943350"/>
              </a:xfrm>
              <a:grpFill/>
            </p:grpSpPr>
            <p:sp>
              <p:nvSpPr>
                <p:cNvPr id="22" name="Oval 2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L</a:t>
                  </a:r>
                  <a:endParaRPr lang="en-GB" b="1" dirty="0">
                    <a:solidFill>
                      <a:srgbClr val="FF0000"/>
                    </a:solidFill>
                    <a:latin typeface="Comic Sans MS" panose="030F0702030302020204" pitchFamily="66" charset="0"/>
                  </a:endParaRPr>
                </a:p>
              </p:txBody>
            </p:sp>
            <p:sp>
              <p:nvSpPr>
                <p:cNvPr id="23" name="Oval 2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D</a:t>
                  </a:r>
                  <a:endParaRPr lang="en-GB" b="1" dirty="0">
                    <a:latin typeface="Comic Sans MS" panose="030F0702030302020204" pitchFamily="66" charset="0"/>
                  </a:endParaRPr>
                </a:p>
              </p:txBody>
            </p:sp>
          </p:grpSp>
          <p:grpSp>
            <p:nvGrpSpPr>
              <p:cNvPr id="19" name="Group 18"/>
              <p:cNvGrpSpPr/>
              <p:nvPr/>
            </p:nvGrpSpPr>
            <p:grpSpPr>
              <a:xfrm rot="5400000">
                <a:off x="4381500" y="1457325"/>
                <a:ext cx="381000" cy="3943350"/>
                <a:chOff x="4381500" y="1457325"/>
                <a:chExt cx="381000" cy="3943350"/>
              </a:xfrm>
              <a:grpFill/>
            </p:grpSpPr>
            <p:sp>
              <p:nvSpPr>
                <p:cNvPr id="20" name="Oval 19"/>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H</a:t>
                  </a:r>
                  <a:endParaRPr lang="en-GB" b="1" dirty="0">
                    <a:solidFill>
                      <a:srgbClr val="FF0000"/>
                    </a:solidFill>
                    <a:latin typeface="Comic Sans MS" panose="030F0702030302020204" pitchFamily="66" charset="0"/>
                  </a:endParaRPr>
                </a:p>
              </p:txBody>
            </p:sp>
            <p:sp>
              <p:nvSpPr>
                <p:cNvPr id="21" name="Oval 20"/>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P</a:t>
                  </a:r>
                  <a:endParaRPr lang="en-GB" b="1" dirty="0">
                    <a:solidFill>
                      <a:srgbClr val="FF0000"/>
                    </a:solidFill>
                    <a:latin typeface="Comic Sans MS" panose="030F0702030302020204" pitchFamily="66" charset="0"/>
                  </a:endParaRPr>
                </a:p>
              </p:txBody>
            </p:sp>
          </p:grpSp>
        </p:grpSp>
        <p:grpSp>
          <p:nvGrpSpPr>
            <p:cNvPr id="11" name="Group 10"/>
            <p:cNvGrpSpPr/>
            <p:nvPr/>
          </p:nvGrpSpPr>
          <p:grpSpPr>
            <a:xfrm rot="-2700000">
              <a:off x="2600325" y="1457325"/>
              <a:ext cx="3943350" cy="3943350"/>
              <a:chOff x="2600325" y="1457325"/>
              <a:chExt cx="3943350" cy="3943350"/>
            </a:xfrm>
            <a:solidFill>
              <a:schemeClr val="bg1"/>
            </a:solidFill>
          </p:grpSpPr>
          <p:grpSp>
            <p:nvGrpSpPr>
              <p:cNvPr id="12" name="Group 11"/>
              <p:cNvGrpSpPr/>
              <p:nvPr/>
            </p:nvGrpSpPr>
            <p:grpSpPr>
              <a:xfrm>
                <a:off x="4381500" y="1457325"/>
                <a:ext cx="381000" cy="3943350"/>
                <a:chOff x="4381500" y="1457325"/>
                <a:chExt cx="381000" cy="3943350"/>
              </a:xfrm>
              <a:grpFill/>
            </p:grpSpPr>
            <p:sp>
              <p:nvSpPr>
                <p:cNvPr id="16" name="Oval 1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K</a:t>
                  </a:r>
                  <a:endParaRPr lang="en-GB" b="1" dirty="0">
                    <a:solidFill>
                      <a:srgbClr val="FF0000"/>
                    </a:solidFill>
                    <a:latin typeface="Comic Sans MS" panose="030F0702030302020204" pitchFamily="66" charset="0"/>
                  </a:endParaRPr>
                </a:p>
              </p:txBody>
            </p:sp>
            <p:sp>
              <p:nvSpPr>
                <p:cNvPr id="17" name="Oval 1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C</a:t>
                  </a:r>
                  <a:endParaRPr lang="en-GB" b="1" dirty="0">
                    <a:latin typeface="Comic Sans MS" panose="030F0702030302020204" pitchFamily="66" charset="0"/>
                  </a:endParaRPr>
                </a:p>
              </p:txBody>
            </p:sp>
          </p:grpSp>
          <p:grpSp>
            <p:nvGrpSpPr>
              <p:cNvPr id="13" name="Group 12"/>
              <p:cNvGrpSpPr/>
              <p:nvPr/>
            </p:nvGrpSpPr>
            <p:grpSpPr>
              <a:xfrm rot="5400000">
                <a:off x="4381500" y="1457325"/>
                <a:ext cx="381000" cy="3943350"/>
                <a:chOff x="4381500" y="1457325"/>
                <a:chExt cx="381000" cy="3943350"/>
              </a:xfrm>
              <a:grpFill/>
            </p:grpSpPr>
            <p:sp>
              <p:nvSpPr>
                <p:cNvPr id="14" name="Oval 1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G</a:t>
                  </a:r>
                  <a:endParaRPr lang="en-GB" b="1" dirty="0">
                    <a:solidFill>
                      <a:srgbClr val="FF0000"/>
                    </a:solidFill>
                    <a:latin typeface="Comic Sans MS" panose="030F0702030302020204" pitchFamily="66" charset="0"/>
                  </a:endParaRPr>
                </a:p>
              </p:txBody>
            </p:sp>
            <p:sp>
              <p:nvSpPr>
                <p:cNvPr id="15" name="Oval 1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O</a:t>
                  </a:r>
                  <a:endParaRPr lang="en-GB" b="1" dirty="0">
                    <a:solidFill>
                      <a:srgbClr val="FF0000"/>
                    </a:solidFill>
                    <a:latin typeface="Comic Sans MS" panose="030F0702030302020204" pitchFamily="66" charset="0"/>
                  </a:endParaRPr>
                </a:p>
              </p:txBody>
            </p:sp>
          </p:grpSp>
        </p:grpSp>
      </p:grpSp>
      <p:sp>
        <p:nvSpPr>
          <p:cNvPr id="52" name="Arc 51"/>
          <p:cNvSpPr/>
          <p:nvPr/>
        </p:nvSpPr>
        <p:spPr>
          <a:xfrm rot="5400000" flipH="1">
            <a:off x="5417441" y="4618249"/>
            <a:ext cx="1435212" cy="1435212"/>
          </a:xfrm>
          <a:prstGeom prst="arc">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nvGrpSpPr>
          <p:cNvPr id="53" name="Group 52"/>
          <p:cNvGrpSpPr/>
          <p:nvPr/>
        </p:nvGrpSpPr>
        <p:grpSpPr>
          <a:xfrm>
            <a:off x="3524362" y="3926160"/>
            <a:ext cx="1870836" cy="1870836"/>
            <a:chOff x="2552700" y="1409700"/>
            <a:chExt cx="4038600" cy="4038600"/>
          </a:xfrm>
        </p:grpSpPr>
        <p:sp>
          <p:nvSpPr>
            <p:cNvPr id="54" name="Pie 53"/>
            <p:cNvSpPr/>
            <p:nvPr/>
          </p:nvSpPr>
          <p:spPr>
            <a:xfrm>
              <a:off x="2667000" y="1524000"/>
              <a:ext cx="3810000" cy="3810000"/>
            </a:xfrm>
            <a:prstGeom prst="pie">
              <a:avLst>
                <a:gd name="adj1" fmla="val 12298"/>
                <a:gd name="adj2" fmla="val 5412384"/>
              </a:avLst>
            </a:prstGeom>
            <a:solidFill>
              <a:srgbClr val="FFFF66"/>
            </a:solidFill>
            <a:ln w="381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5" name="Pie 54"/>
            <p:cNvSpPr/>
            <p:nvPr/>
          </p:nvSpPr>
          <p:spPr>
            <a:xfrm rot="10800000">
              <a:off x="2667001" y="1524000"/>
              <a:ext cx="3810000" cy="3810000"/>
            </a:xfrm>
            <a:prstGeom prst="pie">
              <a:avLst>
                <a:gd name="adj1" fmla="val 12298"/>
                <a:gd name="adj2" fmla="val 5412384"/>
              </a:avLst>
            </a:prstGeom>
            <a:solidFill>
              <a:srgbClr val="FFFF6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6" name="Pie 55"/>
            <p:cNvSpPr/>
            <p:nvPr/>
          </p:nvSpPr>
          <p:spPr>
            <a:xfrm rot="10800000">
              <a:off x="2667001"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7" name="Pie 56"/>
            <p:cNvSpPr/>
            <p:nvPr/>
          </p:nvSpPr>
          <p:spPr>
            <a:xfrm>
              <a:off x="2667000"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58" name="Straight Connector 57"/>
            <p:cNvCxnSpPr>
              <a:stCxn id="63" idx="0"/>
              <a:endCxn id="63" idx="4"/>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63" idx="2"/>
              <a:endCxn id="63" idx="6"/>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63" idx="1"/>
              <a:endCxn id="63" idx="5"/>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63" idx="7"/>
              <a:endCxn id="63" idx="3"/>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Oval 62"/>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Oval 63"/>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Oval 64"/>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Oval 65"/>
            <p:cNvSpPr/>
            <p:nvPr/>
          </p:nvSpPr>
          <p:spPr>
            <a:xfrm>
              <a:off x="2628900" y="1485900"/>
              <a:ext cx="3886200" cy="38862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68" name="Group 67"/>
          <p:cNvGrpSpPr/>
          <p:nvPr/>
        </p:nvGrpSpPr>
        <p:grpSpPr>
          <a:xfrm>
            <a:off x="2745213" y="3572079"/>
            <a:ext cx="1000382" cy="1000382"/>
            <a:chOff x="2552700" y="1409700"/>
            <a:chExt cx="4038600" cy="4038600"/>
          </a:xfrm>
        </p:grpSpPr>
        <p:sp>
          <p:nvSpPr>
            <p:cNvPr id="69" name="Pie 68"/>
            <p:cNvSpPr/>
            <p:nvPr/>
          </p:nvSpPr>
          <p:spPr>
            <a:xfrm>
              <a:off x="2667000"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0" name="Pie 69"/>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1" name="Pie 70"/>
            <p:cNvSpPr/>
            <p:nvPr/>
          </p:nvSpPr>
          <p:spPr>
            <a:xfrm rot="10800000">
              <a:off x="2667001"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2" name="Pie 71"/>
            <p:cNvSpPr/>
            <p:nvPr/>
          </p:nvSpPr>
          <p:spPr>
            <a:xfrm>
              <a:off x="2667000"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73" name="Straight Connector 72"/>
            <p:cNvCxnSpPr>
              <a:stCxn id="78" idx="0"/>
              <a:endCxn id="78" idx="4"/>
            </p:cNvCxnSpPr>
            <p:nvPr/>
          </p:nvCxnSpPr>
          <p:spPr>
            <a:xfrm>
              <a:off x="4572000" y="1409700"/>
              <a:ext cx="0" cy="403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78" idx="2"/>
              <a:endCxn id="78" idx="6"/>
            </p:cNvCxnSpPr>
            <p:nvPr/>
          </p:nvCxnSpPr>
          <p:spPr>
            <a:xfrm>
              <a:off x="2552700" y="3429000"/>
              <a:ext cx="4038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78" idx="1"/>
              <a:endCxn id="78" idx="5"/>
            </p:cNvCxnSpPr>
            <p:nvPr/>
          </p:nvCxnSpPr>
          <p:spPr>
            <a:xfrm>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78" idx="7"/>
              <a:endCxn id="78" idx="3"/>
            </p:cNvCxnSpPr>
            <p:nvPr/>
          </p:nvCxnSpPr>
          <p:spPr>
            <a:xfrm flipH="1">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Oval 77"/>
            <p:cNvSpPr/>
            <p:nvPr/>
          </p:nvSpPr>
          <p:spPr>
            <a:xfrm>
              <a:off x="2552700" y="1409700"/>
              <a:ext cx="4038600" cy="403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9" name="Oval 78"/>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0" name="Oval 79"/>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1" name="Oval 80"/>
            <p:cNvSpPr/>
            <p:nvPr/>
          </p:nvSpPr>
          <p:spPr>
            <a:xfrm>
              <a:off x="2628900" y="1485900"/>
              <a:ext cx="3886200" cy="38862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2" name="Oval 81"/>
            <p:cNvSpPr/>
            <p:nvPr/>
          </p:nvSpPr>
          <p:spPr>
            <a:xfrm>
              <a:off x="2676525" y="1533525"/>
              <a:ext cx="3790950" cy="379095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Oval 82"/>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84" name="Group 83"/>
          <p:cNvGrpSpPr/>
          <p:nvPr/>
        </p:nvGrpSpPr>
        <p:grpSpPr>
          <a:xfrm>
            <a:off x="2723801" y="1379043"/>
            <a:ext cx="2309935" cy="2309935"/>
            <a:chOff x="2552700" y="1409700"/>
            <a:chExt cx="4038600" cy="4038600"/>
          </a:xfrm>
        </p:grpSpPr>
        <p:sp>
          <p:nvSpPr>
            <p:cNvPr id="85" name="Pie 84"/>
            <p:cNvSpPr>
              <a:spLocks noChangeAspect="1"/>
            </p:cNvSpPr>
            <p:nvPr/>
          </p:nvSpPr>
          <p:spPr>
            <a:xfrm>
              <a:off x="2571750"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6" name="Pie 85"/>
            <p:cNvSpPr>
              <a:spLocks noChangeAspect="1"/>
            </p:cNvSpPr>
            <p:nvPr/>
          </p:nvSpPr>
          <p:spPr>
            <a:xfrm rot="10800000">
              <a:off x="2571751"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7" name="Pie 86"/>
            <p:cNvSpPr>
              <a:spLocks noChangeAspect="1"/>
            </p:cNvSpPr>
            <p:nvPr/>
          </p:nvSpPr>
          <p:spPr>
            <a:xfrm rot="10800000">
              <a:off x="2571751"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8" name="Pie 87"/>
            <p:cNvSpPr>
              <a:spLocks noChangeAspect="1"/>
            </p:cNvSpPr>
            <p:nvPr/>
          </p:nvSpPr>
          <p:spPr>
            <a:xfrm>
              <a:off x="2571750"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89" name="Straight Connector 88"/>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4" name="Oval 93"/>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Oval 94"/>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Oval 95"/>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Oval 9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cxnSp>
        <p:nvCxnSpPr>
          <p:cNvPr id="98" name="Straight Arrow Connector 97"/>
          <p:cNvCxnSpPr/>
          <p:nvPr/>
        </p:nvCxnSpPr>
        <p:spPr>
          <a:xfrm flipH="1" flipV="1">
            <a:off x="7882908" y="4083310"/>
            <a:ext cx="346724" cy="76517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50" name="TextBox 6149"/>
          <p:cNvSpPr txBox="1"/>
          <p:nvPr/>
        </p:nvSpPr>
        <p:spPr>
          <a:xfrm>
            <a:off x="662152" y="358517"/>
            <a:ext cx="2529860" cy="523220"/>
          </a:xfrm>
          <a:prstGeom prst="rect">
            <a:avLst/>
          </a:prstGeom>
          <a:noFill/>
        </p:spPr>
        <p:txBody>
          <a:bodyPr wrap="none" rtlCol="0">
            <a:spAutoFit/>
          </a:bodyPr>
          <a:lstStyle/>
          <a:p>
            <a:r>
              <a:rPr lang="en-GB" sz="2800" b="1" dirty="0" smtClean="0">
                <a:latin typeface="Comic Sans MS" panose="030F0702030302020204" pitchFamily="66" charset="0"/>
              </a:rPr>
              <a:t>Letter Wheel</a:t>
            </a:r>
            <a:endParaRPr lang="en-GB" sz="2800" b="1" dirty="0">
              <a:latin typeface="Comic Sans MS" panose="030F0702030302020204" pitchFamily="66" charset="0"/>
            </a:endParaRPr>
          </a:p>
        </p:txBody>
      </p:sp>
      <p:sp>
        <p:nvSpPr>
          <p:cNvPr id="6151" name="TextBox 6150"/>
          <p:cNvSpPr txBox="1"/>
          <p:nvPr/>
        </p:nvSpPr>
        <p:spPr>
          <a:xfrm>
            <a:off x="5197223" y="6203145"/>
            <a:ext cx="3804837" cy="646331"/>
          </a:xfrm>
          <a:prstGeom prst="rect">
            <a:avLst/>
          </a:prstGeom>
          <a:noFill/>
        </p:spPr>
        <p:txBody>
          <a:bodyPr wrap="square" rtlCol="0">
            <a:spAutoFit/>
          </a:bodyPr>
          <a:lstStyle/>
          <a:p>
            <a:r>
              <a:rPr lang="en-GB" dirty="0" smtClean="0">
                <a:latin typeface="Comic Sans MS" panose="030F0702030302020204" pitchFamily="66" charset="0"/>
              </a:rPr>
              <a:t>This wheel makes </a:t>
            </a:r>
            <a:r>
              <a:rPr lang="en-GB" dirty="0" smtClean="0">
                <a:latin typeface="Comic Sans MS" panose="030F0702030302020204" pitchFamily="66" charset="0"/>
              </a:rPr>
              <a:t>204 </a:t>
            </a:r>
            <a:r>
              <a:rPr lang="en-GB" dirty="0" smtClean="0">
                <a:latin typeface="Comic Sans MS" panose="030F0702030302020204" pitchFamily="66" charset="0"/>
              </a:rPr>
              <a:t>complete revolutions in the direction shown</a:t>
            </a:r>
            <a:endParaRPr lang="en-GB" dirty="0">
              <a:latin typeface="Comic Sans MS" panose="030F0702030302020204" pitchFamily="66" charset="0"/>
            </a:endParaRPr>
          </a:p>
        </p:txBody>
      </p:sp>
      <p:sp>
        <p:nvSpPr>
          <p:cNvPr id="6152" name="TextBox 6151"/>
          <p:cNvSpPr txBox="1"/>
          <p:nvPr/>
        </p:nvSpPr>
        <p:spPr>
          <a:xfrm>
            <a:off x="4619784" y="5833813"/>
            <a:ext cx="904415" cy="369332"/>
          </a:xfrm>
          <a:prstGeom prst="rect">
            <a:avLst/>
          </a:prstGeom>
          <a:noFill/>
        </p:spPr>
        <p:txBody>
          <a:bodyPr wrap="none" rtlCol="0">
            <a:spAutoFit/>
          </a:bodyPr>
          <a:lstStyle/>
          <a:p>
            <a:r>
              <a:rPr lang="en-GB" dirty="0" smtClean="0"/>
              <a:t>130mm</a:t>
            </a:r>
            <a:endParaRPr lang="en-GB" dirty="0"/>
          </a:p>
        </p:txBody>
      </p:sp>
      <p:sp>
        <p:nvSpPr>
          <p:cNvPr id="110" name="TextBox 109"/>
          <p:cNvSpPr txBox="1"/>
          <p:nvPr/>
        </p:nvSpPr>
        <p:spPr>
          <a:xfrm>
            <a:off x="2719253" y="5147637"/>
            <a:ext cx="904415" cy="369332"/>
          </a:xfrm>
          <a:prstGeom prst="rect">
            <a:avLst/>
          </a:prstGeom>
          <a:noFill/>
        </p:spPr>
        <p:txBody>
          <a:bodyPr wrap="none" rtlCol="0">
            <a:spAutoFit/>
          </a:bodyPr>
          <a:lstStyle/>
          <a:p>
            <a:r>
              <a:rPr lang="en-GB" dirty="0" smtClean="0"/>
              <a:t>215mm</a:t>
            </a:r>
            <a:endParaRPr lang="en-GB" dirty="0"/>
          </a:p>
        </p:txBody>
      </p:sp>
      <p:sp>
        <p:nvSpPr>
          <p:cNvPr id="111" name="TextBox 110"/>
          <p:cNvSpPr txBox="1"/>
          <p:nvPr/>
        </p:nvSpPr>
        <p:spPr>
          <a:xfrm>
            <a:off x="1987300" y="4232708"/>
            <a:ext cx="904415" cy="369332"/>
          </a:xfrm>
          <a:prstGeom prst="rect">
            <a:avLst/>
          </a:prstGeom>
          <a:noFill/>
        </p:spPr>
        <p:txBody>
          <a:bodyPr wrap="none" rtlCol="0">
            <a:spAutoFit/>
          </a:bodyPr>
          <a:lstStyle/>
          <a:p>
            <a:r>
              <a:rPr lang="en-GB" dirty="0" smtClean="0"/>
              <a:t>114mm</a:t>
            </a:r>
            <a:endParaRPr lang="en-GB" dirty="0"/>
          </a:p>
        </p:txBody>
      </p:sp>
      <p:sp>
        <p:nvSpPr>
          <p:cNvPr id="112" name="TextBox 111"/>
          <p:cNvSpPr txBox="1"/>
          <p:nvPr/>
        </p:nvSpPr>
        <p:spPr>
          <a:xfrm>
            <a:off x="3798339" y="1026320"/>
            <a:ext cx="904415" cy="369332"/>
          </a:xfrm>
          <a:prstGeom prst="rect">
            <a:avLst/>
          </a:prstGeom>
          <a:noFill/>
        </p:spPr>
        <p:txBody>
          <a:bodyPr wrap="none" rtlCol="0">
            <a:spAutoFit/>
          </a:bodyPr>
          <a:lstStyle/>
          <a:p>
            <a:r>
              <a:rPr lang="en-GB" dirty="0" smtClean="0"/>
              <a:t>262mm</a:t>
            </a:r>
            <a:endParaRPr lang="en-GB" dirty="0"/>
          </a:p>
        </p:txBody>
      </p:sp>
      <p:sp>
        <p:nvSpPr>
          <p:cNvPr id="113" name="TextBox 112"/>
          <p:cNvSpPr txBox="1"/>
          <p:nvPr/>
        </p:nvSpPr>
        <p:spPr>
          <a:xfrm>
            <a:off x="5102321" y="127210"/>
            <a:ext cx="904415" cy="369332"/>
          </a:xfrm>
          <a:prstGeom prst="rect">
            <a:avLst/>
          </a:prstGeom>
          <a:noFill/>
        </p:spPr>
        <p:txBody>
          <a:bodyPr wrap="none" rtlCol="0">
            <a:spAutoFit/>
          </a:bodyPr>
          <a:lstStyle/>
          <a:p>
            <a:r>
              <a:rPr lang="en-GB" dirty="0" smtClean="0"/>
              <a:t>480mm</a:t>
            </a:r>
            <a:endParaRPr lang="en-GB" dirty="0"/>
          </a:p>
        </p:txBody>
      </p:sp>
      <p:grpSp>
        <p:nvGrpSpPr>
          <p:cNvPr id="109" name="Group 108"/>
          <p:cNvGrpSpPr>
            <a:grpSpLocks noChangeAspect="1"/>
          </p:cNvGrpSpPr>
          <p:nvPr/>
        </p:nvGrpSpPr>
        <p:grpSpPr>
          <a:xfrm>
            <a:off x="5268955" y="4794121"/>
            <a:ext cx="1393197" cy="1393197"/>
            <a:chOff x="2552703" y="1409703"/>
            <a:chExt cx="3998212" cy="3998212"/>
          </a:xfrm>
        </p:grpSpPr>
        <p:sp>
          <p:nvSpPr>
            <p:cNvPr id="114" name="Pie 113"/>
            <p:cNvSpPr/>
            <p:nvPr/>
          </p:nvSpPr>
          <p:spPr>
            <a:xfrm>
              <a:off x="2667000" y="1524000"/>
              <a:ext cx="3810000" cy="3810000"/>
            </a:xfrm>
            <a:prstGeom prst="pie">
              <a:avLst>
                <a:gd name="adj1" fmla="val 12298"/>
                <a:gd name="adj2" fmla="val 5412384"/>
              </a:avLst>
            </a:prstGeom>
            <a:solidFill>
              <a:srgbClr val="FFFF66"/>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5" name="Pie 114"/>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6" name="Pie 115"/>
            <p:cNvSpPr/>
            <p:nvPr/>
          </p:nvSpPr>
          <p:spPr>
            <a:xfrm rot="10800000">
              <a:off x="2667002" y="1506958"/>
              <a:ext cx="3810001" cy="3810001"/>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7" name="Pie 116"/>
            <p:cNvSpPr/>
            <p:nvPr/>
          </p:nvSpPr>
          <p:spPr>
            <a:xfrm>
              <a:off x="2667000" y="1524000"/>
              <a:ext cx="3810000" cy="3810000"/>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118" name="Straight Connector 117"/>
            <p:cNvCxnSpPr>
              <a:stCxn id="126" idx="0"/>
              <a:endCxn id="123" idx="4"/>
            </p:cNvCxnSpPr>
            <p:nvPr/>
          </p:nvCxnSpPr>
          <p:spPr>
            <a:xfrm flipH="1">
              <a:off x="4551810" y="1485899"/>
              <a:ext cx="20189" cy="3922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127" idx="2"/>
              <a:endCxn id="123" idx="6"/>
            </p:cNvCxnSpPr>
            <p:nvPr/>
          </p:nvCxnSpPr>
          <p:spPr>
            <a:xfrm flipV="1">
              <a:off x="2676524" y="3408810"/>
              <a:ext cx="3874391" cy="201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127" idx="1"/>
              <a:endCxn id="123" idx="5"/>
            </p:cNvCxnSpPr>
            <p:nvPr/>
          </p:nvCxnSpPr>
          <p:spPr>
            <a:xfrm>
              <a:off x="3231695" y="2088695"/>
              <a:ext cx="2733696" cy="27336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123" idx="7"/>
              <a:endCxn id="123" idx="3"/>
            </p:cNvCxnSpPr>
            <p:nvPr/>
          </p:nvCxnSpPr>
          <p:spPr>
            <a:xfrm flipH="1">
              <a:off x="3138228" y="1995228"/>
              <a:ext cx="2827163" cy="28271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3" name="Oval 122"/>
            <p:cNvSpPr>
              <a:spLocks noChangeAspect="1"/>
            </p:cNvSpPr>
            <p:nvPr/>
          </p:nvSpPr>
          <p:spPr>
            <a:xfrm>
              <a:off x="2552703" y="1409703"/>
              <a:ext cx="3998212" cy="3998212"/>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4" name="Oval 123"/>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5" name="Oval 124"/>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6" name="Oval 125"/>
            <p:cNvSpPr/>
            <p:nvPr/>
          </p:nvSpPr>
          <p:spPr>
            <a:xfrm>
              <a:off x="2628900" y="1485900"/>
              <a:ext cx="3886200" cy="3886200"/>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7" name="Oval 126"/>
            <p:cNvSpPr>
              <a:spLocks noChangeAspect="1"/>
            </p:cNvSpPr>
            <p:nvPr/>
          </p:nvSpPr>
          <p:spPr>
            <a:xfrm>
              <a:off x="2676524" y="1533524"/>
              <a:ext cx="3790951" cy="379095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8" name="Oval 127"/>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29" name="TextBox 128"/>
          <p:cNvSpPr txBox="1"/>
          <p:nvPr/>
        </p:nvSpPr>
        <p:spPr>
          <a:xfrm>
            <a:off x="6914693" y="4826243"/>
            <a:ext cx="2438487" cy="1200329"/>
          </a:xfrm>
          <a:prstGeom prst="rect">
            <a:avLst/>
          </a:prstGeom>
          <a:noFill/>
        </p:spPr>
        <p:txBody>
          <a:bodyPr wrap="square" rtlCol="0">
            <a:spAutoFit/>
          </a:bodyPr>
          <a:lstStyle/>
          <a:p>
            <a:r>
              <a:rPr lang="en-GB" dirty="0" smtClean="0">
                <a:latin typeface="Comic Sans MS" panose="030F0702030302020204" pitchFamily="66" charset="0"/>
              </a:rPr>
              <a:t>When the wheels finally come to rest which letter will be in this position?</a:t>
            </a:r>
            <a:endParaRPr lang="en-GB" dirty="0">
              <a:latin typeface="Comic Sans MS" panose="030F0702030302020204" pitchFamily="66" charset="0"/>
            </a:endParaRPr>
          </a:p>
        </p:txBody>
      </p:sp>
      <p:sp>
        <p:nvSpPr>
          <p:cNvPr id="130" name="TextBox 129"/>
          <p:cNvSpPr txBox="1"/>
          <p:nvPr/>
        </p:nvSpPr>
        <p:spPr>
          <a:xfrm>
            <a:off x="84262" y="1377142"/>
            <a:ext cx="2517054" cy="2308324"/>
          </a:xfrm>
          <a:prstGeom prst="rect">
            <a:avLst/>
          </a:prstGeom>
          <a:noFill/>
        </p:spPr>
        <p:txBody>
          <a:bodyPr wrap="square" rtlCol="0">
            <a:spAutoFit/>
          </a:bodyPr>
          <a:lstStyle/>
          <a:p>
            <a:r>
              <a:rPr lang="en-GB" dirty="0" smtClean="0">
                <a:latin typeface="Comic Sans MS" panose="030F0702030302020204" pitchFamily="66" charset="0"/>
              </a:rPr>
              <a:t>These wheels are all in perfect, non-slip contact with their neighbours and are driven by the first wheel (with its direction of spin shown).</a:t>
            </a:r>
          </a:p>
        </p:txBody>
      </p:sp>
      <p:sp>
        <p:nvSpPr>
          <p:cNvPr id="131" name="Rectangle 130"/>
          <p:cNvSpPr/>
          <p:nvPr/>
        </p:nvSpPr>
        <p:spPr>
          <a:xfrm>
            <a:off x="71644" y="5237003"/>
            <a:ext cx="2741241" cy="1477328"/>
          </a:xfrm>
          <a:prstGeom prst="rect">
            <a:avLst/>
          </a:prstGeom>
        </p:spPr>
        <p:txBody>
          <a:bodyPr wrap="square">
            <a:spAutoFit/>
          </a:bodyPr>
          <a:lstStyle/>
          <a:p>
            <a:r>
              <a:rPr lang="en-GB" dirty="0" smtClean="0">
                <a:latin typeface="Comic Sans MS" panose="030F0702030302020204" pitchFamily="66" charset="0"/>
              </a:rPr>
              <a:t>The lengths </a:t>
            </a:r>
            <a:r>
              <a:rPr lang="en-GB" dirty="0">
                <a:latin typeface="Comic Sans MS" panose="030F0702030302020204" pitchFamily="66" charset="0"/>
              </a:rPr>
              <a:t>refer to the diameter of each </a:t>
            </a:r>
            <a:r>
              <a:rPr lang="en-GB" dirty="0" smtClean="0">
                <a:latin typeface="Comic Sans MS" panose="030F0702030302020204" pitchFamily="66" charset="0"/>
              </a:rPr>
              <a:t>wheel.</a:t>
            </a:r>
          </a:p>
          <a:p>
            <a:endParaRPr lang="en-GB" dirty="0">
              <a:latin typeface="Comic Sans MS" panose="030F0702030302020204" pitchFamily="66" charset="0"/>
            </a:endParaRPr>
          </a:p>
          <a:p>
            <a:r>
              <a:rPr lang="en-GB" dirty="0" smtClean="0">
                <a:latin typeface="Comic Sans MS" panose="030F0702030302020204" pitchFamily="66" charset="0"/>
              </a:rPr>
              <a:t>(Diagram not to scale)</a:t>
            </a:r>
            <a:endParaRPr lang="en-GB" dirty="0">
              <a:latin typeface="Comic Sans MS" panose="030F0702030302020204" pitchFamily="66" charset="0"/>
            </a:endParaRPr>
          </a:p>
        </p:txBody>
      </p:sp>
      <p:sp>
        <p:nvSpPr>
          <p:cNvPr id="132" name="TextBox 131"/>
          <p:cNvSpPr txBox="1"/>
          <p:nvPr/>
        </p:nvSpPr>
        <p:spPr>
          <a:xfrm>
            <a:off x="8169053" y="0"/>
            <a:ext cx="974947"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dirty="0" smtClean="0">
                <a:latin typeface="Bradley Hand ITC" panose="03070402050302030203" pitchFamily="66" charset="0"/>
              </a:rPr>
              <a:t>SIC_39</a:t>
            </a:r>
            <a:endParaRPr lang="en-GB" sz="2000" dirty="0">
              <a:latin typeface="Bradley Hand ITC" panose="03070402050302030203" pitchFamily="66" charset="0"/>
            </a:endParaRPr>
          </a:p>
        </p:txBody>
      </p:sp>
    </p:spTree>
    <p:extLst>
      <p:ext uri="{BB962C8B-B14F-4D97-AF65-F5344CB8AC3E}">
        <p14:creationId xmlns:p14="http://schemas.microsoft.com/office/powerpoint/2010/main" val="2992464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29681" y="116822"/>
            <a:ext cx="4038600" cy="4038600"/>
            <a:chOff x="2552700" y="1409700"/>
            <a:chExt cx="4038600" cy="4038600"/>
          </a:xfrm>
        </p:grpSpPr>
        <p:sp>
          <p:nvSpPr>
            <p:cNvPr id="4" name="Oval 3"/>
            <p:cNvSpPr/>
            <p:nvPr/>
          </p:nvSpPr>
          <p:spPr>
            <a:xfrm>
              <a:off x="2552700" y="1409700"/>
              <a:ext cx="4038600" cy="4038600"/>
            </a:xfrm>
            <a:prstGeom prst="ellipse">
              <a:avLst/>
            </a:prstGeom>
            <a:solidFill>
              <a:srgbClr val="FFFF66"/>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p:cNvSpPr/>
            <p:nvPr/>
          </p:nvSpPr>
          <p:spPr>
            <a:xfrm>
              <a:off x="3924300" y="2781300"/>
              <a:ext cx="1295400" cy="1295400"/>
            </a:xfrm>
            <a:prstGeom prst="ellipse">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3038475" y="1895475"/>
              <a:ext cx="3067050" cy="3067050"/>
            </a:xfrm>
            <a:prstGeom prst="ellipse">
              <a:avLst/>
            </a:prstGeom>
            <a:solidFill>
              <a:schemeClr val="accent4">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4533900" y="3390900"/>
              <a:ext cx="76200" cy="76200"/>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8" name="Group 7"/>
            <p:cNvGrpSpPr/>
            <p:nvPr/>
          </p:nvGrpSpPr>
          <p:grpSpPr>
            <a:xfrm>
              <a:off x="2600325" y="1457325"/>
              <a:ext cx="3943350" cy="3943350"/>
              <a:chOff x="2600325" y="1457325"/>
              <a:chExt cx="3943350" cy="3943350"/>
            </a:xfrm>
            <a:solidFill>
              <a:schemeClr val="bg1"/>
            </a:solidFill>
          </p:grpSpPr>
          <p:grpSp>
            <p:nvGrpSpPr>
              <p:cNvPr id="30" name="Group 29"/>
              <p:cNvGrpSpPr/>
              <p:nvPr/>
            </p:nvGrpSpPr>
            <p:grpSpPr>
              <a:xfrm>
                <a:off x="4381500" y="1457325"/>
                <a:ext cx="381000" cy="3943350"/>
                <a:chOff x="4381500" y="1457325"/>
                <a:chExt cx="381000" cy="3943350"/>
              </a:xfrm>
              <a:grpFill/>
            </p:grpSpPr>
            <p:sp>
              <p:nvSpPr>
                <p:cNvPr id="34" name="Oval 3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I</a:t>
                  </a:r>
                  <a:endParaRPr lang="en-GB" b="1" dirty="0">
                    <a:solidFill>
                      <a:srgbClr val="FF0000"/>
                    </a:solidFill>
                    <a:latin typeface="Comic Sans MS" panose="030F0702030302020204" pitchFamily="66" charset="0"/>
                  </a:endParaRPr>
                </a:p>
              </p:txBody>
            </p:sp>
            <p:sp>
              <p:nvSpPr>
                <p:cNvPr id="35" name="Oval 3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A</a:t>
                  </a:r>
                  <a:endParaRPr lang="en-GB" b="1" dirty="0">
                    <a:latin typeface="Comic Sans MS" panose="030F0702030302020204" pitchFamily="66" charset="0"/>
                  </a:endParaRPr>
                </a:p>
              </p:txBody>
            </p:sp>
          </p:grpSp>
          <p:grpSp>
            <p:nvGrpSpPr>
              <p:cNvPr id="31" name="Group 30"/>
              <p:cNvGrpSpPr/>
              <p:nvPr/>
            </p:nvGrpSpPr>
            <p:grpSpPr>
              <a:xfrm rot="5400000">
                <a:off x="4381500" y="1457325"/>
                <a:ext cx="381000" cy="3943350"/>
                <a:chOff x="4381500" y="1457325"/>
                <a:chExt cx="381000" cy="3943350"/>
              </a:xfrm>
              <a:grpFill/>
            </p:grpSpPr>
            <p:sp>
              <p:nvSpPr>
                <p:cNvPr id="32" name="Oval 3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E</a:t>
                  </a:r>
                  <a:endParaRPr lang="en-GB" b="1" dirty="0">
                    <a:solidFill>
                      <a:srgbClr val="FF0000"/>
                    </a:solidFill>
                    <a:latin typeface="Comic Sans MS" panose="030F0702030302020204" pitchFamily="66" charset="0"/>
                  </a:endParaRPr>
                </a:p>
              </p:txBody>
            </p:sp>
            <p:sp>
              <p:nvSpPr>
                <p:cNvPr id="33" name="Oval 3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M</a:t>
                  </a:r>
                  <a:endParaRPr lang="en-GB" b="1" dirty="0">
                    <a:solidFill>
                      <a:srgbClr val="FF0000"/>
                    </a:solidFill>
                    <a:latin typeface="Comic Sans MS" panose="030F0702030302020204" pitchFamily="66" charset="0"/>
                  </a:endParaRPr>
                </a:p>
              </p:txBody>
            </p:sp>
          </p:grpSp>
        </p:grpSp>
        <p:grpSp>
          <p:nvGrpSpPr>
            <p:cNvPr id="9" name="Group 8"/>
            <p:cNvGrpSpPr/>
            <p:nvPr/>
          </p:nvGrpSpPr>
          <p:grpSpPr>
            <a:xfrm rot="-1380000">
              <a:off x="2600325" y="1457325"/>
              <a:ext cx="3943350" cy="3943350"/>
              <a:chOff x="2600325" y="1457325"/>
              <a:chExt cx="3943350" cy="3943350"/>
            </a:xfrm>
            <a:solidFill>
              <a:schemeClr val="bg1"/>
            </a:solidFill>
          </p:grpSpPr>
          <p:grpSp>
            <p:nvGrpSpPr>
              <p:cNvPr id="24" name="Group 23"/>
              <p:cNvGrpSpPr/>
              <p:nvPr/>
            </p:nvGrpSpPr>
            <p:grpSpPr>
              <a:xfrm>
                <a:off x="4381500" y="1457325"/>
                <a:ext cx="381000" cy="3943350"/>
                <a:chOff x="4381500" y="1457325"/>
                <a:chExt cx="381000" cy="3943350"/>
              </a:xfrm>
              <a:grpFill/>
            </p:grpSpPr>
            <p:sp>
              <p:nvSpPr>
                <p:cNvPr id="28" name="Oval 27"/>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J</a:t>
                  </a:r>
                  <a:endParaRPr lang="en-GB" b="1" dirty="0">
                    <a:solidFill>
                      <a:srgbClr val="FF0000"/>
                    </a:solidFill>
                    <a:latin typeface="Comic Sans MS" panose="030F0702030302020204" pitchFamily="66" charset="0"/>
                  </a:endParaRPr>
                </a:p>
              </p:txBody>
            </p:sp>
            <p:sp>
              <p:nvSpPr>
                <p:cNvPr id="29" name="Oval 28"/>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B</a:t>
                  </a:r>
                  <a:endParaRPr lang="en-GB" b="1" dirty="0">
                    <a:latin typeface="Comic Sans MS" panose="030F0702030302020204" pitchFamily="66" charset="0"/>
                  </a:endParaRPr>
                </a:p>
              </p:txBody>
            </p:sp>
          </p:grpSp>
          <p:grpSp>
            <p:nvGrpSpPr>
              <p:cNvPr id="25" name="Group 24"/>
              <p:cNvGrpSpPr/>
              <p:nvPr/>
            </p:nvGrpSpPr>
            <p:grpSpPr>
              <a:xfrm rot="5400000">
                <a:off x="4381500" y="1457325"/>
                <a:ext cx="381000" cy="3943350"/>
                <a:chOff x="4381500" y="1457325"/>
                <a:chExt cx="381000" cy="3943350"/>
              </a:xfrm>
              <a:grpFill/>
            </p:grpSpPr>
            <p:sp>
              <p:nvSpPr>
                <p:cNvPr id="26" name="Oval 2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F</a:t>
                  </a:r>
                  <a:endParaRPr lang="en-GB" b="1" dirty="0">
                    <a:solidFill>
                      <a:srgbClr val="FF0000"/>
                    </a:solidFill>
                    <a:latin typeface="Comic Sans MS" panose="030F0702030302020204" pitchFamily="66" charset="0"/>
                  </a:endParaRPr>
                </a:p>
              </p:txBody>
            </p:sp>
            <p:sp>
              <p:nvSpPr>
                <p:cNvPr id="27" name="Oval 2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N</a:t>
                  </a:r>
                  <a:endParaRPr lang="en-GB" b="1" dirty="0">
                    <a:solidFill>
                      <a:srgbClr val="FF0000"/>
                    </a:solidFill>
                    <a:latin typeface="Comic Sans MS" panose="030F0702030302020204" pitchFamily="66" charset="0"/>
                  </a:endParaRPr>
                </a:p>
              </p:txBody>
            </p:sp>
          </p:grpSp>
        </p:grpSp>
        <p:grpSp>
          <p:nvGrpSpPr>
            <p:cNvPr id="10" name="Group 9"/>
            <p:cNvGrpSpPr/>
            <p:nvPr/>
          </p:nvGrpSpPr>
          <p:grpSpPr>
            <a:xfrm rot="-4080000">
              <a:off x="2600325" y="1457325"/>
              <a:ext cx="3943350" cy="3943350"/>
              <a:chOff x="2600325" y="1457325"/>
              <a:chExt cx="3943350" cy="3943350"/>
            </a:xfrm>
            <a:solidFill>
              <a:schemeClr val="bg1"/>
            </a:solidFill>
          </p:grpSpPr>
          <p:grpSp>
            <p:nvGrpSpPr>
              <p:cNvPr id="18" name="Group 17"/>
              <p:cNvGrpSpPr/>
              <p:nvPr/>
            </p:nvGrpSpPr>
            <p:grpSpPr>
              <a:xfrm>
                <a:off x="4381500" y="1457325"/>
                <a:ext cx="381000" cy="3943350"/>
                <a:chOff x="4381500" y="1457325"/>
                <a:chExt cx="381000" cy="3943350"/>
              </a:xfrm>
              <a:grpFill/>
            </p:grpSpPr>
            <p:sp>
              <p:nvSpPr>
                <p:cNvPr id="22" name="Oval 2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L</a:t>
                  </a:r>
                  <a:endParaRPr lang="en-GB" b="1" dirty="0">
                    <a:solidFill>
                      <a:srgbClr val="FF0000"/>
                    </a:solidFill>
                    <a:latin typeface="Comic Sans MS" panose="030F0702030302020204" pitchFamily="66" charset="0"/>
                  </a:endParaRPr>
                </a:p>
              </p:txBody>
            </p:sp>
            <p:sp>
              <p:nvSpPr>
                <p:cNvPr id="23" name="Oval 2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D</a:t>
                  </a:r>
                  <a:endParaRPr lang="en-GB" b="1" dirty="0">
                    <a:latin typeface="Comic Sans MS" panose="030F0702030302020204" pitchFamily="66" charset="0"/>
                  </a:endParaRPr>
                </a:p>
              </p:txBody>
            </p:sp>
          </p:grpSp>
          <p:grpSp>
            <p:nvGrpSpPr>
              <p:cNvPr id="19" name="Group 18"/>
              <p:cNvGrpSpPr/>
              <p:nvPr/>
            </p:nvGrpSpPr>
            <p:grpSpPr>
              <a:xfrm rot="5400000">
                <a:off x="4381500" y="1457325"/>
                <a:ext cx="381000" cy="3943350"/>
                <a:chOff x="4381500" y="1457325"/>
                <a:chExt cx="381000" cy="3943350"/>
              </a:xfrm>
              <a:grpFill/>
            </p:grpSpPr>
            <p:sp>
              <p:nvSpPr>
                <p:cNvPr id="20" name="Oval 19"/>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H</a:t>
                  </a:r>
                  <a:endParaRPr lang="en-GB" b="1" dirty="0">
                    <a:solidFill>
                      <a:srgbClr val="FF0000"/>
                    </a:solidFill>
                    <a:latin typeface="Comic Sans MS" panose="030F0702030302020204" pitchFamily="66" charset="0"/>
                  </a:endParaRPr>
                </a:p>
              </p:txBody>
            </p:sp>
            <p:sp>
              <p:nvSpPr>
                <p:cNvPr id="21" name="Oval 20"/>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P</a:t>
                  </a:r>
                  <a:endParaRPr lang="en-GB" b="1" dirty="0">
                    <a:solidFill>
                      <a:srgbClr val="FF0000"/>
                    </a:solidFill>
                    <a:latin typeface="Comic Sans MS" panose="030F0702030302020204" pitchFamily="66" charset="0"/>
                  </a:endParaRPr>
                </a:p>
              </p:txBody>
            </p:sp>
          </p:grpSp>
        </p:grpSp>
        <p:grpSp>
          <p:nvGrpSpPr>
            <p:cNvPr id="11" name="Group 10"/>
            <p:cNvGrpSpPr/>
            <p:nvPr/>
          </p:nvGrpSpPr>
          <p:grpSpPr>
            <a:xfrm rot="-2700000">
              <a:off x="2600325" y="1457325"/>
              <a:ext cx="3943350" cy="3943350"/>
              <a:chOff x="2600325" y="1457325"/>
              <a:chExt cx="3943350" cy="3943350"/>
            </a:xfrm>
            <a:solidFill>
              <a:schemeClr val="bg1"/>
            </a:solidFill>
          </p:grpSpPr>
          <p:grpSp>
            <p:nvGrpSpPr>
              <p:cNvPr id="12" name="Group 11"/>
              <p:cNvGrpSpPr/>
              <p:nvPr/>
            </p:nvGrpSpPr>
            <p:grpSpPr>
              <a:xfrm>
                <a:off x="4381500" y="1457325"/>
                <a:ext cx="381000" cy="3943350"/>
                <a:chOff x="4381500" y="1457325"/>
                <a:chExt cx="381000" cy="3943350"/>
              </a:xfrm>
              <a:grpFill/>
            </p:grpSpPr>
            <p:sp>
              <p:nvSpPr>
                <p:cNvPr id="16" name="Oval 1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K</a:t>
                  </a:r>
                  <a:endParaRPr lang="en-GB" b="1" dirty="0">
                    <a:solidFill>
                      <a:srgbClr val="FF0000"/>
                    </a:solidFill>
                    <a:latin typeface="Comic Sans MS" panose="030F0702030302020204" pitchFamily="66" charset="0"/>
                  </a:endParaRPr>
                </a:p>
              </p:txBody>
            </p:sp>
            <p:sp>
              <p:nvSpPr>
                <p:cNvPr id="17" name="Oval 1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C</a:t>
                  </a:r>
                  <a:endParaRPr lang="en-GB" b="1" dirty="0">
                    <a:latin typeface="Comic Sans MS" panose="030F0702030302020204" pitchFamily="66" charset="0"/>
                  </a:endParaRPr>
                </a:p>
              </p:txBody>
            </p:sp>
          </p:grpSp>
          <p:grpSp>
            <p:nvGrpSpPr>
              <p:cNvPr id="13" name="Group 12"/>
              <p:cNvGrpSpPr/>
              <p:nvPr/>
            </p:nvGrpSpPr>
            <p:grpSpPr>
              <a:xfrm rot="5400000">
                <a:off x="4381500" y="1457325"/>
                <a:ext cx="381000" cy="3943350"/>
                <a:chOff x="4381500" y="1457325"/>
                <a:chExt cx="381000" cy="3943350"/>
              </a:xfrm>
              <a:grpFill/>
            </p:grpSpPr>
            <p:sp>
              <p:nvSpPr>
                <p:cNvPr id="14" name="Oval 1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G</a:t>
                  </a:r>
                  <a:endParaRPr lang="en-GB" b="1" dirty="0">
                    <a:solidFill>
                      <a:srgbClr val="FF0000"/>
                    </a:solidFill>
                    <a:latin typeface="Comic Sans MS" panose="030F0702030302020204" pitchFamily="66" charset="0"/>
                  </a:endParaRPr>
                </a:p>
              </p:txBody>
            </p:sp>
            <p:sp>
              <p:nvSpPr>
                <p:cNvPr id="15" name="Oval 1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O</a:t>
                  </a:r>
                  <a:endParaRPr lang="en-GB" b="1" dirty="0">
                    <a:solidFill>
                      <a:srgbClr val="FF0000"/>
                    </a:solidFill>
                    <a:latin typeface="Comic Sans MS" panose="030F0702030302020204" pitchFamily="66" charset="0"/>
                  </a:endParaRPr>
                </a:p>
              </p:txBody>
            </p:sp>
          </p:grpSp>
        </p:grpSp>
      </p:grpSp>
      <p:sp>
        <p:nvSpPr>
          <p:cNvPr id="52" name="Arc 51"/>
          <p:cNvSpPr/>
          <p:nvPr/>
        </p:nvSpPr>
        <p:spPr>
          <a:xfrm rot="5400000" flipH="1">
            <a:off x="5417441" y="4618249"/>
            <a:ext cx="1435212" cy="1435212"/>
          </a:xfrm>
          <a:prstGeom prst="arc">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nvGrpSpPr>
          <p:cNvPr id="53" name="Group 52"/>
          <p:cNvGrpSpPr/>
          <p:nvPr/>
        </p:nvGrpSpPr>
        <p:grpSpPr>
          <a:xfrm>
            <a:off x="3524362" y="3926160"/>
            <a:ext cx="1870836" cy="1870836"/>
            <a:chOff x="2552700" y="1409700"/>
            <a:chExt cx="4038600" cy="4038600"/>
          </a:xfrm>
        </p:grpSpPr>
        <p:sp>
          <p:nvSpPr>
            <p:cNvPr id="54" name="Pie 53"/>
            <p:cNvSpPr/>
            <p:nvPr/>
          </p:nvSpPr>
          <p:spPr>
            <a:xfrm>
              <a:off x="2667000" y="1524000"/>
              <a:ext cx="3810000" cy="3810000"/>
            </a:xfrm>
            <a:prstGeom prst="pie">
              <a:avLst>
                <a:gd name="adj1" fmla="val 12298"/>
                <a:gd name="adj2" fmla="val 5412384"/>
              </a:avLst>
            </a:prstGeom>
            <a:solidFill>
              <a:srgbClr val="FFFF66"/>
            </a:solidFill>
            <a:ln w="381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5" name="Pie 54"/>
            <p:cNvSpPr/>
            <p:nvPr/>
          </p:nvSpPr>
          <p:spPr>
            <a:xfrm rot="10800000">
              <a:off x="2667001" y="1524000"/>
              <a:ext cx="3810000" cy="3810000"/>
            </a:xfrm>
            <a:prstGeom prst="pie">
              <a:avLst>
                <a:gd name="adj1" fmla="val 12298"/>
                <a:gd name="adj2" fmla="val 5412384"/>
              </a:avLst>
            </a:prstGeom>
            <a:solidFill>
              <a:srgbClr val="FFFF6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6" name="Pie 55"/>
            <p:cNvSpPr/>
            <p:nvPr/>
          </p:nvSpPr>
          <p:spPr>
            <a:xfrm rot="10800000">
              <a:off x="2667001"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7" name="Pie 56"/>
            <p:cNvSpPr/>
            <p:nvPr/>
          </p:nvSpPr>
          <p:spPr>
            <a:xfrm>
              <a:off x="2667000"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58" name="Straight Connector 57"/>
            <p:cNvCxnSpPr>
              <a:stCxn id="63" idx="0"/>
              <a:endCxn id="63" idx="4"/>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63" idx="2"/>
              <a:endCxn id="63" idx="6"/>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63" idx="1"/>
              <a:endCxn id="63" idx="5"/>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63" idx="7"/>
              <a:endCxn id="63" idx="3"/>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Oval 62"/>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Oval 63"/>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Oval 64"/>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Oval 65"/>
            <p:cNvSpPr/>
            <p:nvPr/>
          </p:nvSpPr>
          <p:spPr>
            <a:xfrm>
              <a:off x="2628900" y="1485900"/>
              <a:ext cx="3886200" cy="38862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68" name="Group 67"/>
          <p:cNvGrpSpPr/>
          <p:nvPr/>
        </p:nvGrpSpPr>
        <p:grpSpPr>
          <a:xfrm>
            <a:off x="2745213" y="3572079"/>
            <a:ext cx="1000382" cy="1000382"/>
            <a:chOff x="2552700" y="1409700"/>
            <a:chExt cx="4038600" cy="4038600"/>
          </a:xfrm>
        </p:grpSpPr>
        <p:sp>
          <p:nvSpPr>
            <p:cNvPr id="69" name="Pie 68"/>
            <p:cNvSpPr/>
            <p:nvPr/>
          </p:nvSpPr>
          <p:spPr>
            <a:xfrm>
              <a:off x="2667000"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0" name="Pie 69"/>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1" name="Pie 70"/>
            <p:cNvSpPr/>
            <p:nvPr/>
          </p:nvSpPr>
          <p:spPr>
            <a:xfrm rot="10800000">
              <a:off x="2667001"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2" name="Pie 71"/>
            <p:cNvSpPr/>
            <p:nvPr/>
          </p:nvSpPr>
          <p:spPr>
            <a:xfrm>
              <a:off x="2667000"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73" name="Straight Connector 72"/>
            <p:cNvCxnSpPr>
              <a:stCxn id="78" idx="0"/>
              <a:endCxn id="78" idx="4"/>
            </p:cNvCxnSpPr>
            <p:nvPr/>
          </p:nvCxnSpPr>
          <p:spPr>
            <a:xfrm>
              <a:off x="4572000" y="1409700"/>
              <a:ext cx="0" cy="403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78" idx="2"/>
              <a:endCxn id="78" idx="6"/>
            </p:cNvCxnSpPr>
            <p:nvPr/>
          </p:nvCxnSpPr>
          <p:spPr>
            <a:xfrm>
              <a:off x="2552700" y="3429000"/>
              <a:ext cx="4038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78" idx="1"/>
              <a:endCxn id="78" idx="5"/>
            </p:cNvCxnSpPr>
            <p:nvPr/>
          </p:nvCxnSpPr>
          <p:spPr>
            <a:xfrm>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78" idx="7"/>
              <a:endCxn id="78" idx="3"/>
            </p:cNvCxnSpPr>
            <p:nvPr/>
          </p:nvCxnSpPr>
          <p:spPr>
            <a:xfrm flipH="1">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Oval 77"/>
            <p:cNvSpPr/>
            <p:nvPr/>
          </p:nvSpPr>
          <p:spPr>
            <a:xfrm>
              <a:off x="2552700" y="1409700"/>
              <a:ext cx="4038600" cy="403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9" name="Oval 78"/>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0" name="Oval 79"/>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1" name="Oval 80"/>
            <p:cNvSpPr/>
            <p:nvPr/>
          </p:nvSpPr>
          <p:spPr>
            <a:xfrm>
              <a:off x="2628900" y="1485900"/>
              <a:ext cx="3886200" cy="38862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2" name="Oval 81"/>
            <p:cNvSpPr/>
            <p:nvPr/>
          </p:nvSpPr>
          <p:spPr>
            <a:xfrm>
              <a:off x="2676525" y="1533525"/>
              <a:ext cx="3790950" cy="379095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Oval 82"/>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84" name="Group 83"/>
          <p:cNvGrpSpPr/>
          <p:nvPr/>
        </p:nvGrpSpPr>
        <p:grpSpPr>
          <a:xfrm>
            <a:off x="2723801" y="1379043"/>
            <a:ext cx="2309935" cy="2309935"/>
            <a:chOff x="2552700" y="1409700"/>
            <a:chExt cx="4038600" cy="4038600"/>
          </a:xfrm>
        </p:grpSpPr>
        <p:sp>
          <p:nvSpPr>
            <p:cNvPr id="85" name="Pie 84"/>
            <p:cNvSpPr>
              <a:spLocks noChangeAspect="1"/>
            </p:cNvSpPr>
            <p:nvPr/>
          </p:nvSpPr>
          <p:spPr>
            <a:xfrm>
              <a:off x="2571750"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6" name="Pie 85"/>
            <p:cNvSpPr>
              <a:spLocks noChangeAspect="1"/>
            </p:cNvSpPr>
            <p:nvPr/>
          </p:nvSpPr>
          <p:spPr>
            <a:xfrm rot="10800000">
              <a:off x="2571751"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7" name="Pie 86"/>
            <p:cNvSpPr>
              <a:spLocks noChangeAspect="1"/>
            </p:cNvSpPr>
            <p:nvPr/>
          </p:nvSpPr>
          <p:spPr>
            <a:xfrm rot="10800000">
              <a:off x="2571751"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8" name="Pie 87"/>
            <p:cNvSpPr>
              <a:spLocks noChangeAspect="1"/>
            </p:cNvSpPr>
            <p:nvPr/>
          </p:nvSpPr>
          <p:spPr>
            <a:xfrm>
              <a:off x="2571750"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89" name="Straight Connector 88"/>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4" name="Oval 93"/>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Oval 94"/>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Oval 95"/>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Oval 9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cxnSp>
        <p:nvCxnSpPr>
          <p:cNvPr id="98" name="Straight Arrow Connector 97"/>
          <p:cNvCxnSpPr/>
          <p:nvPr/>
        </p:nvCxnSpPr>
        <p:spPr>
          <a:xfrm flipH="1" flipV="1">
            <a:off x="7882908" y="4083310"/>
            <a:ext cx="346724" cy="76517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50" name="TextBox 6149"/>
          <p:cNvSpPr txBox="1"/>
          <p:nvPr/>
        </p:nvSpPr>
        <p:spPr>
          <a:xfrm>
            <a:off x="662152" y="358517"/>
            <a:ext cx="2529860" cy="523220"/>
          </a:xfrm>
          <a:prstGeom prst="rect">
            <a:avLst/>
          </a:prstGeom>
          <a:noFill/>
        </p:spPr>
        <p:txBody>
          <a:bodyPr wrap="none" rtlCol="0">
            <a:spAutoFit/>
          </a:bodyPr>
          <a:lstStyle/>
          <a:p>
            <a:r>
              <a:rPr lang="en-GB" sz="2800" b="1" dirty="0" smtClean="0">
                <a:latin typeface="Comic Sans MS" panose="030F0702030302020204" pitchFamily="66" charset="0"/>
              </a:rPr>
              <a:t>Letter Wheel</a:t>
            </a:r>
            <a:endParaRPr lang="en-GB" sz="2800" b="1" dirty="0">
              <a:latin typeface="Comic Sans MS" panose="030F0702030302020204" pitchFamily="66" charset="0"/>
            </a:endParaRPr>
          </a:p>
        </p:txBody>
      </p:sp>
      <p:sp>
        <p:nvSpPr>
          <p:cNvPr id="6151" name="TextBox 6150"/>
          <p:cNvSpPr txBox="1"/>
          <p:nvPr/>
        </p:nvSpPr>
        <p:spPr>
          <a:xfrm>
            <a:off x="5197223" y="6203145"/>
            <a:ext cx="3804837" cy="646331"/>
          </a:xfrm>
          <a:prstGeom prst="rect">
            <a:avLst/>
          </a:prstGeom>
          <a:noFill/>
        </p:spPr>
        <p:txBody>
          <a:bodyPr wrap="square" rtlCol="0">
            <a:spAutoFit/>
          </a:bodyPr>
          <a:lstStyle/>
          <a:p>
            <a:r>
              <a:rPr lang="en-GB" dirty="0" smtClean="0">
                <a:latin typeface="Comic Sans MS" panose="030F0702030302020204" pitchFamily="66" charset="0"/>
              </a:rPr>
              <a:t>This wheel makes </a:t>
            </a:r>
            <a:r>
              <a:rPr lang="en-GB" dirty="0" smtClean="0">
                <a:latin typeface="Comic Sans MS" panose="030F0702030302020204" pitchFamily="66" charset="0"/>
              </a:rPr>
              <a:t>159 </a:t>
            </a:r>
            <a:r>
              <a:rPr lang="en-GB" dirty="0" smtClean="0">
                <a:latin typeface="Comic Sans MS" panose="030F0702030302020204" pitchFamily="66" charset="0"/>
              </a:rPr>
              <a:t>complete revolutions in the direction shown</a:t>
            </a:r>
            <a:endParaRPr lang="en-GB" dirty="0">
              <a:latin typeface="Comic Sans MS" panose="030F0702030302020204" pitchFamily="66" charset="0"/>
            </a:endParaRPr>
          </a:p>
        </p:txBody>
      </p:sp>
      <p:sp>
        <p:nvSpPr>
          <p:cNvPr id="6152" name="TextBox 6151"/>
          <p:cNvSpPr txBox="1"/>
          <p:nvPr/>
        </p:nvSpPr>
        <p:spPr>
          <a:xfrm>
            <a:off x="4619784" y="5833813"/>
            <a:ext cx="904415" cy="369332"/>
          </a:xfrm>
          <a:prstGeom prst="rect">
            <a:avLst/>
          </a:prstGeom>
          <a:noFill/>
        </p:spPr>
        <p:txBody>
          <a:bodyPr wrap="none" rtlCol="0">
            <a:spAutoFit/>
          </a:bodyPr>
          <a:lstStyle/>
          <a:p>
            <a:r>
              <a:rPr lang="en-GB" dirty="0" smtClean="0"/>
              <a:t>130mm</a:t>
            </a:r>
            <a:endParaRPr lang="en-GB" dirty="0"/>
          </a:p>
        </p:txBody>
      </p:sp>
      <p:sp>
        <p:nvSpPr>
          <p:cNvPr id="110" name="TextBox 109"/>
          <p:cNvSpPr txBox="1"/>
          <p:nvPr/>
        </p:nvSpPr>
        <p:spPr>
          <a:xfrm>
            <a:off x="2705605" y="5147637"/>
            <a:ext cx="904415" cy="369332"/>
          </a:xfrm>
          <a:prstGeom prst="rect">
            <a:avLst/>
          </a:prstGeom>
          <a:noFill/>
        </p:spPr>
        <p:txBody>
          <a:bodyPr wrap="none" rtlCol="0">
            <a:spAutoFit/>
          </a:bodyPr>
          <a:lstStyle/>
          <a:p>
            <a:r>
              <a:rPr lang="en-GB" dirty="0" smtClean="0"/>
              <a:t>209mm</a:t>
            </a:r>
            <a:endParaRPr lang="en-GB" dirty="0"/>
          </a:p>
        </p:txBody>
      </p:sp>
      <p:sp>
        <p:nvSpPr>
          <p:cNvPr id="111" name="TextBox 110"/>
          <p:cNvSpPr txBox="1"/>
          <p:nvPr/>
        </p:nvSpPr>
        <p:spPr>
          <a:xfrm>
            <a:off x="1987300" y="4232708"/>
            <a:ext cx="904415" cy="369332"/>
          </a:xfrm>
          <a:prstGeom prst="rect">
            <a:avLst/>
          </a:prstGeom>
          <a:noFill/>
        </p:spPr>
        <p:txBody>
          <a:bodyPr wrap="none" rtlCol="0">
            <a:spAutoFit/>
          </a:bodyPr>
          <a:lstStyle/>
          <a:p>
            <a:r>
              <a:rPr lang="en-GB" dirty="0" smtClean="0"/>
              <a:t>101mm</a:t>
            </a:r>
            <a:endParaRPr lang="en-GB" dirty="0"/>
          </a:p>
        </p:txBody>
      </p:sp>
      <p:sp>
        <p:nvSpPr>
          <p:cNvPr id="112" name="TextBox 111"/>
          <p:cNvSpPr txBox="1"/>
          <p:nvPr/>
        </p:nvSpPr>
        <p:spPr>
          <a:xfrm>
            <a:off x="3798339" y="1026320"/>
            <a:ext cx="904415" cy="369332"/>
          </a:xfrm>
          <a:prstGeom prst="rect">
            <a:avLst/>
          </a:prstGeom>
          <a:noFill/>
        </p:spPr>
        <p:txBody>
          <a:bodyPr wrap="none" rtlCol="0">
            <a:spAutoFit/>
          </a:bodyPr>
          <a:lstStyle/>
          <a:p>
            <a:r>
              <a:rPr lang="en-GB" dirty="0" smtClean="0"/>
              <a:t>245mm</a:t>
            </a:r>
            <a:endParaRPr lang="en-GB" dirty="0"/>
          </a:p>
        </p:txBody>
      </p:sp>
      <p:sp>
        <p:nvSpPr>
          <p:cNvPr id="113" name="TextBox 112"/>
          <p:cNvSpPr txBox="1"/>
          <p:nvPr/>
        </p:nvSpPr>
        <p:spPr>
          <a:xfrm>
            <a:off x="5102321" y="127210"/>
            <a:ext cx="904415" cy="369332"/>
          </a:xfrm>
          <a:prstGeom prst="rect">
            <a:avLst/>
          </a:prstGeom>
          <a:noFill/>
        </p:spPr>
        <p:txBody>
          <a:bodyPr wrap="none" rtlCol="0">
            <a:spAutoFit/>
          </a:bodyPr>
          <a:lstStyle/>
          <a:p>
            <a:r>
              <a:rPr lang="en-GB" dirty="0" smtClean="0"/>
              <a:t>480mm</a:t>
            </a:r>
            <a:endParaRPr lang="en-GB" dirty="0"/>
          </a:p>
        </p:txBody>
      </p:sp>
      <p:grpSp>
        <p:nvGrpSpPr>
          <p:cNvPr id="109" name="Group 108"/>
          <p:cNvGrpSpPr>
            <a:grpSpLocks noChangeAspect="1"/>
          </p:cNvGrpSpPr>
          <p:nvPr/>
        </p:nvGrpSpPr>
        <p:grpSpPr>
          <a:xfrm>
            <a:off x="5268955" y="4794121"/>
            <a:ext cx="1393197" cy="1393197"/>
            <a:chOff x="2552703" y="1409703"/>
            <a:chExt cx="3998212" cy="3998212"/>
          </a:xfrm>
        </p:grpSpPr>
        <p:sp>
          <p:nvSpPr>
            <p:cNvPr id="114" name="Pie 113"/>
            <p:cNvSpPr/>
            <p:nvPr/>
          </p:nvSpPr>
          <p:spPr>
            <a:xfrm>
              <a:off x="2667000" y="1524000"/>
              <a:ext cx="3810000" cy="3810000"/>
            </a:xfrm>
            <a:prstGeom prst="pie">
              <a:avLst>
                <a:gd name="adj1" fmla="val 12298"/>
                <a:gd name="adj2" fmla="val 5412384"/>
              </a:avLst>
            </a:prstGeom>
            <a:solidFill>
              <a:srgbClr val="FFFF66"/>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5" name="Pie 114"/>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6" name="Pie 115"/>
            <p:cNvSpPr/>
            <p:nvPr/>
          </p:nvSpPr>
          <p:spPr>
            <a:xfrm rot="10800000">
              <a:off x="2667002" y="1506958"/>
              <a:ext cx="3810001" cy="3810001"/>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7" name="Pie 116"/>
            <p:cNvSpPr/>
            <p:nvPr/>
          </p:nvSpPr>
          <p:spPr>
            <a:xfrm>
              <a:off x="2667000" y="1524000"/>
              <a:ext cx="3810000" cy="3810000"/>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118" name="Straight Connector 117"/>
            <p:cNvCxnSpPr>
              <a:stCxn id="126" idx="0"/>
              <a:endCxn id="123" idx="4"/>
            </p:cNvCxnSpPr>
            <p:nvPr/>
          </p:nvCxnSpPr>
          <p:spPr>
            <a:xfrm flipH="1">
              <a:off x="4551810" y="1485899"/>
              <a:ext cx="20189" cy="3922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127" idx="2"/>
              <a:endCxn id="123" idx="6"/>
            </p:cNvCxnSpPr>
            <p:nvPr/>
          </p:nvCxnSpPr>
          <p:spPr>
            <a:xfrm flipV="1">
              <a:off x="2676524" y="3408810"/>
              <a:ext cx="3874391" cy="201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127" idx="1"/>
              <a:endCxn id="123" idx="5"/>
            </p:cNvCxnSpPr>
            <p:nvPr/>
          </p:nvCxnSpPr>
          <p:spPr>
            <a:xfrm>
              <a:off x="3231695" y="2088695"/>
              <a:ext cx="2733696" cy="27336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123" idx="7"/>
              <a:endCxn id="123" idx="3"/>
            </p:cNvCxnSpPr>
            <p:nvPr/>
          </p:nvCxnSpPr>
          <p:spPr>
            <a:xfrm flipH="1">
              <a:off x="3138228" y="1995228"/>
              <a:ext cx="2827163" cy="28271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3" name="Oval 122"/>
            <p:cNvSpPr>
              <a:spLocks noChangeAspect="1"/>
            </p:cNvSpPr>
            <p:nvPr/>
          </p:nvSpPr>
          <p:spPr>
            <a:xfrm>
              <a:off x="2552703" y="1409703"/>
              <a:ext cx="3998212" cy="3998212"/>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4" name="Oval 123"/>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5" name="Oval 124"/>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6" name="Oval 125"/>
            <p:cNvSpPr/>
            <p:nvPr/>
          </p:nvSpPr>
          <p:spPr>
            <a:xfrm>
              <a:off x="2628900" y="1485900"/>
              <a:ext cx="3886200" cy="3886200"/>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7" name="Oval 126"/>
            <p:cNvSpPr>
              <a:spLocks noChangeAspect="1"/>
            </p:cNvSpPr>
            <p:nvPr/>
          </p:nvSpPr>
          <p:spPr>
            <a:xfrm>
              <a:off x="2676524" y="1533524"/>
              <a:ext cx="3790951" cy="379095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8" name="Oval 127"/>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29" name="TextBox 128"/>
          <p:cNvSpPr txBox="1"/>
          <p:nvPr/>
        </p:nvSpPr>
        <p:spPr>
          <a:xfrm>
            <a:off x="6914693" y="4826243"/>
            <a:ext cx="2438487" cy="1200329"/>
          </a:xfrm>
          <a:prstGeom prst="rect">
            <a:avLst/>
          </a:prstGeom>
          <a:noFill/>
        </p:spPr>
        <p:txBody>
          <a:bodyPr wrap="square" rtlCol="0">
            <a:spAutoFit/>
          </a:bodyPr>
          <a:lstStyle/>
          <a:p>
            <a:r>
              <a:rPr lang="en-GB" dirty="0" smtClean="0">
                <a:latin typeface="Comic Sans MS" panose="030F0702030302020204" pitchFamily="66" charset="0"/>
              </a:rPr>
              <a:t>When the wheels finally come to rest which letter will be in this position?</a:t>
            </a:r>
            <a:endParaRPr lang="en-GB" dirty="0">
              <a:latin typeface="Comic Sans MS" panose="030F0702030302020204" pitchFamily="66" charset="0"/>
            </a:endParaRPr>
          </a:p>
        </p:txBody>
      </p:sp>
      <p:sp>
        <p:nvSpPr>
          <p:cNvPr id="130" name="TextBox 129"/>
          <p:cNvSpPr txBox="1"/>
          <p:nvPr/>
        </p:nvSpPr>
        <p:spPr>
          <a:xfrm>
            <a:off x="84262" y="1377142"/>
            <a:ext cx="2517054" cy="2308324"/>
          </a:xfrm>
          <a:prstGeom prst="rect">
            <a:avLst/>
          </a:prstGeom>
          <a:noFill/>
        </p:spPr>
        <p:txBody>
          <a:bodyPr wrap="square" rtlCol="0">
            <a:spAutoFit/>
          </a:bodyPr>
          <a:lstStyle/>
          <a:p>
            <a:r>
              <a:rPr lang="en-GB" dirty="0" smtClean="0">
                <a:latin typeface="Comic Sans MS" panose="030F0702030302020204" pitchFamily="66" charset="0"/>
              </a:rPr>
              <a:t>These wheels are all in perfect, non-slip contact with their neighbours and are driven by the first wheel (with its direction of spin shown).</a:t>
            </a:r>
          </a:p>
        </p:txBody>
      </p:sp>
      <p:sp>
        <p:nvSpPr>
          <p:cNvPr id="131" name="Rectangle 130"/>
          <p:cNvSpPr/>
          <p:nvPr/>
        </p:nvSpPr>
        <p:spPr>
          <a:xfrm>
            <a:off x="71644" y="5237003"/>
            <a:ext cx="2741241" cy="1477328"/>
          </a:xfrm>
          <a:prstGeom prst="rect">
            <a:avLst/>
          </a:prstGeom>
        </p:spPr>
        <p:txBody>
          <a:bodyPr wrap="square">
            <a:spAutoFit/>
          </a:bodyPr>
          <a:lstStyle/>
          <a:p>
            <a:r>
              <a:rPr lang="en-GB" dirty="0" smtClean="0">
                <a:latin typeface="Comic Sans MS" panose="030F0702030302020204" pitchFamily="66" charset="0"/>
              </a:rPr>
              <a:t>The lengths </a:t>
            </a:r>
            <a:r>
              <a:rPr lang="en-GB" dirty="0">
                <a:latin typeface="Comic Sans MS" panose="030F0702030302020204" pitchFamily="66" charset="0"/>
              </a:rPr>
              <a:t>refer to the diameter of each </a:t>
            </a:r>
            <a:r>
              <a:rPr lang="en-GB" dirty="0" smtClean="0">
                <a:latin typeface="Comic Sans MS" panose="030F0702030302020204" pitchFamily="66" charset="0"/>
              </a:rPr>
              <a:t>wheel.</a:t>
            </a:r>
          </a:p>
          <a:p>
            <a:endParaRPr lang="en-GB" dirty="0">
              <a:latin typeface="Comic Sans MS" panose="030F0702030302020204" pitchFamily="66" charset="0"/>
            </a:endParaRPr>
          </a:p>
          <a:p>
            <a:r>
              <a:rPr lang="en-GB" dirty="0" smtClean="0">
                <a:latin typeface="Comic Sans MS" panose="030F0702030302020204" pitchFamily="66" charset="0"/>
              </a:rPr>
              <a:t>(Diagram not to scale)</a:t>
            </a:r>
            <a:endParaRPr lang="en-GB" dirty="0">
              <a:latin typeface="Comic Sans MS" panose="030F0702030302020204" pitchFamily="66" charset="0"/>
            </a:endParaRPr>
          </a:p>
        </p:txBody>
      </p:sp>
      <p:sp>
        <p:nvSpPr>
          <p:cNvPr id="132" name="TextBox 131"/>
          <p:cNvSpPr txBox="1"/>
          <p:nvPr/>
        </p:nvSpPr>
        <p:spPr>
          <a:xfrm>
            <a:off x="8169053" y="0"/>
            <a:ext cx="974947"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dirty="0" smtClean="0">
                <a:latin typeface="Bradley Hand ITC" panose="03070402050302030203" pitchFamily="66" charset="0"/>
              </a:rPr>
              <a:t>SIC_39</a:t>
            </a:r>
            <a:endParaRPr lang="en-GB" sz="2000" dirty="0">
              <a:latin typeface="Bradley Hand ITC" panose="03070402050302030203" pitchFamily="66" charset="0"/>
            </a:endParaRPr>
          </a:p>
        </p:txBody>
      </p:sp>
    </p:spTree>
    <p:extLst>
      <p:ext uri="{BB962C8B-B14F-4D97-AF65-F5344CB8AC3E}">
        <p14:creationId xmlns:p14="http://schemas.microsoft.com/office/powerpoint/2010/main" val="741997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29681" y="116822"/>
            <a:ext cx="4038600" cy="4038600"/>
            <a:chOff x="2552700" y="1409700"/>
            <a:chExt cx="4038600" cy="4038600"/>
          </a:xfrm>
        </p:grpSpPr>
        <p:sp>
          <p:nvSpPr>
            <p:cNvPr id="4" name="Oval 3"/>
            <p:cNvSpPr/>
            <p:nvPr/>
          </p:nvSpPr>
          <p:spPr>
            <a:xfrm>
              <a:off x="2552700" y="1409700"/>
              <a:ext cx="4038600" cy="4038600"/>
            </a:xfrm>
            <a:prstGeom prst="ellipse">
              <a:avLst/>
            </a:prstGeom>
            <a:solidFill>
              <a:srgbClr val="FFFF66"/>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p:cNvSpPr/>
            <p:nvPr/>
          </p:nvSpPr>
          <p:spPr>
            <a:xfrm>
              <a:off x="3924300" y="2781300"/>
              <a:ext cx="1295400" cy="1295400"/>
            </a:xfrm>
            <a:prstGeom prst="ellipse">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3038475" y="1895475"/>
              <a:ext cx="3067050" cy="3067050"/>
            </a:xfrm>
            <a:prstGeom prst="ellipse">
              <a:avLst/>
            </a:prstGeom>
            <a:solidFill>
              <a:schemeClr val="accent4">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4533900" y="3390900"/>
              <a:ext cx="76200" cy="76200"/>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8" name="Group 7"/>
            <p:cNvGrpSpPr/>
            <p:nvPr/>
          </p:nvGrpSpPr>
          <p:grpSpPr>
            <a:xfrm>
              <a:off x="2600325" y="1457325"/>
              <a:ext cx="3943350" cy="3943350"/>
              <a:chOff x="2600325" y="1457325"/>
              <a:chExt cx="3943350" cy="3943350"/>
            </a:xfrm>
            <a:solidFill>
              <a:schemeClr val="bg1"/>
            </a:solidFill>
          </p:grpSpPr>
          <p:grpSp>
            <p:nvGrpSpPr>
              <p:cNvPr id="30" name="Group 29"/>
              <p:cNvGrpSpPr/>
              <p:nvPr/>
            </p:nvGrpSpPr>
            <p:grpSpPr>
              <a:xfrm>
                <a:off x="4381500" y="1457325"/>
                <a:ext cx="381000" cy="3943350"/>
                <a:chOff x="4381500" y="1457325"/>
                <a:chExt cx="381000" cy="3943350"/>
              </a:xfrm>
              <a:grpFill/>
            </p:grpSpPr>
            <p:sp>
              <p:nvSpPr>
                <p:cNvPr id="34" name="Oval 3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I</a:t>
                  </a:r>
                  <a:endParaRPr lang="en-GB" b="1" dirty="0">
                    <a:solidFill>
                      <a:srgbClr val="FF0000"/>
                    </a:solidFill>
                    <a:latin typeface="Comic Sans MS" panose="030F0702030302020204" pitchFamily="66" charset="0"/>
                  </a:endParaRPr>
                </a:p>
              </p:txBody>
            </p:sp>
            <p:sp>
              <p:nvSpPr>
                <p:cNvPr id="35" name="Oval 3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A</a:t>
                  </a:r>
                  <a:endParaRPr lang="en-GB" b="1" dirty="0">
                    <a:latin typeface="Comic Sans MS" panose="030F0702030302020204" pitchFamily="66" charset="0"/>
                  </a:endParaRPr>
                </a:p>
              </p:txBody>
            </p:sp>
          </p:grpSp>
          <p:grpSp>
            <p:nvGrpSpPr>
              <p:cNvPr id="31" name="Group 30"/>
              <p:cNvGrpSpPr/>
              <p:nvPr/>
            </p:nvGrpSpPr>
            <p:grpSpPr>
              <a:xfrm rot="5400000">
                <a:off x="4381500" y="1457325"/>
                <a:ext cx="381000" cy="3943350"/>
                <a:chOff x="4381500" y="1457325"/>
                <a:chExt cx="381000" cy="3943350"/>
              </a:xfrm>
              <a:grpFill/>
            </p:grpSpPr>
            <p:sp>
              <p:nvSpPr>
                <p:cNvPr id="32" name="Oval 3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E</a:t>
                  </a:r>
                  <a:endParaRPr lang="en-GB" b="1" dirty="0">
                    <a:solidFill>
                      <a:srgbClr val="FF0000"/>
                    </a:solidFill>
                    <a:latin typeface="Comic Sans MS" panose="030F0702030302020204" pitchFamily="66" charset="0"/>
                  </a:endParaRPr>
                </a:p>
              </p:txBody>
            </p:sp>
            <p:sp>
              <p:nvSpPr>
                <p:cNvPr id="33" name="Oval 3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M</a:t>
                  </a:r>
                  <a:endParaRPr lang="en-GB" b="1" dirty="0">
                    <a:solidFill>
                      <a:srgbClr val="FF0000"/>
                    </a:solidFill>
                    <a:latin typeface="Comic Sans MS" panose="030F0702030302020204" pitchFamily="66" charset="0"/>
                  </a:endParaRPr>
                </a:p>
              </p:txBody>
            </p:sp>
          </p:grpSp>
        </p:grpSp>
        <p:grpSp>
          <p:nvGrpSpPr>
            <p:cNvPr id="9" name="Group 8"/>
            <p:cNvGrpSpPr/>
            <p:nvPr/>
          </p:nvGrpSpPr>
          <p:grpSpPr>
            <a:xfrm rot="-1380000">
              <a:off x="2600325" y="1457325"/>
              <a:ext cx="3943350" cy="3943350"/>
              <a:chOff x="2600325" y="1457325"/>
              <a:chExt cx="3943350" cy="3943350"/>
            </a:xfrm>
            <a:solidFill>
              <a:schemeClr val="bg1"/>
            </a:solidFill>
          </p:grpSpPr>
          <p:grpSp>
            <p:nvGrpSpPr>
              <p:cNvPr id="24" name="Group 23"/>
              <p:cNvGrpSpPr/>
              <p:nvPr/>
            </p:nvGrpSpPr>
            <p:grpSpPr>
              <a:xfrm>
                <a:off x="4381500" y="1457325"/>
                <a:ext cx="381000" cy="3943350"/>
                <a:chOff x="4381500" y="1457325"/>
                <a:chExt cx="381000" cy="3943350"/>
              </a:xfrm>
              <a:grpFill/>
            </p:grpSpPr>
            <p:sp>
              <p:nvSpPr>
                <p:cNvPr id="28" name="Oval 27"/>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J</a:t>
                  </a:r>
                  <a:endParaRPr lang="en-GB" b="1" dirty="0">
                    <a:solidFill>
                      <a:srgbClr val="FF0000"/>
                    </a:solidFill>
                    <a:latin typeface="Comic Sans MS" panose="030F0702030302020204" pitchFamily="66" charset="0"/>
                  </a:endParaRPr>
                </a:p>
              </p:txBody>
            </p:sp>
            <p:sp>
              <p:nvSpPr>
                <p:cNvPr id="29" name="Oval 28"/>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B</a:t>
                  </a:r>
                  <a:endParaRPr lang="en-GB" b="1" dirty="0">
                    <a:latin typeface="Comic Sans MS" panose="030F0702030302020204" pitchFamily="66" charset="0"/>
                  </a:endParaRPr>
                </a:p>
              </p:txBody>
            </p:sp>
          </p:grpSp>
          <p:grpSp>
            <p:nvGrpSpPr>
              <p:cNvPr id="25" name="Group 24"/>
              <p:cNvGrpSpPr/>
              <p:nvPr/>
            </p:nvGrpSpPr>
            <p:grpSpPr>
              <a:xfrm rot="5400000">
                <a:off x="4381500" y="1457325"/>
                <a:ext cx="381000" cy="3943350"/>
                <a:chOff x="4381500" y="1457325"/>
                <a:chExt cx="381000" cy="3943350"/>
              </a:xfrm>
              <a:grpFill/>
            </p:grpSpPr>
            <p:sp>
              <p:nvSpPr>
                <p:cNvPr id="26" name="Oval 2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F</a:t>
                  </a:r>
                  <a:endParaRPr lang="en-GB" b="1" dirty="0">
                    <a:solidFill>
                      <a:srgbClr val="FF0000"/>
                    </a:solidFill>
                    <a:latin typeface="Comic Sans MS" panose="030F0702030302020204" pitchFamily="66" charset="0"/>
                  </a:endParaRPr>
                </a:p>
              </p:txBody>
            </p:sp>
            <p:sp>
              <p:nvSpPr>
                <p:cNvPr id="27" name="Oval 2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N</a:t>
                  </a:r>
                  <a:endParaRPr lang="en-GB" b="1" dirty="0">
                    <a:solidFill>
                      <a:srgbClr val="FF0000"/>
                    </a:solidFill>
                    <a:latin typeface="Comic Sans MS" panose="030F0702030302020204" pitchFamily="66" charset="0"/>
                  </a:endParaRPr>
                </a:p>
              </p:txBody>
            </p:sp>
          </p:grpSp>
        </p:grpSp>
        <p:grpSp>
          <p:nvGrpSpPr>
            <p:cNvPr id="10" name="Group 9"/>
            <p:cNvGrpSpPr/>
            <p:nvPr/>
          </p:nvGrpSpPr>
          <p:grpSpPr>
            <a:xfrm rot="-4080000">
              <a:off x="2600325" y="1457325"/>
              <a:ext cx="3943350" cy="3943350"/>
              <a:chOff x="2600325" y="1457325"/>
              <a:chExt cx="3943350" cy="3943350"/>
            </a:xfrm>
            <a:solidFill>
              <a:schemeClr val="bg1"/>
            </a:solidFill>
          </p:grpSpPr>
          <p:grpSp>
            <p:nvGrpSpPr>
              <p:cNvPr id="18" name="Group 17"/>
              <p:cNvGrpSpPr/>
              <p:nvPr/>
            </p:nvGrpSpPr>
            <p:grpSpPr>
              <a:xfrm>
                <a:off x="4381500" y="1457325"/>
                <a:ext cx="381000" cy="3943350"/>
                <a:chOff x="4381500" y="1457325"/>
                <a:chExt cx="381000" cy="3943350"/>
              </a:xfrm>
              <a:grpFill/>
            </p:grpSpPr>
            <p:sp>
              <p:nvSpPr>
                <p:cNvPr id="22" name="Oval 2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L</a:t>
                  </a:r>
                  <a:endParaRPr lang="en-GB" b="1" dirty="0">
                    <a:solidFill>
                      <a:srgbClr val="FF0000"/>
                    </a:solidFill>
                    <a:latin typeface="Comic Sans MS" panose="030F0702030302020204" pitchFamily="66" charset="0"/>
                  </a:endParaRPr>
                </a:p>
              </p:txBody>
            </p:sp>
            <p:sp>
              <p:nvSpPr>
                <p:cNvPr id="23" name="Oval 2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D</a:t>
                  </a:r>
                  <a:endParaRPr lang="en-GB" b="1" dirty="0">
                    <a:latin typeface="Comic Sans MS" panose="030F0702030302020204" pitchFamily="66" charset="0"/>
                  </a:endParaRPr>
                </a:p>
              </p:txBody>
            </p:sp>
          </p:grpSp>
          <p:grpSp>
            <p:nvGrpSpPr>
              <p:cNvPr id="19" name="Group 18"/>
              <p:cNvGrpSpPr/>
              <p:nvPr/>
            </p:nvGrpSpPr>
            <p:grpSpPr>
              <a:xfrm rot="5400000">
                <a:off x="4381500" y="1457325"/>
                <a:ext cx="381000" cy="3943350"/>
                <a:chOff x="4381500" y="1457325"/>
                <a:chExt cx="381000" cy="3943350"/>
              </a:xfrm>
              <a:grpFill/>
            </p:grpSpPr>
            <p:sp>
              <p:nvSpPr>
                <p:cNvPr id="20" name="Oval 19"/>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H</a:t>
                  </a:r>
                  <a:endParaRPr lang="en-GB" b="1" dirty="0">
                    <a:solidFill>
                      <a:srgbClr val="FF0000"/>
                    </a:solidFill>
                    <a:latin typeface="Comic Sans MS" panose="030F0702030302020204" pitchFamily="66" charset="0"/>
                  </a:endParaRPr>
                </a:p>
              </p:txBody>
            </p:sp>
            <p:sp>
              <p:nvSpPr>
                <p:cNvPr id="21" name="Oval 20"/>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P</a:t>
                  </a:r>
                  <a:endParaRPr lang="en-GB" b="1" dirty="0">
                    <a:solidFill>
                      <a:srgbClr val="FF0000"/>
                    </a:solidFill>
                    <a:latin typeface="Comic Sans MS" panose="030F0702030302020204" pitchFamily="66" charset="0"/>
                  </a:endParaRPr>
                </a:p>
              </p:txBody>
            </p:sp>
          </p:grpSp>
        </p:grpSp>
        <p:grpSp>
          <p:nvGrpSpPr>
            <p:cNvPr id="11" name="Group 10"/>
            <p:cNvGrpSpPr/>
            <p:nvPr/>
          </p:nvGrpSpPr>
          <p:grpSpPr>
            <a:xfrm rot="-2700000">
              <a:off x="2600325" y="1457325"/>
              <a:ext cx="3943350" cy="3943350"/>
              <a:chOff x="2600325" y="1457325"/>
              <a:chExt cx="3943350" cy="3943350"/>
            </a:xfrm>
            <a:solidFill>
              <a:schemeClr val="bg1"/>
            </a:solidFill>
          </p:grpSpPr>
          <p:grpSp>
            <p:nvGrpSpPr>
              <p:cNvPr id="12" name="Group 11"/>
              <p:cNvGrpSpPr/>
              <p:nvPr/>
            </p:nvGrpSpPr>
            <p:grpSpPr>
              <a:xfrm>
                <a:off x="4381500" y="1457325"/>
                <a:ext cx="381000" cy="3943350"/>
                <a:chOff x="4381500" y="1457325"/>
                <a:chExt cx="381000" cy="3943350"/>
              </a:xfrm>
              <a:grpFill/>
            </p:grpSpPr>
            <p:sp>
              <p:nvSpPr>
                <p:cNvPr id="16" name="Oval 1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K</a:t>
                  </a:r>
                  <a:endParaRPr lang="en-GB" b="1" dirty="0">
                    <a:solidFill>
                      <a:srgbClr val="FF0000"/>
                    </a:solidFill>
                    <a:latin typeface="Comic Sans MS" panose="030F0702030302020204" pitchFamily="66" charset="0"/>
                  </a:endParaRPr>
                </a:p>
              </p:txBody>
            </p:sp>
            <p:sp>
              <p:nvSpPr>
                <p:cNvPr id="17" name="Oval 1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C</a:t>
                  </a:r>
                  <a:endParaRPr lang="en-GB" b="1" dirty="0">
                    <a:latin typeface="Comic Sans MS" panose="030F0702030302020204" pitchFamily="66" charset="0"/>
                  </a:endParaRPr>
                </a:p>
              </p:txBody>
            </p:sp>
          </p:grpSp>
          <p:grpSp>
            <p:nvGrpSpPr>
              <p:cNvPr id="13" name="Group 12"/>
              <p:cNvGrpSpPr/>
              <p:nvPr/>
            </p:nvGrpSpPr>
            <p:grpSpPr>
              <a:xfrm rot="5400000">
                <a:off x="4381500" y="1457325"/>
                <a:ext cx="381000" cy="3943350"/>
                <a:chOff x="4381500" y="1457325"/>
                <a:chExt cx="381000" cy="3943350"/>
              </a:xfrm>
              <a:grpFill/>
            </p:grpSpPr>
            <p:sp>
              <p:nvSpPr>
                <p:cNvPr id="14" name="Oval 1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G</a:t>
                  </a:r>
                  <a:endParaRPr lang="en-GB" b="1" dirty="0">
                    <a:solidFill>
                      <a:srgbClr val="FF0000"/>
                    </a:solidFill>
                    <a:latin typeface="Comic Sans MS" panose="030F0702030302020204" pitchFamily="66" charset="0"/>
                  </a:endParaRPr>
                </a:p>
              </p:txBody>
            </p:sp>
            <p:sp>
              <p:nvSpPr>
                <p:cNvPr id="15" name="Oval 1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O</a:t>
                  </a:r>
                  <a:endParaRPr lang="en-GB" b="1" dirty="0">
                    <a:solidFill>
                      <a:srgbClr val="FF0000"/>
                    </a:solidFill>
                    <a:latin typeface="Comic Sans MS" panose="030F0702030302020204" pitchFamily="66" charset="0"/>
                  </a:endParaRPr>
                </a:p>
              </p:txBody>
            </p:sp>
          </p:grpSp>
        </p:grpSp>
      </p:grpSp>
      <p:grpSp>
        <p:nvGrpSpPr>
          <p:cNvPr id="36" name="Group 35"/>
          <p:cNvGrpSpPr>
            <a:grpSpLocks noChangeAspect="1"/>
          </p:cNvGrpSpPr>
          <p:nvPr/>
        </p:nvGrpSpPr>
        <p:grpSpPr>
          <a:xfrm>
            <a:off x="5268955" y="4794121"/>
            <a:ext cx="1393197" cy="1393197"/>
            <a:chOff x="2552703" y="1409703"/>
            <a:chExt cx="3998212" cy="3998212"/>
          </a:xfrm>
        </p:grpSpPr>
        <p:sp>
          <p:nvSpPr>
            <p:cNvPr id="37" name="Pie 36"/>
            <p:cNvSpPr/>
            <p:nvPr/>
          </p:nvSpPr>
          <p:spPr>
            <a:xfrm>
              <a:off x="2667000" y="1524000"/>
              <a:ext cx="3810000" cy="3810000"/>
            </a:xfrm>
            <a:prstGeom prst="pie">
              <a:avLst>
                <a:gd name="adj1" fmla="val 12298"/>
                <a:gd name="adj2" fmla="val 5412384"/>
              </a:avLst>
            </a:prstGeom>
            <a:solidFill>
              <a:srgbClr val="FFFF66"/>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8" name="Pie 37"/>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9" name="Pie 38"/>
            <p:cNvSpPr/>
            <p:nvPr/>
          </p:nvSpPr>
          <p:spPr>
            <a:xfrm rot="10800000">
              <a:off x="2667002" y="1506958"/>
              <a:ext cx="3810001" cy="3810001"/>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40" name="Pie 39"/>
            <p:cNvSpPr/>
            <p:nvPr/>
          </p:nvSpPr>
          <p:spPr>
            <a:xfrm>
              <a:off x="2667000" y="1524000"/>
              <a:ext cx="3810000" cy="3810000"/>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41" name="Straight Connector 40"/>
            <p:cNvCxnSpPr>
              <a:stCxn id="49" idx="0"/>
              <a:endCxn id="46" idx="4"/>
            </p:cNvCxnSpPr>
            <p:nvPr/>
          </p:nvCxnSpPr>
          <p:spPr>
            <a:xfrm flipH="1">
              <a:off x="4551810" y="1485899"/>
              <a:ext cx="20189" cy="3922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50" idx="2"/>
              <a:endCxn id="46" idx="6"/>
            </p:cNvCxnSpPr>
            <p:nvPr/>
          </p:nvCxnSpPr>
          <p:spPr>
            <a:xfrm flipV="1">
              <a:off x="2676524" y="3408810"/>
              <a:ext cx="3874391" cy="201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50" idx="1"/>
              <a:endCxn id="46" idx="5"/>
            </p:cNvCxnSpPr>
            <p:nvPr/>
          </p:nvCxnSpPr>
          <p:spPr>
            <a:xfrm>
              <a:off x="3231695" y="2088695"/>
              <a:ext cx="2733696" cy="27336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46" idx="7"/>
              <a:endCxn id="46" idx="3"/>
            </p:cNvCxnSpPr>
            <p:nvPr/>
          </p:nvCxnSpPr>
          <p:spPr>
            <a:xfrm flipH="1">
              <a:off x="3138228" y="1995228"/>
              <a:ext cx="2827163" cy="28271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6" name="Oval 45"/>
            <p:cNvSpPr>
              <a:spLocks noChangeAspect="1"/>
            </p:cNvSpPr>
            <p:nvPr/>
          </p:nvSpPr>
          <p:spPr>
            <a:xfrm>
              <a:off x="2552703" y="1409703"/>
              <a:ext cx="3998212" cy="3998212"/>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Oval 46"/>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8" name="Oval 47"/>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Oval 48"/>
            <p:cNvSpPr/>
            <p:nvPr/>
          </p:nvSpPr>
          <p:spPr>
            <a:xfrm>
              <a:off x="2628900" y="1485900"/>
              <a:ext cx="3886200" cy="3886200"/>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0" name="Oval 49"/>
            <p:cNvSpPr>
              <a:spLocks noChangeAspect="1"/>
            </p:cNvSpPr>
            <p:nvPr/>
          </p:nvSpPr>
          <p:spPr>
            <a:xfrm>
              <a:off x="2676524" y="1533524"/>
              <a:ext cx="3790951" cy="379095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Oval 50"/>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52" name="Arc 51"/>
          <p:cNvSpPr/>
          <p:nvPr/>
        </p:nvSpPr>
        <p:spPr>
          <a:xfrm rot="5400000" flipH="1">
            <a:off x="5417441" y="4618249"/>
            <a:ext cx="1435212" cy="1435212"/>
          </a:xfrm>
          <a:prstGeom prst="arc">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nvGrpSpPr>
          <p:cNvPr id="53" name="Group 52"/>
          <p:cNvGrpSpPr/>
          <p:nvPr/>
        </p:nvGrpSpPr>
        <p:grpSpPr>
          <a:xfrm>
            <a:off x="3524362" y="3926160"/>
            <a:ext cx="1870836" cy="1870836"/>
            <a:chOff x="2552700" y="1409700"/>
            <a:chExt cx="4038600" cy="4038600"/>
          </a:xfrm>
        </p:grpSpPr>
        <p:sp>
          <p:nvSpPr>
            <p:cNvPr id="54" name="Pie 53"/>
            <p:cNvSpPr/>
            <p:nvPr/>
          </p:nvSpPr>
          <p:spPr>
            <a:xfrm>
              <a:off x="2667000" y="1524000"/>
              <a:ext cx="3810000" cy="3810000"/>
            </a:xfrm>
            <a:prstGeom prst="pie">
              <a:avLst>
                <a:gd name="adj1" fmla="val 12298"/>
                <a:gd name="adj2" fmla="val 5412384"/>
              </a:avLst>
            </a:prstGeom>
            <a:solidFill>
              <a:srgbClr val="FFFF66"/>
            </a:solidFill>
            <a:ln w="381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5" name="Pie 54"/>
            <p:cNvSpPr/>
            <p:nvPr/>
          </p:nvSpPr>
          <p:spPr>
            <a:xfrm rot="10800000">
              <a:off x="2667001" y="1524000"/>
              <a:ext cx="3810000" cy="3810000"/>
            </a:xfrm>
            <a:prstGeom prst="pie">
              <a:avLst>
                <a:gd name="adj1" fmla="val 12298"/>
                <a:gd name="adj2" fmla="val 5412384"/>
              </a:avLst>
            </a:prstGeom>
            <a:solidFill>
              <a:srgbClr val="FFFF6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6" name="Pie 55"/>
            <p:cNvSpPr/>
            <p:nvPr/>
          </p:nvSpPr>
          <p:spPr>
            <a:xfrm rot="10800000">
              <a:off x="2667001"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7" name="Pie 56"/>
            <p:cNvSpPr/>
            <p:nvPr/>
          </p:nvSpPr>
          <p:spPr>
            <a:xfrm>
              <a:off x="2667000"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58" name="Straight Connector 57"/>
            <p:cNvCxnSpPr>
              <a:stCxn id="63" idx="0"/>
              <a:endCxn id="63" idx="4"/>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63" idx="2"/>
              <a:endCxn id="63" idx="6"/>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63" idx="1"/>
              <a:endCxn id="63" idx="5"/>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63" idx="7"/>
              <a:endCxn id="63" idx="3"/>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Oval 62"/>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Oval 63"/>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Oval 64"/>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Oval 65"/>
            <p:cNvSpPr/>
            <p:nvPr/>
          </p:nvSpPr>
          <p:spPr>
            <a:xfrm>
              <a:off x="2628900" y="1485900"/>
              <a:ext cx="3886200" cy="38862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68" name="Group 67"/>
          <p:cNvGrpSpPr/>
          <p:nvPr/>
        </p:nvGrpSpPr>
        <p:grpSpPr>
          <a:xfrm>
            <a:off x="2745213" y="3572079"/>
            <a:ext cx="1000382" cy="1000382"/>
            <a:chOff x="2552700" y="1409700"/>
            <a:chExt cx="4038600" cy="4038600"/>
          </a:xfrm>
        </p:grpSpPr>
        <p:sp>
          <p:nvSpPr>
            <p:cNvPr id="69" name="Pie 68"/>
            <p:cNvSpPr/>
            <p:nvPr/>
          </p:nvSpPr>
          <p:spPr>
            <a:xfrm>
              <a:off x="2667000"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0" name="Pie 69"/>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1" name="Pie 70"/>
            <p:cNvSpPr/>
            <p:nvPr/>
          </p:nvSpPr>
          <p:spPr>
            <a:xfrm rot="10800000">
              <a:off x="2667001"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2" name="Pie 71"/>
            <p:cNvSpPr/>
            <p:nvPr/>
          </p:nvSpPr>
          <p:spPr>
            <a:xfrm>
              <a:off x="2667000"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73" name="Straight Connector 72"/>
            <p:cNvCxnSpPr>
              <a:stCxn id="78" idx="0"/>
              <a:endCxn id="78" idx="4"/>
            </p:cNvCxnSpPr>
            <p:nvPr/>
          </p:nvCxnSpPr>
          <p:spPr>
            <a:xfrm>
              <a:off x="4572000" y="1409700"/>
              <a:ext cx="0" cy="403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78" idx="2"/>
              <a:endCxn id="78" idx="6"/>
            </p:cNvCxnSpPr>
            <p:nvPr/>
          </p:nvCxnSpPr>
          <p:spPr>
            <a:xfrm>
              <a:off x="2552700" y="3429000"/>
              <a:ext cx="4038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78" idx="1"/>
              <a:endCxn id="78" idx="5"/>
            </p:cNvCxnSpPr>
            <p:nvPr/>
          </p:nvCxnSpPr>
          <p:spPr>
            <a:xfrm>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78" idx="7"/>
              <a:endCxn id="78" idx="3"/>
            </p:cNvCxnSpPr>
            <p:nvPr/>
          </p:nvCxnSpPr>
          <p:spPr>
            <a:xfrm flipH="1">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Oval 77"/>
            <p:cNvSpPr/>
            <p:nvPr/>
          </p:nvSpPr>
          <p:spPr>
            <a:xfrm>
              <a:off x="2552700" y="1409700"/>
              <a:ext cx="4038600" cy="403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9" name="Oval 78"/>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0" name="Oval 79"/>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1" name="Oval 80"/>
            <p:cNvSpPr/>
            <p:nvPr/>
          </p:nvSpPr>
          <p:spPr>
            <a:xfrm>
              <a:off x="2628900" y="1485900"/>
              <a:ext cx="3886200" cy="38862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2" name="Oval 81"/>
            <p:cNvSpPr/>
            <p:nvPr/>
          </p:nvSpPr>
          <p:spPr>
            <a:xfrm>
              <a:off x="2676525" y="1533525"/>
              <a:ext cx="3790950" cy="379095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Oval 82"/>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84" name="Group 83"/>
          <p:cNvGrpSpPr/>
          <p:nvPr/>
        </p:nvGrpSpPr>
        <p:grpSpPr>
          <a:xfrm>
            <a:off x="2723801" y="1379043"/>
            <a:ext cx="2309935" cy="2309935"/>
            <a:chOff x="2552700" y="1409700"/>
            <a:chExt cx="4038600" cy="4038600"/>
          </a:xfrm>
        </p:grpSpPr>
        <p:sp>
          <p:nvSpPr>
            <p:cNvPr id="85" name="Pie 84"/>
            <p:cNvSpPr>
              <a:spLocks noChangeAspect="1"/>
            </p:cNvSpPr>
            <p:nvPr/>
          </p:nvSpPr>
          <p:spPr>
            <a:xfrm>
              <a:off x="2571750"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6" name="Pie 85"/>
            <p:cNvSpPr>
              <a:spLocks noChangeAspect="1"/>
            </p:cNvSpPr>
            <p:nvPr/>
          </p:nvSpPr>
          <p:spPr>
            <a:xfrm rot="10800000">
              <a:off x="2571751"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7" name="Pie 86"/>
            <p:cNvSpPr>
              <a:spLocks noChangeAspect="1"/>
            </p:cNvSpPr>
            <p:nvPr/>
          </p:nvSpPr>
          <p:spPr>
            <a:xfrm rot="10800000">
              <a:off x="2571751"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8" name="Pie 87"/>
            <p:cNvSpPr>
              <a:spLocks noChangeAspect="1"/>
            </p:cNvSpPr>
            <p:nvPr/>
          </p:nvSpPr>
          <p:spPr>
            <a:xfrm>
              <a:off x="2571750"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89" name="Straight Connector 88"/>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4" name="Oval 93"/>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Oval 94"/>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Oval 95"/>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Oval 9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cxnSp>
        <p:nvCxnSpPr>
          <p:cNvPr id="98" name="Straight Arrow Connector 97"/>
          <p:cNvCxnSpPr/>
          <p:nvPr/>
        </p:nvCxnSpPr>
        <p:spPr>
          <a:xfrm flipH="1" flipV="1">
            <a:off x="7882908" y="4083310"/>
            <a:ext cx="346724" cy="76517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50" name="TextBox 6149"/>
          <p:cNvSpPr txBox="1"/>
          <p:nvPr/>
        </p:nvSpPr>
        <p:spPr>
          <a:xfrm>
            <a:off x="662152" y="358517"/>
            <a:ext cx="2529860" cy="523220"/>
          </a:xfrm>
          <a:prstGeom prst="rect">
            <a:avLst/>
          </a:prstGeom>
          <a:noFill/>
        </p:spPr>
        <p:txBody>
          <a:bodyPr wrap="none" rtlCol="0">
            <a:spAutoFit/>
          </a:bodyPr>
          <a:lstStyle/>
          <a:p>
            <a:r>
              <a:rPr lang="en-GB" sz="2800" b="1" dirty="0" smtClean="0">
                <a:latin typeface="Comic Sans MS" panose="030F0702030302020204" pitchFamily="66" charset="0"/>
              </a:rPr>
              <a:t>Letter Wheel</a:t>
            </a:r>
            <a:endParaRPr lang="en-GB" sz="2800" b="1" dirty="0">
              <a:latin typeface="Comic Sans MS" panose="030F0702030302020204" pitchFamily="66" charset="0"/>
            </a:endParaRPr>
          </a:p>
        </p:txBody>
      </p:sp>
      <p:sp>
        <p:nvSpPr>
          <p:cNvPr id="6151" name="TextBox 6150"/>
          <p:cNvSpPr txBox="1"/>
          <p:nvPr/>
        </p:nvSpPr>
        <p:spPr>
          <a:xfrm>
            <a:off x="5197223" y="6203145"/>
            <a:ext cx="3804837" cy="646331"/>
          </a:xfrm>
          <a:prstGeom prst="rect">
            <a:avLst/>
          </a:prstGeom>
          <a:noFill/>
        </p:spPr>
        <p:txBody>
          <a:bodyPr wrap="square" rtlCol="0">
            <a:spAutoFit/>
          </a:bodyPr>
          <a:lstStyle/>
          <a:p>
            <a:r>
              <a:rPr lang="en-GB" dirty="0" smtClean="0">
                <a:latin typeface="Comic Sans MS" panose="030F0702030302020204" pitchFamily="66" charset="0"/>
              </a:rPr>
              <a:t>This wheel makes 69 complete revolutions in the direction shown</a:t>
            </a:r>
            <a:endParaRPr lang="en-GB" dirty="0">
              <a:latin typeface="Comic Sans MS" panose="030F0702030302020204" pitchFamily="66" charset="0"/>
            </a:endParaRPr>
          </a:p>
        </p:txBody>
      </p:sp>
      <p:sp>
        <p:nvSpPr>
          <p:cNvPr id="107" name="TextBox 106"/>
          <p:cNvSpPr txBox="1"/>
          <p:nvPr/>
        </p:nvSpPr>
        <p:spPr>
          <a:xfrm>
            <a:off x="6914693" y="4826243"/>
            <a:ext cx="2438487" cy="1200329"/>
          </a:xfrm>
          <a:prstGeom prst="rect">
            <a:avLst/>
          </a:prstGeom>
          <a:noFill/>
        </p:spPr>
        <p:txBody>
          <a:bodyPr wrap="square" rtlCol="0">
            <a:spAutoFit/>
          </a:bodyPr>
          <a:lstStyle/>
          <a:p>
            <a:r>
              <a:rPr lang="en-GB" dirty="0" smtClean="0">
                <a:latin typeface="Comic Sans MS" panose="030F0702030302020204" pitchFamily="66" charset="0"/>
              </a:rPr>
              <a:t>When the wheels finally come to rest which letter will be in this position?</a:t>
            </a:r>
            <a:endParaRPr lang="en-GB" dirty="0">
              <a:latin typeface="Comic Sans MS" panose="030F0702030302020204" pitchFamily="66" charset="0"/>
            </a:endParaRPr>
          </a:p>
        </p:txBody>
      </p:sp>
      <p:sp>
        <p:nvSpPr>
          <p:cNvPr id="108" name="TextBox 107"/>
          <p:cNvSpPr txBox="1"/>
          <p:nvPr/>
        </p:nvSpPr>
        <p:spPr>
          <a:xfrm>
            <a:off x="84262" y="1377142"/>
            <a:ext cx="2517054" cy="2308324"/>
          </a:xfrm>
          <a:prstGeom prst="rect">
            <a:avLst/>
          </a:prstGeom>
          <a:noFill/>
        </p:spPr>
        <p:txBody>
          <a:bodyPr wrap="square" rtlCol="0">
            <a:spAutoFit/>
          </a:bodyPr>
          <a:lstStyle/>
          <a:p>
            <a:r>
              <a:rPr lang="en-GB" dirty="0" smtClean="0">
                <a:latin typeface="Comic Sans MS" panose="030F0702030302020204" pitchFamily="66" charset="0"/>
              </a:rPr>
              <a:t>These wheels are all in perfect, non-slip contact with their neighbours and are driven by the first wheel (with its direction of spin shown).</a:t>
            </a:r>
          </a:p>
        </p:txBody>
      </p:sp>
      <p:sp>
        <p:nvSpPr>
          <p:cNvPr id="6152" name="TextBox 6151"/>
          <p:cNvSpPr txBox="1"/>
          <p:nvPr/>
        </p:nvSpPr>
        <p:spPr>
          <a:xfrm>
            <a:off x="4619784" y="5833813"/>
            <a:ext cx="904415" cy="369332"/>
          </a:xfrm>
          <a:prstGeom prst="rect">
            <a:avLst/>
          </a:prstGeom>
          <a:noFill/>
        </p:spPr>
        <p:txBody>
          <a:bodyPr wrap="none" rtlCol="0">
            <a:spAutoFit/>
          </a:bodyPr>
          <a:lstStyle/>
          <a:p>
            <a:r>
              <a:rPr lang="en-GB" dirty="0" smtClean="0"/>
              <a:t>130mm</a:t>
            </a:r>
            <a:endParaRPr lang="en-GB" dirty="0"/>
          </a:p>
        </p:txBody>
      </p:sp>
      <p:sp>
        <p:nvSpPr>
          <p:cNvPr id="110" name="TextBox 109"/>
          <p:cNvSpPr txBox="1"/>
          <p:nvPr/>
        </p:nvSpPr>
        <p:spPr>
          <a:xfrm>
            <a:off x="2678309" y="5147637"/>
            <a:ext cx="904415" cy="369332"/>
          </a:xfrm>
          <a:prstGeom prst="rect">
            <a:avLst/>
          </a:prstGeom>
          <a:noFill/>
        </p:spPr>
        <p:txBody>
          <a:bodyPr wrap="none" rtlCol="0">
            <a:spAutoFit/>
          </a:bodyPr>
          <a:lstStyle/>
          <a:p>
            <a:r>
              <a:rPr lang="en-GB" dirty="0" smtClean="0"/>
              <a:t>200mm</a:t>
            </a:r>
            <a:endParaRPr lang="en-GB" dirty="0"/>
          </a:p>
        </p:txBody>
      </p:sp>
      <p:sp>
        <p:nvSpPr>
          <p:cNvPr id="111" name="TextBox 110"/>
          <p:cNvSpPr txBox="1"/>
          <p:nvPr/>
        </p:nvSpPr>
        <p:spPr>
          <a:xfrm>
            <a:off x="1987300" y="4232708"/>
            <a:ext cx="904415" cy="369332"/>
          </a:xfrm>
          <a:prstGeom prst="rect">
            <a:avLst/>
          </a:prstGeom>
          <a:noFill/>
        </p:spPr>
        <p:txBody>
          <a:bodyPr wrap="none" rtlCol="0">
            <a:spAutoFit/>
          </a:bodyPr>
          <a:lstStyle/>
          <a:p>
            <a:r>
              <a:rPr lang="en-GB" dirty="0" smtClean="0"/>
              <a:t>107mm</a:t>
            </a:r>
            <a:endParaRPr lang="en-GB" dirty="0"/>
          </a:p>
        </p:txBody>
      </p:sp>
      <p:sp>
        <p:nvSpPr>
          <p:cNvPr id="112" name="TextBox 111"/>
          <p:cNvSpPr txBox="1"/>
          <p:nvPr/>
        </p:nvSpPr>
        <p:spPr>
          <a:xfrm>
            <a:off x="3798339" y="1026320"/>
            <a:ext cx="904415" cy="369332"/>
          </a:xfrm>
          <a:prstGeom prst="rect">
            <a:avLst/>
          </a:prstGeom>
          <a:noFill/>
        </p:spPr>
        <p:txBody>
          <a:bodyPr wrap="none" rtlCol="0">
            <a:spAutoFit/>
          </a:bodyPr>
          <a:lstStyle/>
          <a:p>
            <a:r>
              <a:rPr lang="en-GB" dirty="0" smtClean="0"/>
              <a:t>250mm</a:t>
            </a:r>
            <a:endParaRPr lang="en-GB" dirty="0"/>
          </a:p>
        </p:txBody>
      </p:sp>
      <p:sp>
        <p:nvSpPr>
          <p:cNvPr id="113" name="TextBox 112"/>
          <p:cNvSpPr txBox="1"/>
          <p:nvPr/>
        </p:nvSpPr>
        <p:spPr>
          <a:xfrm>
            <a:off x="5102321" y="127210"/>
            <a:ext cx="904415" cy="369332"/>
          </a:xfrm>
          <a:prstGeom prst="rect">
            <a:avLst/>
          </a:prstGeom>
          <a:noFill/>
        </p:spPr>
        <p:txBody>
          <a:bodyPr wrap="none" rtlCol="0">
            <a:spAutoFit/>
          </a:bodyPr>
          <a:lstStyle/>
          <a:p>
            <a:r>
              <a:rPr lang="en-GB" dirty="0" smtClean="0"/>
              <a:t>480mm</a:t>
            </a:r>
            <a:endParaRPr lang="en-GB" dirty="0"/>
          </a:p>
        </p:txBody>
      </p:sp>
      <p:sp>
        <p:nvSpPr>
          <p:cNvPr id="6153" name="Rectangle 6152"/>
          <p:cNvSpPr/>
          <p:nvPr/>
        </p:nvSpPr>
        <p:spPr>
          <a:xfrm>
            <a:off x="71644" y="5237003"/>
            <a:ext cx="2741241" cy="1477328"/>
          </a:xfrm>
          <a:prstGeom prst="rect">
            <a:avLst/>
          </a:prstGeom>
        </p:spPr>
        <p:txBody>
          <a:bodyPr wrap="square">
            <a:spAutoFit/>
          </a:bodyPr>
          <a:lstStyle/>
          <a:p>
            <a:r>
              <a:rPr lang="en-GB" dirty="0" smtClean="0">
                <a:latin typeface="Comic Sans MS" panose="030F0702030302020204" pitchFamily="66" charset="0"/>
              </a:rPr>
              <a:t>The lengths </a:t>
            </a:r>
            <a:r>
              <a:rPr lang="en-GB" dirty="0">
                <a:latin typeface="Comic Sans MS" panose="030F0702030302020204" pitchFamily="66" charset="0"/>
              </a:rPr>
              <a:t>refer to the diameter of each </a:t>
            </a:r>
            <a:r>
              <a:rPr lang="en-GB" dirty="0" smtClean="0">
                <a:latin typeface="Comic Sans MS" panose="030F0702030302020204" pitchFamily="66" charset="0"/>
              </a:rPr>
              <a:t>wheel.</a:t>
            </a:r>
          </a:p>
          <a:p>
            <a:endParaRPr lang="en-GB" dirty="0">
              <a:latin typeface="Comic Sans MS" panose="030F0702030302020204" pitchFamily="66" charset="0"/>
            </a:endParaRPr>
          </a:p>
          <a:p>
            <a:r>
              <a:rPr lang="en-GB" dirty="0" smtClean="0">
                <a:latin typeface="Comic Sans MS" panose="030F0702030302020204" pitchFamily="66" charset="0"/>
              </a:rPr>
              <a:t>(Diagram not to scale)</a:t>
            </a:r>
            <a:endParaRPr lang="en-GB" dirty="0">
              <a:latin typeface="Comic Sans MS" panose="030F0702030302020204" pitchFamily="66" charset="0"/>
            </a:endParaRPr>
          </a:p>
        </p:txBody>
      </p:sp>
      <p:sp>
        <p:nvSpPr>
          <p:cNvPr id="109" name="TextBox 108"/>
          <p:cNvSpPr txBox="1"/>
          <p:nvPr/>
        </p:nvSpPr>
        <p:spPr>
          <a:xfrm>
            <a:off x="8169053" y="0"/>
            <a:ext cx="974947"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dirty="0" smtClean="0">
                <a:latin typeface="Bradley Hand ITC" panose="03070402050302030203" pitchFamily="66" charset="0"/>
              </a:rPr>
              <a:t>SIC_39</a:t>
            </a:r>
            <a:endParaRPr lang="en-GB" sz="2000" dirty="0">
              <a:latin typeface="Bradley Hand ITC" panose="03070402050302030203" pitchFamily="66" charset="0"/>
            </a:endParaRPr>
          </a:p>
        </p:txBody>
      </p:sp>
    </p:spTree>
    <p:extLst>
      <p:ext uri="{BB962C8B-B14F-4D97-AF65-F5344CB8AC3E}">
        <p14:creationId xmlns:p14="http://schemas.microsoft.com/office/powerpoint/2010/main" val="2589977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29681" y="116822"/>
            <a:ext cx="4038600" cy="4038600"/>
            <a:chOff x="2552700" y="1409700"/>
            <a:chExt cx="4038600" cy="4038600"/>
          </a:xfrm>
        </p:grpSpPr>
        <p:sp>
          <p:nvSpPr>
            <p:cNvPr id="4" name="Oval 3"/>
            <p:cNvSpPr/>
            <p:nvPr/>
          </p:nvSpPr>
          <p:spPr>
            <a:xfrm>
              <a:off x="2552700" y="1409700"/>
              <a:ext cx="4038600" cy="4038600"/>
            </a:xfrm>
            <a:prstGeom prst="ellipse">
              <a:avLst/>
            </a:prstGeom>
            <a:solidFill>
              <a:srgbClr val="FFFF66"/>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p:cNvSpPr/>
            <p:nvPr/>
          </p:nvSpPr>
          <p:spPr>
            <a:xfrm>
              <a:off x="3924300" y="2781300"/>
              <a:ext cx="1295400" cy="1295400"/>
            </a:xfrm>
            <a:prstGeom prst="ellipse">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3038475" y="1895475"/>
              <a:ext cx="3067050" cy="3067050"/>
            </a:xfrm>
            <a:prstGeom prst="ellipse">
              <a:avLst/>
            </a:prstGeom>
            <a:solidFill>
              <a:schemeClr val="accent4">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4533900" y="3390900"/>
              <a:ext cx="76200" cy="76200"/>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8" name="Group 7"/>
            <p:cNvGrpSpPr/>
            <p:nvPr/>
          </p:nvGrpSpPr>
          <p:grpSpPr>
            <a:xfrm>
              <a:off x="2600325" y="1457325"/>
              <a:ext cx="3943350" cy="3943350"/>
              <a:chOff x="2600325" y="1457325"/>
              <a:chExt cx="3943350" cy="3943350"/>
            </a:xfrm>
            <a:solidFill>
              <a:schemeClr val="bg1"/>
            </a:solidFill>
          </p:grpSpPr>
          <p:grpSp>
            <p:nvGrpSpPr>
              <p:cNvPr id="30" name="Group 29"/>
              <p:cNvGrpSpPr/>
              <p:nvPr/>
            </p:nvGrpSpPr>
            <p:grpSpPr>
              <a:xfrm>
                <a:off x="4381500" y="1457325"/>
                <a:ext cx="381000" cy="3943350"/>
                <a:chOff x="4381500" y="1457325"/>
                <a:chExt cx="381000" cy="3943350"/>
              </a:xfrm>
              <a:grpFill/>
            </p:grpSpPr>
            <p:sp>
              <p:nvSpPr>
                <p:cNvPr id="34" name="Oval 3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I</a:t>
                  </a:r>
                  <a:endParaRPr lang="en-GB" b="1" dirty="0">
                    <a:solidFill>
                      <a:srgbClr val="FF0000"/>
                    </a:solidFill>
                    <a:latin typeface="Comic Sans MS" panose="030F0702030302020204" pitchFamily="66" charset="0"/>
                  </a:endParaRPr>
                </a:p>
              </p:txBody>
            </p:sp>
            <p:sp>
              <p:nvSpPr>
                <p:cNvPr id="35" name="Oval 3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A</a:t>
                  </a:r>
                  <a:endParaRPr lang="en-GB" b="1" dirty="0">
                    <a:latin typeface="Comic Sans MS" panose="030F0702030302020204" pitchFamily="66" charset="0"/>
                  </a:endParaRPr>
                </a:p>
              </p:txBody>
            </p:sp>
          </p:grpSp>
          <p:grpSp>
            <p:nvGrpSpPr>
              <p:cNvPr id="31" name="Group 30"/>
              <p:cNvGrpSpPr/>
              <p:nvPr/>
            </p:nvGrpSpPr>
            <p:grpSpPr>
              <a:xfrm rot="5400000">
                <a:off x="4381500" y="1457325"/>
                <a:ext cx="381000" cy="3943350"/>
                <a:chOff x="4381500" y="1457325"/>
                <a:chExt cx="381000" cy="3943350"/>
              </a:xfrm>
              <a:grpFill/>
            </p:grpSpPr>
            <p:sp>
              <p:nvSpPr>
                <p:cNvPr id="32" name="Oval 3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E</a:t>
                  </a:r>
                  <a:endParaRPr lang="en-GB" b="1" dirty="0">
                    <a:solidFill>
                      <a:srgbClr val="FF0000"/>
                    </a:solidFill>
                    <a:latin typeface="Comic Sans MS" panose="030F0702030302020204" pitchFamily="66" charset="0"/>
                  </a:endParaRPr>
                </a:p>
              </p:txBody>
            </p:sp>
            <p:sp>
              <p:nvSpPr>
                <p:cNvPr id="33" name="Oval 3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M</a:t>
                  </a:r>
                  <a:endParaRPr lang="en-GB" b="1" dirty="0">
                    <a:solidFill>
                      <a:srgbClr val="FF0000"/>
                    </a:solidFill>
                    <a:latin typeface="Comic Sans MS" panose="030F0702030302020204" pitchFamily="66" charset="0"/>
                  </a:endParaRPr>
                </a:p>
              </p:txBody>
            </p:sp>
          </p:grpSp>
        </p:grpSp>
        <p:grpSp>
          <p:nvGrpSpPr>
            <p:cNvPr id="9" name="Group 8"/>
            <p:cNvGrpSpPr/>
            <p:nvPr/>
          </p:nvGrpSpPr>
          <p:grpSpPr>
            <a:xfrm rot="-1380000">
              <a:off x="2600325" y="1457325"/>
              <a:ext cx="3943350" cy="3943350"/>
              <a:chOff x="2600325" y="1457325"/>
              <a:chExt cx="3943350" cy="3943350"/>
            </a:xfrm>
            <a:solidFill>
              <a:schemeClr val="bg1"/>
            </a:solidFill>
          </p:grpSpPr>
          <p:grpSp>
            <p:nvGrpSpPr>
              <p:cNvPr id="24" name="Group 23"/>
              <p:cNvGrpSpPr/>
              <p:nvPr/>
            </p:nvGrpSpPr>
            <p:grpSpPr>
              <a:xfrm>
                <a:off x="4381500" y="1457325"/>
                <a:ext cx="381000" cy="3943350"/>
                <a:chOff x="4381500" y="1457325"/>
                <a:chExt cx="381000" cy="3943350"/>
              </a:xfrm>
              <a:grpFill/>
            </p:grpSpPr>
            <p:sp>
              <p:nvSpPr>
                <p:cNvPr id="28" name="Oval 27"/>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J</a:t>
                  </a:r>
                  <a:endParaRPr lang="en-GB" b="1" dirty="0">
                    <a:solidFill>
                      <a:srgbClr val="FF0000"/>
                    </a:solidFill>
                    <a:latin typeface="Comic Sans MS" panose="030F0702030302020204" pitchFamily="66" charset="0"/>
                  </a:endParaRPr>
                </a:p>
              </p:txBody>
            </p:sp>
            <p:sp>
              <p:nvSpPr>
                <p:cNvPr id="29" name="Oval 28"/>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B</a:t>
                  </a:r>
                  <a:endParaRPr lang="en-GB" b="1" dirty="0">
                    <a:latin typeface="Comic Sans MS" panose="030F0702030302020204" pitchFamily="66" charset="0"/>
                  </a:endParaRPr>
                </a:p>
              </p:txBody>
            </p:sp>
          </p:grpSp>
          <p:grpSp>
            <p:nvGrpSpPr>
              <p:cNvPr id="25" name="Group 24"/>
              <p:cNvGrpSpPr/>
              <p:nvPr/>
            </p:nvGrpSpPr>
            <p:grpSpPr>
              <a:xfrm rot="5400000">
                <a:off x="4381500" y="1457325"/>
                <a:ext cx="381000" cy="3943350"/>
                <a:chOff x="4381500" y="1457325"/>
                <a:chExt cx="381000" cy="3943350"/>
              </a:xfrm>
              <a:grpFill/>
            </p:grpSpPr>
            <p:sp>
              <p:nvSpPr>
                <p:cNvPr id="26" name="Oval 2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F</a:t>
                  </a:r>
                  <a:endParaRPr lang="en-GB" b="1" dirty="0">
                    <a:solidFill>
                      <a:srgbClr val="FF0000"/>
                    </a:solidFill>
                    <a:latin typeface="Comic Sans MS" panose="030F0702030302020204" pitchFamily="66" charset="0"/>
                  </a:endParaRPr>
                </a:p>
              </p:txBody>
            </p:sp>
            <p:sp>
              <p:nvSpPr>
                <p:cNvPr id="27" name="Oval 2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N</a:t>
                  </a:r>
                  <a:endParaRPr lang="en-GB" b="1" dirty="0">
                    <a:solidFill>
                      <a:srgbClr val="FF0000"/>
                    </a:solidFill>
                    <a:latin typeface="Comic Sans MS" panose="030F0702030302020204" pitchFamily="66" charset="0"/>
                  </a:endParaRPr>
                </a:p>
              </p:txBody>
            </p:sp>
          </p:grpSp>
        </p:grpSp>
        <p:grpSp>
          <p:nvGrpSpPr>
            <p:cNvPr id="10" name="Group 9"/>
            <p:cNvGrpSpPr/>
            <p:nvPr/>
          </p:nvGrpSpPr>
          <p:grpSpPr>
            <a:xfrm rot="-4080000">
              <a:off x="2600325" y="1457325"/>
              <a:ext cx="3943350" cy="3943350"/>
              <a:chOff x="2600325" y="1457325"/>
              <a:chExt cx="3943350" cy="3943350"/>
            </a:xfrm>
            <a:solidFill>
              <a:schemeClr val="bg1"/>
            </a:solidFill>
          </p:grpSpPr>
          <p:grpSp>
            <p:nvGrpSpPr>
              <p:cNvPr id="18" name="Group 17"/>
              <p:cNvGrpSpPr/>
              <p:nvPr/>
            </p:nvGrpSpPr>
            <p:grpSpPr>
              <a:xfrm>
                <a:off x="4381500" y="1457325"/>
                <a:ext cx="381000" cy="3943350"/>
                <a:chOff x="4381500" y="1457325"/>
                <a:chExt cx="381000" cy="3943350"/>
              </a:xfrm>
              <a:grpFill/>
            </p:grpSpPr>
            <p:sp>
              <p:nvSpPr>
                <p:cNvPr id="22" name="Oval 2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L</a:t>
                  </a:r>
                  <a:endParaRPr lang="en-GB" b="1" dirty="0">
                    <a:solidFill>
                      <a:srgbClr val="FF0000"/>
                    </a:solidFill>
                    <a:latin typeface="Comic Sans MS" panose="030F0702030302020204" pitchFamily="66" charset="0"/>
                  </a:endParaRPr>
                </a:p>
              </p:txBody>
            </p:sp>
            <p:sp>
              <p:nvSpPr>
                <p:cNvPr id="23" name="Oval 2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D</a:t>
                  </a:r>
                  <a:endParaRPr lang="en-GB" b="1" dirty="0">
                    <a:latin typeface="Comic Sans MS" panose="030F0702030302020204" pitchFamily="66" charset="0"/>
                  </a:endParaRPr>
                </a:p>
              </p:txBody>
            </p:sp>
          </p:grpSp>
          <p:grpSp>
            <p:nvGrpSpPr>
              <p:cNvPr id="19" name="Group 18"/>
              <p:cNvGrpSpPr/>
              <p:nvPr/>
            </p:nvGrpSpPr>
            <p:grpSpPr>
              <a:xfrm rot="5400000">
                <a:off x="4381500" y="1457325"/>
                <a:ext cx="381000" cy="3943350"/>
                <a:chOff x="4381500" y="1457325"/>
                <a:chExt cx="381000" cy="3943350"/>
              </a:xfrm>
              <a:grpFill/>
            </p:grpSpPr>
            <p:sp>
              <p:nvSpPr>
                <p:cNvPr id="20" name="Oval 19"/>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H</a:t>
                  </a:r>
                  <a:endParaRPr lang="en-GB" b="1" dirty="0">
                    <a:solidFill>
                      <a:srgbClr val="FF0000"/>
                    </a:solidFill>
                    <a:latin typeface="Comic Sans MS" panose="030F0702030302020204" pitchFamily="66" charset="0"/>
                  </a:endParaRPr>
                </a:p>
              </p:txBody>
            </p:sp>
            <p:sp>
              <p:nvSpPr>
                <p:cNvPr id="21" name="Oval 20"/>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P</a:t>
                  </a:r>
                  <a:endParaRPr lang="en-GB" b="1" dirty="0">
                    <a:solidFill>
                      <a:srgbClr val="FF0000"/>
                    </a:solidFill>
                    <a:latin typeface="Comic Sans MS" panose="030F0702030302020204" pitchFamily="66" charset="0"/>
                  </a:endParaRPr>
                </a:p>
              </p:txBody>
            </p:sp>
          </p:grpSp>
        </p:grpSp>
        <p:grpSp>
          <p:nvGrpSpPr>
            <p:cNvPr id="11" name="Group 10"/>
            <p:cNvGrpSpPr/>
            <p:nvPr/>
          </p:nvGrpSpPr>
          <p:grpSpPr>
            <a:xfrm rot="-2700000">
              <a:off x="2600325" y="1457325"/>
              <a:ext cx="3943350" cy="3943350"/>
              <a:chOff x="2600325" y="1457325"/>
              <a:chExt cx="3943350" cy="3943350"/>
            </a:xfrm>
            <a:solidFill>
              <a:schemeClr val="bg1"/>
            </a:solidFill>
          </p:grpSpPr>
          <p:grpSp>
            <p:nvGrpSpPr>
              <p:cNvPr id="12" name="Group 11"/>
              <p:cNvGrpSpPr/>
              <p:nvPr/>
            </p:nvGrpSpPr>
            <p:grpSpPr>
              <a:xfrm>
                <a:off x="4381500" y="1457325"/>
                <a:ext cx="381000" cy="3943350"/>
                <a:chOff x="4381500" y="1457325"/>
                <a:chExt cx="381000" cy="3943350"/>
              </a:xfrm>
              <a:grpFill/>
            </p:grpSpPr>
            <p:sp>
              <p:nvSpPr>
                <p:cNvPr id="16" name="Oval 1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K</a:t>
                  </a:r>
                  <a:endParaRPr lang="en-GB" b="1" dirty="0">
                    <a:solidFill>
                      <a:srgbClr val="FF0000"/>
                    </a:solidFill>
                    <a:latin typeface="Comic Sans MS" panose="030F0702030302020204" pitchFamily="66" charset="0"/>
                  </a:endParaRPr>
                </a:p>
              </p:txBody>
            </p:sp>
            <p:sp>
              <p:nvSpPr>
                <p:cNvPr id="17" name="Oval 1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C</a:t>
                  </a:r>
                  <a:endParaRPr lang="en-GB" b="1" dirty="0">
                    <a:latin typeface="Comic Sans MS" panose="030F0702030302020204" pitchFamily="66" charset="0"/>
                  </a:endParaRPr>
                </a:p>
              </p:txBody>
            </p:sp>
          </p:grpSp>
          <p:grpSp>
            <p:nvGrpSpPr>
              <p:cNvPr id="13" name="Group 12"/>
              <p:cNvGrpSpPr/>
              <p:nvPr/>
            </p:nvGrpSpPr>
            <p:grpSpPr>
              <a:xfrm rot="5400000">
                <a:off x="4381500" y="1457325"/>
                <a:ext cx="381000" cy="3943350"/>
                <a:chOff x="4381500" y="1457325"/>
                <a:chExt cx="381000" cy="3943350"/>
              </a:xfrm>
              <a:grpFill/>
            </p:grpSpPr>
            <p:sp>
              <p:nvSpPr>
                <p:cNvPr id="14" name="Oval 1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G</a:t>
                  </a:r>
                  <a:endParaRPr lang="en-GB" b="1" dirty="0">
                    <a:solidFill>
                      <a:srgbClr val="FF0000"/>
                    </a:solidFill>
                    <a:latin typeface="Comic Sans MS" panose="030F0702030302020204" pitchFamily="66" charset="0"/>
                  </a:endParaRPr>
                </a:p>
              </p:txBody>
            </p:sp>
            <p:sp>
              <p:nvSpPr>
                <p:cNvPr id="15" name="Oval 1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O</a:t>
                  </a:r>
                  <a:endParaRPr lang="en-GB" b="1" dirty="0">
                    <a:solidFill>
                      <a:srgbClr val="FF0000"/>
                    </a:solidFill>
                    <a:latin typeface="Comic Sans MS" panose="030F0702030302020204" pitchFamily="66" charset="0"/>
                  </a:endParaRPr>
                </a:p>
              </p:txBody>
            </p:sp>
          </p:grpSp>
        </p:grpSp>
      </p:grpSp>
      <p:sp>
        <p:nvSpPr>
          <p:cNvPr id="52" name="Arc 51"/>
          <p:cNvSpPr/>
          <p:nvPr/>
        </p:nvSpPr>
        <p:spPr>
          <a:xfrm rot="5400000" flipH="1">
            <a:off x="5417441" y="4618249"/>
            <a:ext cx="1435212" cy="1435212"/>
          </a:xfrm>
          <a:prstGeom prst="arc">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nvGrpSpPr>
          <p:cNvPr id="53" name="Group 52"/>
          <p:cNvGrpSpPr/>
          <p:nvPr/>
        </p:nvGrpSpPr>
        <p:grpSpPr>
          <a:xfrm>
            <a:off x="3524362" y="3926160"/>
            <a:ext cx="1870836" cy="1870836"/>
            <a:chOff x="2552700" y="1409700"/>
            <a:chExt cx="4038600" cy="4038600"/>
          </a:xfrm>
        </p:grpSpPr>
        <p:sp>
          <p:nvSpPr>
            <p:cNvPr id="54" name="Pie 53"/>
            <p:cNvSpPr/>
            <p:nvPr/>
          </p:nvSpPr>
          <p:spPr>
            <a:xfrm>
              <a:off x="2667000" y="1524000"/>
              <a:ext cx="3810000" cy="3810000"/>
            </a:xfrm>
            <a:prstGeom prst="pie">
              <a:avLst>
                <a:gd name="adj1" fmla="val 12298"/>
                <a:gd name="adj2" fmla="val 5412384"/>
              </a:avLst>
            </a:prstGeom>
            <a:solidFill>
              <a:srgbClr val="FFFF66"/>
            </a:solidFill>
            <a:ln w="381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5" name="Pie 54"/>
            <p:cNvSpPr/>
            <p:nvPr/>
          </p:nvSpPr>
          <p:spPr>
            <a:xfrm rot="10800000">
              <a:off x="2667001" y="1524000"/>
              <a:ext cx="3810000" cy="3810000"/>
            </a:xfrm>
            <a:prstGeom prst="pie">
              <a:avLst>
                <a:gd name="adj1" fmla="val 12298"/>
                <a:gd name="adj2" fmla="val 5412384"/>
              </a:avLst>
            </a:prstGeom>
            <a:solidFill>
              <a:srgbClr val="FFFF6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6" name="Pie 55"/>
            <p:cNvSpPr/>
            <p:nvPr/>
          </p:nvSpPr>
          <p:spPr>
            <a:xfrm rot="10800000">
              <a:off x="2667001"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7" name="Pie 56"/>
            <p:cNvSpPr/>
            <p:nvPr/>
          </p:nvSpPr>
          <p:spPr>
            <a:xfrm>
              <a:off x="2667000"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58" name="Straight Connector 57"/>
            <p:cNvCxnSpPr>
              <a:stCxn id="63" idx="0"/>
              <a:endCxn id="63" idx="4"/>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63" idx="2"/>
              <a:endCxn id="63" idx="6"/>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63" idx="1"/>
              <a:endCxn id="63" idx="5"/>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63" idx="7"/>
              <a:endCxn id="63" idx="3"/>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Oval 62"/>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Oval 63"/>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Oval 64"/>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Oval 65"/>
            <p:cNvSpPr/>
            <p:nvPr/>
          </p:nvSpPr>
          <p:spPr>
            <a:xfrm>
              <a:off x="2628900" y="1485900"/>
              <a:ext cx="3886200" cy="38862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68" name="Group 67"/>
          <p:cNvGrpSpPr/>
          <p:nvPr/>
        </p:nvGrpSpPr>
        <p:grpSpPr>
          <a:xfrm>
            <a:off x="2745213" y="3572079"/>
            <a:ext cx="1000382" cy="1000382"/>
            <a:chOff x="2552700" y="1409700"/>
            <a:chExt cx="4038600" cy="4038600"/>
          </a:xfrm>
        </p:grpSpPr>
        <p:sp>
          <p:nvSpPr>
            <p:cNvPr id="69" name="Pie 68"/>
            <p:cNvSpPr/>
            <p:nvPr/>
          </p:nvSpPr>
          <p:spPr>
            <a:xfrm>
              <a:off x="2667000"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0" name="Pie 69"/>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1" name="Pie 70"/>
            <p:cNvSpPr/>
            <p:nvPr/>
          </p:nvSpPr>
          <p:spPr>
            <a:xfrm rot="10800000">
              <a:off x="2667001"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2" name="Pie 71"/>
            <p:cNvSpPr/>
            <p:nvPr/>
          </p:nvSpPr>
          <p:spPr>
            <a:xfrm>
              <a:off x="2667000"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73" name="Straight Connector 72"/>
            <p:cNvCxnSpPr>
              <a:stCxn id="78" idx="0"/>
              <a:endCxn id="78" idx="4"/>
            </p:cNvCxnSpPr>
            <p:nvPr/>
          </p:nvCxnSpPr>
          <p:spPr>
            <a:xfrm>
              <a:off x="4572000" y="1409700"/>
              <a:ext cx="0" cy="403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78" idx="2"/>
              <a:endCxn id="78" idx="6"/>
            </p:cNvCxnSpPr>
            <p:nvPr/>
          </p:nvCxnSpPr>
          <p:spPr>
            <a:xfrm>
              <a:off x="2552700" y="3429000"/>
              <a:ext cx="4038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78" idx="1"/>
              <a:endCxn id="78" idx="5"/>
            </p:cNvCxnSpPr>
            <p:nvPr/>
          </p:nvCxnSpPr>
          <p:spPr>
            <a:xfrm>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78" idx="7"/>
              <a:endCxn id="78" idx="3"/>
            </p:cNvCxnSpPr>
            <p:nvPr/>
          </p:nvCxnSpPr>
          <p:spPr>
            <a:xfrm flipH="1">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Oval 77"/>
            <p:cNvSpPr/>
            <p:nvPr/>
          </p:nvSpPr>
          <p:spPr>
            <a:xfrm>
              <a:off x="2552700" y="1409700"/>
              <a:ext cx="4038600" cy="403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9" name="Oval 78"/>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0" name="Oval 79"/>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1" name="Oval 80"/>
            <p:cNvSpPr/>
            <p:nvPr/>
          </p:nvSpPr>
          <p:spPr>
            <a:xfrm>
              <a:off x="2628900" y="1485900"/>
              <a:ext cx="3886200" cy="38862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2" name="Oval 81"/>
            <p:cNvSpPr/>
            <p:nvPr/>
          </p:nvSpPr>
          <p:spPr>
            <a:xfrm>
              <a:off x="2676525" y="1533525"/>
              <a:ext cx="3790950" cy="379095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Oval 82"/>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84" name="Group 83"/>
          <p:cNvGrpSpPr/>
          <p:nvPr/>
        </p:nvGrpSpPr>
        <p:grpSpPr>
          <a:xfrm>
            <a:off x="2723801" y="1379043"/>
            <a:ext cx="2309935" cy="2309935"/>
            <a:chOff x="2552700" y="1409700"/>
            <a:chExt cx="4038600" cy="4038600"/>
          </a:xfrm>
        </p:grpSpPr>
        <p:sp>
          <p:nvSpPr>
            <p:cNvPr id="85" name="Pie 84"/>
            <p:cNvSpPr>
              <a:spLocks noChangeAspect="1"/>
            </p:cNvSpPr>
            <p:nvPr/>
          </p:nvSpPr>
          <p:spPr>
            <a:xfrm>
              <a:off x="2571750"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6" name="Pie 85"/>
            <p:cNvSpPr>
              <a:spLocks noChangeAspect="1"/>
            </p:cNvSpPr>
            <p:nvPr/>
          </p:nvSpPr>
          <p:spPr>
            <a:xfrm rot="10800000">
              <a:off x="2571751"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7" name="Pie 86"/>
            <p:cNvSpPr>
              <a:spLocks noChangeAspect="1"/>
            </p:cNvSpPr>
            <p:nvPr/>
          </p:nvSpPr>
          <p:spPr>
            <a:xfrm rot="10800000">
              <a:off x="2571751"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8" name="Pie 87"/>
            <p:cNvSpPr>
              <a:spLocks noChangeAspect="1"/>
            </p:cNvSpPr>
            <p:nvPr/>
          </p:nvSpPr>
          <p:spPr>
            <a:xfrm>
              <a:off x="2571750"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89" name="Straight Connector 88"/>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4" name="Oval 93"/>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Oval 94"/>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Oval 95"/>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Oval 9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cxnSp>
        <p:nvCxnSpPr>
          <p:cNvPr id="98" name="Straight Arrow Connector 97"/>
          <p:cNvCxnSpPr/>
          <p:nvPr/>
        </p:nvCxnSpPr>
        <p:spPr>
          <a:xfrm flipH="1" flipV="1">
            <a:off x="7882908" y="4083310"/>
            <a:ext cx="346724" cy="76517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50" name="TextBox 6149"/>
          <p:cNvSpPr txBox="1"/>
          <p:nvPr/>
        </p:nvSpPr>
        <p:spPr>
          <a:xfrm>
            <a:off x="662152" y="358517"/>
            <a:ext cx="2529860" cy="523220"/>
          </a:xfrm>
          <a:prstGeom prst="rect">
            <a:avLst/>
          </a:prstGeom>
          <a:noFill/>
        </p:spPr>
        <p:txBody>
          <a:bodyPr wrap="none" rtlCol="0">
            <a:spAutoFit/>
          </a:bodyPr>
          <a:lstStyle/>
          <a:p>
            <a:r>
              <a:rPr lang="en-GB" sz="2800" b="1" dirty="0" smtClean="0">
                <a:latin typeface="Comic Sans MS" panose="030F0702030302020204" pitchFamily="66" charset="0"/>
              </a:rPr>
              <a:t>Letter Wheel</a:t>
            </a:r>
            <a:endParaRPr lang="en-GB" sz="2800" b="1" dirty="0">
              <a:latin typeface="Comic Sans MS" panose="030F0702030302020204" pitchFamily="66" charset="0"/>
            </a:endParaRPr>
          </a:p>
        </p:txBody>
      </p:sp>
      <p:sp>
        <p:nvSpPr>
          <p:cNvPr id="6151" name="TextBox 6150"/>
          <p:cNvSpPr txBox="1"/>
          <p:nvPr/>
        </p:nvSpPr>
        <p:spPr>
          <a:xfrm>
            <a:off x="5197223" y="6203145"/>
            <a:ext cx="3804837" cy="646331"/>
          </a:xfrm>
          <a:prstGeom prst="rect">
            <a:avLst/>
          </a:prstGeom>
          <a:noFill/>
        </p:spPr>
        <p:txBody>
          <a:bodyPr wrap="square" rtlCol="0">
            <a:spAutoFit/>
          </a:bodyPr>
          <a:lstStyle/>
          <a:p>
            <a:r>
              <a:rPr lang="en-GB" dirty="0" smtClean="0">
                <a:latin typeface="Comic Sans MS" panose="030F0702030302020204" pitchFamily="66" charset="0"/>
              </a:rPr>
              <a:t>This wheel makes 111 complete revolutions in the direction shown</a:t>
            </a:r>
            <a:endParaRPr lang="en-GB" dirty="0">
              <a:latin typeface="Comic Sans MS" panose="030F0702030302020204" pitchFamily="66" charset="0"/>
            </a:endParaRPr>
          </a:p>
        </p:txBody>
      </p:sp>
      <p:sp>
        <p:nvSpPr>
          <p:cNvPr id="6152" name="TextBox 6151"/>
          <p:cNvSpPr txBox="1"/>
          <p:nvPr/>
        </p:nvSpPr>
        <p:spPr>
          <a:xfrm>
            <a:off x="4619784" y="5833813"/>
            <a:ext cx="904415" cy="369332"/>
          </a:xfrm>
          <a:prstGeom prst="rect">
            <a:avLst/>
          </a:prstGeom>
          <a:noFill/>
        </p:spPr>
        <p:txBody>
          <a:bodyPr wrap="none" rtlCol="0">
            <a:spAutoFit/>
          </a:bodyPr>
          <a:lstStyle/>
          <a:p>
            <a:r>
              <a:rPr lang="en-GB" dirty="0" smtClean="0"/>
              <a:t>130mm</a:t>
            </a:r>
            <a:endParaRPr lang="en-GB" dirty="0"/>
          </a:p>
        </p:txBody>
      </p:sp>
      <p:sp>
        <p:nvSpPr>
          <p:cNvPr id="110" name="TextBox 109"/>
          <p:cNvSpPr txBox="1"/>
          <p:nvPr/>
        </p:nvSpPr>
        <p:spPr>
          <a:xfrm>
            <a:off x="2705605" y="5147637"/>
            <a:ext cx="904415" cy="369332"/>
          </a:xfrm>
          <a:prstGeom prst="rect">
            <a:avLst/>
          </a:prstGeom>
          <a:noFill/>
        </p:spPr>
        <p:txBody>
          <a:bodyPr wrap="none" rtlCol="0">
            <a:spAutoFit/>
          </a:bodyPr>
          <a:lstStyle/>
          <a:p>
            <a:r>
              <a:rPr lang="en-GB" dirty="0" smtClean="0"/>
              <a:t>207mm</a:t>
            </a:r>
            <a:endParaRPr lang="en-GB" dirty="0"/>
          </a:p>
        </p:txBody>
      </p:sp>
      <p:sp>
        <p:nvSpPr>
          <p:cNvPr id="111" name="TextBox 110"/>
          <p:cNvSpPr txBox="1"/>
          <p:nvPr/>
        </p:nvSpPr>
        <p:spPr>
          <a:xfrm>
            <a:off x="1987300" y="4232708"/>
            <a:ext cx="904415" cy="369332"/>
          </a:xfrm>
          <a:prstGeom prst="rect">
            <a:avLst/>
          </a:prstGeom>
          <a:noFill/>
        </p:spPr>
        <p:txBody>
          <a:bodyPr wrap="none" rtlCol="0">
            <a:spAutoFit/>
          </a:bodyPr>
          <a:lstStyle/>
          <a:p>
            <a:r>
              <a:rPr lang="en-GB" dirty="0" smtClean="0"/>
              <a:t>101mm</a:t>
            </a:r>
            <a:endParaRPr lang="en-GB" dirty="0"/>
          </a:p>
        </p:txBody>
      </p:sp>
      <p:sp>
        <p:nvSpPr>
          <p:cNvPr id="112" name="TextBox 111"/>
          <p:cNvSpPr txBox="1"/>
          <p:nvPr/>
        </p:nvSpPr>
        <p:spPr>
          <a:xfrm>
            <a:off x="3798339" y="1026320"/>
            <a:ext cx="904415" cy="369332"/>
          </a:xfrm>
          <a:prstGeom prst="rect">
            <a:avLst/>
          </a:prstGeom>
          <a:noFill/>
        </p:spPr>
        <p:txBody>
          <a:bodyPr wrap="none" rtlCol="0">
            <a:spAutoFit/>
          </a:bodyPr>
          <a:lstStyle/>
          <a:p>
            <a:r>
              <a:rPr lang="en-GB" dirty="0" smtClean="0"/>
              <a:t>245mm</a:t>
            </a:r>
            <a:endParaRPr lang="en-GB" dirty="0"/>
          </a:p>
        </p:txBody>
      </p:sp>
      <p:sp>
        <p:nvSpPr>
          <p:cNvPr id="113" name="TextBox 112"/>
          <p:cNvSpPr txBox="1"/>
          <p:nvPr/>
        </p:nvSpPr>
        <p:spPr>
          <a:xfrm>
            <a:off x="5102321" y="127210"/>
            <a:ext cx="904415" cy="369332"/>
          </a:xfrm>
          <a:prstGeom prst="rect">
            <a:avLst/>
          </a:prstGeom>
          <a:noFill/>
        </p:spPr>
        <p:txBody>
          <a:bodyPr wrap="none" rtlCol="0">
            <a:spAutoFit/>
          </a:bodyPr>
          <a:lstStyle/>
          <a:p>
            <a:r>
              <a:rPr lang="en-GB" dirty="0" smtClean="0"/>
              <a:t>480mm</a:t>
            </a:r>
            <a:endParaRPr lang="en-GB" dirty="0"/>
          </a:p>
        </p:txBody>
      </p:sp>
      <p:grpSp>
        <p:nvGrpSpPr>
          <p:cNvPr id="109" name="Group 108"/>
          <p:cNvGrpSpPr>
            <a:grpSpLocks noChangeAspect="1"/>
          </p:cNvGrpSpPr>
          <p:nvPr/>
        </p:nvGrpSpPr>
        <p:grpSpPr>
          <a:xfrm>
            <a:off x="5268955" y="4794121"/>
            <a:ext cx="1393197" cy="1393197"/>
            <a:chOff x="2552703" y="1409703"/>
            <a:chExt cx="3998212" cy="3998212"/>
          </a:xfrm>
        </p:grpSpPr>
        <p:sp>
          <p:nvSpPr>
            <p:cNvPr id="114" name="Pie 113"/>
            <p:cNvSpPr/>
            <p:nvPr/>
          </p:nvSpPr>
          <p:spPr>
            <a:xfrm>
              <a:off x="2667000" y="1524000"/>
              <a:ext cx="3810000" cy="3810000"/>
            </a:xfrm>
            <a:prstGeom prst="pie">
              <a:avLst>
                <a:gd name="adj1" fmla="val 12298"/>
                <a:gd name="adj2" fmla="val 5412384"/>
              </a:avLst>
            </a:prstGeom>
            <a:solidFill>
              <a:srgbClr val="FFFF66"/>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5" name="Pie 114"/>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6" name="Pie 115"/>
            <p:cNvSpPr/>
            <p:nvPr/>
          </p:nvSpPr>
          <p:spPr>
            <a:xfrm rot="10800000">
              <a:off x="2667002" y="1506958"/>
              <a:ext cx="3810001" cy="3810001"/>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7" name="Pie 116"/>
            <p:cNvSpPr/>
            <p:nvPr/>
          </p:nvSpPr>
          <p:spPr>
            <a:xfrm>
              <a:off x="2667000" y="1524000"/>
              <a:ext cx="3810000" cy="3810000"/>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118" name="Straight Connector 117"/>
            <p:cNvCxnSpPr>
              <a:stCxn id="126" idx="0"/>
              <a:endCxn id="123" idx="4"/>
            </p:cNvCxnSpPr>
            <p:nvPr/>
          </p:nvCxnSpPr>
          <p:spPr>
            <a:xfrm flipH="1">
              <a:off x="4551810" y="1485899"/>
              <a:ext cx="20189" cy="3922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127" idx="2"/>
              <a:endCxn id="123" idx="6"/>
            </p:cNvCxnSpPr>
            <p:nvPr/>
          </p:nvCxnSpPr>
          <p:spPr>
            <a:xfrm flipV="1">
              <a:off x="2676524" y="3408810"/>
              <a:ext cx="3874391" cy="201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127" idx="1"/>
              <a:endCxn id="123" idx="5"/>
            </p:cNvCxnSpPr>
            <p:nvPr/>
          </p:nvCxnSpPr>
          <p:spPr>
            <a:xfrm>
              <a:off x="3231695" y="2088695"/>
              <a:ext cx="2733696" cy="27336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123" idx="7"/>
              <a:endCxn id="123" idx="3"/>
            </p:cNvCxnSpPr>
            <p:nvPr/>
          </p:nvCxnSpPr>
          <p:spPr>
            <a:xfrm flipH="1">
              <a:off x="3138228" y="1995228"/>
              <a:ext cx="2827163" cy="28271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3" name="Oval 122"/>
            <p:cNvSpPr>
              <a:spLocks noChangeAspect="1"/>
            </p:cNvSpPr>
            <p:nvPr/>
          </p:nvSpPr>
          <p:spPr>
            <a:xfrm>
              <a:off x="2552703" y="1409703"/>
              <a:ext cx="3998212" cy="3998212"/>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4" name="Oval 123"/>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5" name="Oval 124"/>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6" name="Oval 125"/>
            <p:cNvSpPr/>
            <p:nvPr/>
          </p:nvSpPr>
          <p:spPr>
            <a:xfrm>
              <a:off x="2628900" y="1485900"/>
              <a:ext cx="3886200" cy="3886200"/>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7" name="Oval 126"/>
            <p:cNvSpPr>
              <a:spLocks noChangeAspect="1"/>
            </p:cNvSpPr>
            <p:nvPr/>
          </p:nvSpPr>
          <p:spPr>
            <a:xfrm>
              <a:off x="2676524" y="1533524"/>
              <a:ext cx="3790951" cy="379095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8" name="Oval 127"/>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29" name="TextBox 128"/>
          <p:cNvSpPr txBox="1"/>
          <p:nvPr/>
        </p:nvSpPr>
        <p:spPr>
          <a:xfrm>
            <a:off x="6914693" y="4826243"/>
            <a:ext cx="2438487" cy="1200329"/>
          </a:xfrm>
          <a:prstGeom prst="rect">
            <a:avLst/>
          </a:prstGeom>
          <a:noFill/>
        </p:spPr>
        <p:txBody>
          <a:bodyPr wrap="square" rtlCol="0">
            <a:spAutoFit/>
          </a:bodyPr>
          <a:lstStyle/>
          <a:p>
            <a:r>
              <a:rPr lang="en-GB" dirty="0" smtClean="0">
                <a:latin typeface="Comic Sans MS" panose="030F0702030302020204" pitchFamily="66" charset="0"/>
              </a:rPr>
              <a:t>When the wheels finally come to rest which letter will be in this position?</a:t>
            </a:r>
            <a:endParaRPr lang="en-GB" dirty="0">
              <a:latin typeface="Comic Sans MS" panose="030F0702030302020204" pitchFamily="66" charset="0"/>
            </a:endParaRPr>
          </a:p>
        </p:txBody>
      </p:sp>
      <p:sp>
        <p:nvSpPr>
          <p:cNvPr id="130" name="TextBox 129"/>
          <p:cNvSpPr txBox="1"/>
          <p:nvPr/>
        </p:nvSpPr>
        <p:spPr>
          <a:xfrm>
            <a:off x="84262" y="1377142"/>
            <a:ext cx="2517054" cy="2308324"/>
          </a:xfrm>
          <a:prstGeom prst="rect">
            <a:avLst/>
          </a:prstGeom>
          <a:noFill/>
        </p:spPr>
        <p:txBody>
          <a:bodyPr wrap="square" rtlCol="0">
            <a:spAutoFit/>
          </a:bodyPr>
          <a:lstStyle/>
          <a:p>
            <a:r>
              <a:rPr lang="en-GB" dirty="0" smtClean="0">
                <a:latin typeface="Comic Sans MS" panose="030F0702030302020204" pitchFamily="66" charset="0"/>
              </a:rPr>
              <a:t>These wheels are all in perfect, non-slip contact with their neighbours and are driven by the first wheel (with its direction of spin shown).</a:t>
            </a:r>
          </a:p>
        </p:txBody>
      </p:sp>
      <p:sp>
        <p:nvSpPr>
          <p:cNvPr id="131" name="Rectangle 130"/>
          <p:cNvSpPr/>
          <p:nvPr/>
        </p:nvSpPr>
        <p:spPr>
          <a:xfrm>
            <a:off x="71644" y="5237003"/>
            <a:ext cx="2741241" cy="1477328"/>
          </a:xfrm>
          <a:prstGeom prst="rect">
            <a:avLst/>
          </a:prstGeom>
        </p:spPr>
        <p:txBody>
          <a:bodyPr wrap="square">
            <a:spAutoFit/>
          </a:bodyPr>
          <a:lstStyle/>
          <a:p>
            <a:r>
              <a:rPr lang="en-GB" dirty="0" smtClean="0">
                <a:latin typeface="Comic Sans MS" panose="030F0702030302020204" pitchFamily="66" charset="0"/>
              </a:rPr>
              <a:t>The lengths </a:t>
            </a:r>
            <a:r>
              <a:rPr lang="en-GB" dirty="0">
                <a:latin typeface="Comic Sans MS" panose="030F0702030302020204" pitchFamily="66" charset="0"/>
              </a:rPr>
              <a:t>refer to the diameter of each </a:t>
            </a:r>
            <a:r>
              <a:rPr lang="en-GB" dirty="0" smtClean="0">
                <a:latin typeface="Comic Sans MS" panose="030F0702030302020204" pitchFamily="66" charset="0"/>
              </a:rPr>
              <a:t>wheel.</a:t>
            </a:r>
          </a:p>
          <a:p>
            <a:endParaRPr lang="en-GB" dirty="0">
              <a:latin typeface="Comic Sans MS" panose="030F0702030302020204" pitchFamily="66" charset="0"/>
            </a:endParaRPr>
          </a:p>
          <a:p>
            <a:r>
              <a:rPr lang="en-GB" dirty="0" smtClean="0">
                <a:latin typeface="Comic Sans MS" panose="030F0702030302020204" pitchFamily="66" charset="0"/>
              </a:rPr>
              <a:t>(Diagram not to scale)</a:t>
            </a:r>
            <a:endParaRPr lang="en-GB" dirty="0">
              <a:latin typeface="Comic Sans MS" panose="030F0702030302020204" pitchFamily="66" charset="0"/>
            </a:endParaRPr>
          </a:p>
        </p:txBody>
      </p:sp>
      <p:sp>
        <p:nvSpPr>
          <p:cNvPr id="132" name="TextBox 131"/>
          <p:cNvSpPr txBox="1"/>
          <p:nvPr/>
        </p:nvSpPr>
        <p:spPr>
          <a:xfrm>
            <a:off x="8169053" y="0"/>
            <a:ext cx="974947"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dirty="0" smtClean="0">
                <a:latin typeface="Bradley Hand ITC" panose="03070402050302030203" pitchFamily="66" charset="0"/>
              </a:rPr>
              <a:t>SIC_39</a:t>
            </a:r>
            <a:endParaRPr lang="en-GB" sz="2000" dirty="0">
              <a:latin typeface="Bradley Hand ITC" panose="03070402050302030203" pitchFamily="66" charset="0"/>
            </a:endParaRPr>
          </a:p>
        </p:txBody>
      </p:sp>
    </p:spTree>
    <p:extLst>
      <p:ext uri="{BB962C8B-B14F-4D97-AF65-F5344CB8AC3E}">
        <p14:creationId xmlns:p14="http://schemas.microsoft.com/office/powerpoint/2010/main" val="2149221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29681" y="116822"/>
            <a:ext cx="4038600" cy="4038600"/>
            <a:chOff x="2552700" y="1409700"/>
            <a:chExt cx="4038600" cy="4038600"/>
          </a:xfrm>
        </p:grpSpPr>
        <p:sp>
          <p:nvSpPr>
            <p:cNvPr id="4" name="Oval 3"/>
            <p:cNvSpPr/>
            <p:nvPr/>
          </p:nvSpPr>
          <p:spPr>
            <a:xfrm>
              <a:off x="2552700" y="1409700"/>
              <a:ext cx="4038600" cy="4038600"/>
            </a:xfrm>
            <a:prstGeom prst="ellipse">
              <a:avLst/>
            </a:prstGeom>
            <a:solidFill>
              <a:srgbClr val="FFFF66"/>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p:cNvSpPr/>
            <p:nvPr/>
          </p:nvSpPr>
          <p:spPr>
            <a:xfrm>
              <a:off x="3924300" y="2781300"/>
              <a:ext cx="1295400" cy="1295400"/>
            </a:xfrm>
            <a:prstGeom prst="ellipse">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3038475" y="1895475"/>
              <a:ext cx="3067050" cy="3067050"/>
            </a:xfrm>
            <a:prstGeom prst="ellipse">
              <a:avLst/>
            </a:prstGeom>
            <a:solidFill>
              <a:schemeClr val="accent4">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4533900" y="3390900"/>
              <a:ext cx="76200" cy="76200"/>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8" name="Group 7"/>
            <p:cNvGrpSpPr/>
            <p:nvPr/>
          </p:nvGrpSpPr>
          <p:grpSpPr>
            <a:xfrm>
              <a:off x="2600325" y="1457325"/>
              <a:ext cx="3943350" cy="3943350"/>
              <a:chOff x="2600325" y="1457325"/>
              <a:chExt cx="3943350" cy="3943350"/>
            </a:xfrm>
            <a:solidFill>
              <a:schemeClr val="bg1"/>
            </a:solidFill>
          </p:grpSpPr>
          <p:grpSp>
            <p:nvGrpSpPr>
              <p:cNvPr id="30" name="Group 29"/>
              <p:cNvGrpSpPr/>
              <p:nvPr/>
            </p:nvGrpSpPr>
            <p:grpSpPr>
              <a:xfrm>
                <a:off x="4381500" y="1457325"/>
                <a:ext cx="381000" cy="3943350"/>
                <a:chOff x="4381500" y="1457325"/>
                <a:chExt cx="381000" cy="3943350"/>
              </a:xfrm>
              <a:grpFill/>
            </p:grpSpPr>
            <p:sp>
              <p:nvSpPr>
                <p:cNvPr id="34" name="Oval 3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I</a:t>
                  </a:r>
                  <a:endParaRPr lang="en-GB" b="1" dirty="0">
                    <a:solidFill>
                      <a:srgbClr val="FF0000"/>
                    </a:solidFill>
                    <a:latin typeface="Comic Sans MS" panose="030F0702030302020204" pitchFamily="66" charset="0"/>
                  </a:endParaRPr>
                </a:p>
              </p:txBody>
            </p:sp>
            <p:sp>
              <p:nvSpPr>
                <p:cNvPr id="35" name="Oval 3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A</a:t>
                  </a:r>
                  <a:endParaRPr lang="en-GB" b="1" dirty="0">
                    <a:latin typeface="Comic Sans MS" panose="030F0702030302020204" pitchFamily="66" charset="0"/>
                  </a:endParaRPr>
                </a:p>
              </p:txBody>
            </p:sp>
          </p:grpSp>
          <p:grpSp>
            <p:nvGrpSpPr>
              <p:cNvPr id="31" name="Group 30"/>
              <p:cNvGrpSpPr/>
              <p:nvPr/>
            </p:nvGrpSpPr>
            <p:grpSpPr>
              <a:xfrm rot="5400000">
                <a:off x="4381500" y="1457325"/>
                <a:ext cx="381000" cy="3943350"/>
                <a:chOff x="4381500" y="1457325"/>
                <a:chExt cx="381000" cy="3943350"/>
              </a:xfrm>
              <a:grpFill/>
            </p:grpSpPr>
            <p:sp>
              <p:nvSpPr>
                <p:cNvPr id="32" name="Oval 3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E</a:t>
                  </a:r>
                  <a:endParaRPr lang="en-GB" b="1" dirty="0">
                    <a:solidFill>
                      <a:srgbClr val="FF0000"/>
                    </a:solidFill>
                    <a:latin typeface="Comic Sans MS" panose="030F0702030302020204" pitchFamily="66" charset="0"/>
                  </a:endParaRPr>
                </a:p>
              </p:txBody>
            </p:sp>
            <p:sp>
              <p:nvSpPr>
                <p:cNvPr id="33" name="Oval 3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M</a:t>
                  </a:r>
                  <a:endParaRPr lang="en-GB" b="1" dirty="0">
                    <a:solidFill>
                      <a:srgbClr val="FF0000"/>
                    </a:solidFill>
                    <a:latin typeface="Comic Sans MS" panose="030F0702030302020204" pitchFamily="66" charset="0"/>
                  </a:endParaRPr>
                </a:p>
              </p:txBody>
            </p:sp>
          </p:grpSp>
        </p:grpSp>
        <p:grpSp>
          <p:nvGrpSpPr>
            <p:cNvPr id="9" name="Group 8"/>
            <p:cNvGrpSpPr/>
            <p:nvPr/>
          </p:nvGrpSpPr>
          <p:grpSpPr>
            <a:xfrm rot="-1380000">
              <a:off x="2600325" y="1457325"/>
              <a:ext cx="3943350" cy="3943350"/>
              <a:chOff x="2600325" y="1457325"/>
              <a:chExt cx="3943350" cy="3943350"/>
            </a:xfrm>
            <a:solidFill>
              <a:schemeClr val="bg1"/>
            </a:solidFill>
          </p:grpSpPr>
          <p:grpSp>
            <p:nvGrpSpPr>
              <p:cNvPr id="24" name="Group 23"/>
              <p:cNvGrpSpPr/>
              <p:nvPr/>
            </p:nvGrpSpPr>
            <p:grpSpPr>
              <a:xfrm>
                <a:off x="4381500" y="1457325"/>
                <a:ext cx="381000" cy="3943350"/>
                <a:chOff x="4381500" y="1457325"/>
                <a:chExt cx="381000" cy="3943350"/>
              </a:xfrm>
              <a:grpFill/>
            </p:grpSpPr>
            <p:sp>
              <p:nvSpPr>
                <p:cNvPr id="28" name="Oval 27"/>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J</a:t>
                  </a:r>
                  <a:endParaRPr lang="en-GB" b="1" dirty="0">
                    <a:solidFill>
                      <a:srgbClr val="FF0000"/>
                    </a:solidFill>
                    <a:latin typeface="Comic Sans MS" panose="030F0702030302020204" pitchFamily="66" charset="0"/>
                  </a:endParaRPr>
                </a:p>
              </p:txBody>
            </p:sp>
            <p:sp>
              <p:nvSpPr>
                <p:cNvPr id="29" name="Oval 28"/>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B</a:t>
                  </a:r>
                  <a:endParaRPr lang="en-GB" b="1" dirty="0">
                    <a:latin typeface="Comic Sans MS" panose="030F0702030302020204" pitchFamily="66" charset="0"/>
                  </a:endParaRPr>
                </a:p>
              </p:txBody>
            </p:sp>
          </p:grpSp>
          <p:grpSp>
            <p:nvGrpSpPr>
              <p:cNvPr id="25" name="Group 24"/>
              <p:cNvGrpSpPr/>
              <p:nvPr/>
            </p:nvGrpSpPr>
            <p:grpSpPr>
              <a:xfrm rot="5400000">
                <a:off x="4381500" y="1457325"/>
                <a:ext cx="381000" cy="3943350"/>
                <a:chOff x="4381500" y="1457325"/>
                <a:chExt cx="381000" cy="3943350"/>
              </a:xfrm>
              <a:grpFill/>
            </p:grpSpPr>
            <p:sp>
              <p:nvSpPr>
                <p:cNvPr id="26" name="Oval 2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F</a:t>
                  </a:r>
                  <a:endParaRPr lang="en-GB" b="1" dirty="0">
                    <a:solidFill>
                      <a:srgbClr val="FF0000"/>
                    </a:solidFill>
                    <a:latin typeface="Comic Sans MS" panose="030F0702030302020204" pitchFamily="66" charset="0"/>
                  </a:endParaRPr>
                </a:p>
              </p:txBody>
            </p:sp>
            <p:sp>
              <p:nvSpPr>
                <p:cNvPr id="27" name="Oval 2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N</a:t>
                  </a:r>
                  <a:endParaRPr lang="en-GB" b="1" dirty="0">
                    <a:solidFill>
                      <a:srgbClr val="FF0000"/>
                    </a:solidFill>
                    <a:latin typeface="Comic Sans MS" panose="030F0702030302020204" pitchFamily="66" charset="0"/>
                  </a:endParaRPr>
                </a:p>
              </p:txBody>
            </p:sp>
          </p:grpSp>
        </p:grpSp>
        <p:grpSp>
          <p:nvGrpSpPr>
            <p:cNvPr id="10" name="Group 9"/>
            <p:cNvGrpSpPr/>
            <p:nvPr/>
          </p:nvGrpSpPr>
          <p:grpSpPr>
            <a:xfrm rot="-4080000">
              <a:off x="2600325" y="1457325"/>
              <a:ext cx="3943350" cy="3943350"/>
              <a:chOff x="2600325" y="1457325"/>
              <a:chExt cx="3943350" cy="3943350"/>
            </a:xfrm>
            <a:solidFill>
              <a:schemeClr val="bg1"/>
            </a:solidFill>
          </p:grpSpPr>
          <p:grpSp>
            <p:nvGrpSpPr>
              <p:cNvPr id="18" name="Group 17"/>
              <p:cNvGrpSpPr/>
              <p:nvPr/>
            </p:nvGrpSpPr>
            <p:grpSpPr>
              <a:xfrm>
                <a:off x="4381500" y="1457325"/>
                <a:ext cx="381000" cy="3943350"/>
                <a:chOff x="4381500" y="1457325"/>
                <a:chExt cx="381000" cy="3943350"/>
              </a:xfrm>
              <a:grpFill/>
            </p:grpSpPr>
            <p:sp>
              <p:nvSpPr>
                <p:cNvPr id="22" name="Oval 2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L</a:t>
                  </a:r>
                  <a:endParaRPr lang="en-GB" b="1" dirty="0">
                    <a:solidFill>
                      <a:srgbClr val="FF0000"/>
                    </a:solidFill>
                    <a:latin typeface="Comic Sans MS" panose="030F0702030302020204" pitchFamily="66" charset="0"/>
                  </a:endParaRPr>
                </a:p>
              </p:txBody>
            </p:sp>
            <p:sp>
              <p:nvSpPr>
                <p:cNvPr id="23" name="Oval 2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D</a:t>
                  </a:r>
                  <a:endParaRPr lang="en-GB" b="1" dirty="0">
                    <a:latin typeface="Comic Sans MS" panose="030F0702030302020204" pitchFamily="66" charset="0"/>
                  </a:endParaRPr>
                </a:p>
              </p:txBody>
            </p:sp>
          </p:grpSp>
          <p:grpSp>
            <p:nvGrpSpPr>
              <p:cNvPr id="19" name="Group 18"/>
              <p:cNvGrpSpPr/>
              <p:nvPr/>
            </p:nvGrpSpPr>
            <p:grpSpPr>
              <a:xfrm rot="5400000">
                <a:off x="4381500" y="1457325"/>
                <a:ext cx="381000" cy="3943350"/>
                <a:chOff x="4381500" y="1457325"/>
                <a:chExt cx="381000" cy="3943350"/>
              </a:xfrm>
              <a:grpFill/>
            </p:grpSpPr>
            <p:sp>
              <p:nvSpPr>
                <p:cNvPr id="20" name="Oval 19"/>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H</a:t>
                  </a:r>
                  <a:endParaRPr lang="en-GB" b="1" dirty="0">
                    <a:solidFill>
                      <a:srgbClr val="FF0000"/>
                    </a:solidFill>
                    <a:latin typeface="Comic Sans MS" panose="030F0702030302020204" pitchFamily="66" charset="0"/>
                  </a:endParaRPr>
                </a:p>
              </p:txBody>
            </p:sp>
            <p:sp>
              <p:nvSpPr>
                <p:cNvPr id="21" name="Oval 20"/>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P</a:t>
                  </a:r>
                  <a:endParaRPr lang="en-GB" b="1" dirty="0">
                    <a:solidFill>
                      <a:srgbClr val="FF0000"/>
                    </a:solidFill>
                    <a:latin typeface="Comic Sans MS" panose="030F0702030302020204" pitchFamily="66" charset="0"/>
                  </a:endParaRPr>
                </a:p>
              </p:txBody>
            </p:sp>
          </p:grpSp>
        </p:grpSp>
        <p:grpSp>
          <p:nvGrpSpPr>
            <p:cNvPr id="11" name="Group 10"/>
            <p:cNvGrpSpPr/>
            <p:nvPr/>
          </p:nvGrpSpPr>
          <p:grpSpPr>
            <a:xfrm rot="-2700000">
              <a:off x="2600325" y="1457325"/>
              <a:ext cx="3943350" cy="3943350"/>
              <a:chOff x="2600325" y="1457325"/>
              <a:chExt cx="3943350" cy="3943350"/>
            </a:xfrm>
            <a:solidFill>
              <a:schemeClr val="bg1"/>
            </a:solidFill>
          </p:grpSpPr>
          <p:grpSp>
            <p:nvGrpSpPr>
              <p:cNvPr id="12" name="Group 11"/>
              <p:cNvGrpSpPr/>
              <p:nvPr/>
            </p:nvGrpSpPr>
            <p:grpSpPr>
              <a:xfrm>
                <a:off x="4381500" y="1457325"/>
                <a:ext cx="381000" cy="3943350"/>
                <a:chOff x="4381500" y="1457325"/>
                <a:chExt cx="381000" cy="3943350"/>
              </a:xfrm>
              <a:grpFill/>
            </p:grpSpPr>
            <p:sp>
              <p:nvSpPr>
                <p:cNvPr id="16" name="Oval 1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K</a:t>
                  </a:r>
                  <a:endParaRPr lang="en-GB" b="1" dirty="0">
                    <a:solidFill>
                      <a:srgbClr val="FF0000"/>
                    </a:solidFill>
                    <a:latin typeface="Comic Sans MS" panose="030F0702030302020204" pitchFamily="66" charset="0"/>
                  </a:endParaRPr>
                </a:p>
              </p:txBody>
            </p:sp>
            <p:sp>
              <p:nvSpPr>
                <p:cNvPr id="17" name="Oval 1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C</a:t>
                  </a:r>
                  <a:endParaRPr lang="en-GB" b="1" dirty="0">
                    <a:latin typeface="Comic Sans MS" panose="030F0702030302020204" pitchFamily="66" charset="0"/>
                  </a:endParaRPr>
                </a:p>
              </p:txBody>
            </p:sp>
          </p:grpSp>
          <p:grpSp>
            <p:nvGrpSpPr>
              <p:cNvPr id="13" name="Group 12"/>
              <p:cNvGrpSpPr/>
              <p:nvPr/>
            </p:nvGrpSpPr>
            <p:grpSpPr>
              <a:xfrm rot="5400000">
                <a:off x="4381500" y="1457325"/>
                <a:ext cx="381000" cy="3943350"/>
                <a:chOff x="4381500" y="1457325"/>
                <a:chExt cx="381000" cy="3943350"/>
              </a:xfrm>
              <a:grpFill/>
            </p:grpSpPr>
            <p:sp>
              <p:nvSpPr>
                <p:cNvPr id="14" name="Oval 1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G</a:t>
                  </a:r>
                  <a:endParaRPr lang="en-GB" b="1" dirty="0">
                    <a:solidFill>
                      <a:srgbClr val="FF0000"/>
                    </a:solidFill>
                    <a:latin typeface="Comic Sans MS" panose="030F0702030302020204" pitchFamily="66" charset="0"/>
                  </a:endParaRPr>
                </a:p>
              </p:txBody>
            </p:sp>
            <p:sp>
              <p:nvSpPr>
                <p:cNvPr id="15" name="Oval 1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O</a:t>
                  </a:r>
                  <a:endParaRPr lang="en-GB" b="1" dirty="0">
                    <a:solidFill>
                      <a:srgbClr val="FF0000"/>
                    </a:solidFill>
                    <a:latin typeface="Comic Sans MS" panose="030F0702030302020204" pitchFamily="66" charset="0"/>
                  </a:endParaRPr>
                </a:p>
              </p:txBody>
            </p:sp>
          </p:grpSp>
        </p:grpSp>
      </p:grpSp>
      <p:sp>
        <p:nvSpPr>
          <p:cNvPr id="52" name="Arc 51"/>
          <p:cNvSpPr/>
          <p:nvPr/>
        </p:nvSpPr>
        <p:spPr>
          <a:xfrm rot="5400000" flipH="1">
            <a:off x="5417441" y="4618249"/>
            <a:ext cx="1435212" cy="1435212"/>
          </a:xfrm>
          <a:prstGeom prst="arc">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nvGrpSpPr>
          <p:cNvPr id="53" name="Group 52"/>
          <p:cNvGrpSpPr/>
          <p:nvPr/>
        </p:nvGrpSpPr>
        <p:grpSpPr>
          <a:xfrm>
            <a:off x="3524362" y="3926160"/>
            <a:ext cx="1870836" cy="1870836"/>
            <a:chOff x="2552700" y="1409700"/>
            <a:chExt cx="4038600" cy="4038600"/>
          </a:xfrm>
        </p:grpSpPr>
        <p:sp>
          <p:nvSpPr>
            <p:cNvPr id="54" name="Pie 53"/>
            <p:cNvSpPr/>
            <p:nvPr/>
          </p:nvSpPr>
          <p:spPr>
            <a:xfrm>
              <a:off x="2667000" y="1524000"/>
              <a:ext cx="3810000" cy="3810000"/>
            </a:xfrm>
            <a:prstGeom prst="pie">
              <a:avLst>
                <a:gd name="adj1" fmla="val 12298"/>
                <a:gd name="adj2" fmla="val 5412384"/>
              </a:avLst>
            </a:prstGeom>
            <a:solidFill>
              <a:srgbClr val="FFFF66"/>
            </a:solidFill>
            <a:ln w="381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5" name="Pie 54"/>
            <p:cNvSpPr/>
            <p:nvPr/>
          </p:nvSpPr>
          <p:spPr>
            <a:xfrm rot="10800000">
              <a:off x="2667001" y="1524000"/>
              <a:ext cx="3810000" cy="3810000"/>
            </a:xfrm>
            <a:prstGeom prst="pie">
              <a:avLst>
                <a:gd name="adj1" fmla="val 12298"/>
                <a:gd name="adj2" fmla="val 5412384"/>
              </a:avLst>
            </a:prstGeom>
            <a:solidFill>
              <a:srgbClr val="FFFF6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6" name="Pie 55"/>
            <p:cNvSpPr/>
            <p:nvPr/>
          </p:nvSpPr>
          <p:spPr>
            <a:xfrm rot="10800000">
              <a:off x="2667001"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7" name="Pie 56"/>
            <p:cNvSpPr/>
            <p:nvPr/>
          </p:nvSpPr>
          <p:spPr>
            <a:xfrm>
              <a:off x="2667000"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58" name="Straight Connector 57"/>
            <p:cNvCxnSpPr>
              <a:stCxn id="63" idx="0"/>
              <a:endCxn id="63" idx="4"/>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63" idx="2"/>
              <a:endCxn id="63" idx="6"/>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63" idx="1"/>
              <a:endCxn id="63" idx="5"/>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63" idx="7"/>
              <a:endCxn id="63" idx="3"/>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Oval 62"/>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Oval 63"/>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Oval 64"/>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Oval 65"/>
            <p:cNvSpPr/>
            <p:nvPr/>
          </p:nvSpPr>
          <p:spPr>
            <a:xfrm>
              <a:off x="2628900" y="1485900"/>
              <a:ext cx="3886200" cy="38862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68" name="Group 67"/>
          <p:cNvGrpSpPr/>
          <p:nvPr/>
        </p:nvGrpSpPr>
        <p:grpSpPr>
          <a:xfrm>
            <a:off x="2745213" y="3572079"/>
            <a:ext cx="1000382" cy="1000382"/>
            <a:chOff x="2552700" y="1409700"/>
            <a:chExt cx="4038600" cy="4038600"/>
          </a:xfrm>
        </p:grpSpPr>
        <p:sp>
          <p:nvSpPr>
            <p:cNvPr id="69" name="Pie 68"/>
            <p:cNvSpPr/>
            <p:nvPr/>
          </p:nvSpPr>
          <p:spPr>
            <a:xfrm>
              <a:off x="2667000"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0" name="Pie 69"/>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1" name="Pie 70"/>
            <p:cNvSpPr/>
            <p:nvPr/>
          </p:nvSpPr>
          <p:spPr>
            <a:xfrm rot="10800000">
              <a:off x="2667001"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2" name="Pie 71"/>
            <p:cNvSpPr/>
            <p:nvPr/>
          </p:nvSpPr>
          <p:spPr>
            <a:xfrm>
              <a:off x="2667000"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73" name="Straight Connector 72"/>
            <p:cNvCxnSpPr>
              <a:stCxn id="78" idx="0"/>
              <a:endCxn id="78" idx="4"/>
            </p:cNvCxnSpPr>
            <p:nvPr/>
          </p:nvCxnSpPr>
          <p:spPr>
            <a:xfrm>
              <a:off x="4572000" y="1409700"/>
              <a:ext cx="0" cy="403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78" idx="2"/>
              <a:endCxn id="78" idx="6"/>
            </p:cNvCxnSpPr>
            <p:nvPr/>
          </p:nvCxnSpPr>
          <p:spPr>
            <a:xfrm>
              <a:off x="2552700" y="3429000"/>
              <a:ext cx="4038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78" idx="1"/>
              <a:endCxn id="78" idx="5"/>
            </p:cNvCxnSpPr>
            <p:nvPr/>
          </p:nvCxnSpPr>
          <p:spPr>
            <a:xfrm>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78" idx="7"/>
              <a:endCxn id="78" idx="3"/>
            </p:cNvCxnSpPr>
            <p:nvPr/>
          </p:nvCxnSpPr>
          <p:spPr>
            <a:xfrm flipH="1">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Oval 77"/>
            <p:cNvSpPr/>
            <p:nvPr/>
          </p:nvSpPr>
          <p:spPr>
            <a:xfrm>
              <a:off x="2552700" y="1409700"/>
              <a:ext cx="4038600" cy="403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9" name="Oval 78"/>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0" name="Oval 79"/>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1" name="Oval 80"/>
            <p:cNvSpPr/>
            <p:nvPr/>
          </p:nvSpPr>
          <p:spPr>
            <a:xfrm>
              <a:off x="2628900" y="1485900"/>
              <a:ext cx="3886200" cy="38862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2" name="Oval 81"/>
            <p:cNvSpPr/>
            <p:nvPr/>
          </p:nvSpPr>
          <p:spPr>
            <a:xfrm>
              <a:off x="2676525" y="1533525"/>
              <a:ext cx="3790950" cy="379095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Oval 82"/>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84" name="Group 83"/>
          <p:cNvGrpSpPr/>
          <p:nvPr/>
        </p:nvGrpSpPr>
        <p:grpSpPr>
          <a:xfrm>
            <a:off x="2723801" y="1379043"/>
            <a:ext cx="2309935" cy="2309935"/>
            <a:chOff x="2552700" y="1409700"/>
            <a:chExt cx="4038600" cy="4038600"/>
          </a:xfrm>
        </p:grpSpPr>
        <p:sp>
          <p:nvSpPr>
            <p:cNvPr id="85" name="Pie 84"/>
            <p:cNvSpPr>
              <a:spLocks noChangeAspect="1"/>
            </p:cNvSpPr>
            <p:nvPr/>
          </p:nvSpPr>
          <p:spPr>
            <a:xfrm>
              <a:off x="2571750"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6" name="Pie 85"/>
            <p:cNvSpPr>
              <a:spLocks noChangeAspect="1"/>
            </p:cNvSpPr>
            <p:nvPr/>
          </p:nvSpPr>
          <p:spPr>
            <a:xfrm rot="10800000">
              <a:off x="2571751"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7" name="Pie 86"/>
            <p:cNvSpPr>
              <a:spLocks noChangeAspect="1"/>
            </p:cNvSpPr>
            <p:nvPr/>
          </p:nvSpPr>
          <p:spPr>
            <a:xfrm rot="10800000">
              <a:off x="2571751"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8" name="Pie 87"/>
            <p:cNvSpPr>
              <a:spLocks noChangeAspect="1"/>
            </p:cNvSpPr>
            <p:nvPr/>
          </p:nvSpPr>
          <p:spPr>
            <a:xfrm>
              <a:off x="2571750"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89" name="Straight Connector 88"/>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4" name="Oval 93"/>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Oval 94"/>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Oval 95"/>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Oval 9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cxnSp>
        <p:nvCxnSpPr>
          <p:cNvPr id="98" name="Straight Arrow Connector 97"/>
          <p:cNvCxnSpPr/>
          <p:nvPr/>
        </p:nvCxnSpPr>
        <p:spPr>
          <a:xfrm flipH="1" flipV="1">
            <a:off x="7882908" y="4083310"/>
            <a:ext cx="346724" cy="76517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50" name="TextBox 6149"/>
          <p:cNvSpPr txBox="1"/>
          <p:nvPr/>
        </p:nvSpPr>
        <p:spPr>
          <a:xfrm>
            <a:off x="662152" y="358517"/>
            <a:ext cx="2529860" cy="523220"/>
          </a:xfrm>
          <a:prstGeom prst="rect">
            <a:avLst/>
          </a:prstGeom>
          <a:noFill/>
        </p:spPr>
        <p:txBody>
          <a:bodyPr wrap="none" rtlCol="0">
            <a:spAutoFit/>
          </a:bodyPr>
          <a:lstStyle/>
          <a:p>
            <a:r>
              <a:rPr lang="en-GB" sz="2800" b="1" dirty="0" smtClean="0">
                <a:latin typeface="Comic Sans MS" panose="030F0702030302020204" pitchFamily="66" charset="0"/>
              </a:rPr>
              <a:t>Letter Wheel</a:t>
            </a:r>
            <a:endParaRPr lang="en-GB" sz="2800" b="1" dirty="0">
              <a:latin typeface="Comic Sans MS" panose="030F0702030302020204" pitchFamily="66" charset="0"/>
            </a:endParaRPr>
          </a:p>
        </p:txBody>
      </p:sp>
      <p:sp>
        <p:nvSpPr>
          <p:cNvPr id="6151" name="TextBox 6150"/>
          <p:cNvSpPr txBox="1"/>
          <p:nvPr/>
        </p:nvSpPr>
        <p:spPr>
          <a:xfrm>
            <a:off x="5197223" y="6203145"/>
            <a:ext cx="3804837" cy="646331"/>
          </a:xfrm>
          <a:prstGeom prst="rect">
            <a:avLst/>
          </a:prstGeom>
          <a:noFill/>
        </p:spPr>
        <p:txBody>
          <a:bodyPr wrap="square" rtlCol="0">
            <a:spAutoFit/>
          </a:bodyPr>
          <a:lstStyle/>
          <a:p>
            <a:r>
              <a:rPr lang="en-GB" dirty="0" smtClean="0">
                <a:latin typeface="Comic Sans MS" panose="030F0702030302020204" pitchFamily="66" charset="0"/>
              </a:rPr>
              <a:t>This wheel makes </a:t>
            </a:r>
            <a:r>
              <a:rPr lang="en-GB" dirty="0">
                <a:latin typeface="Comic Sans MS" panose="030F0702030302020204" pitchFamily="66" charset="0"/>
              </a:rPr>
              <a:t>2</a:t>
            </a:r>
            <a:r>
              <a:rPr lang="en-GB" dirty="0" smtClean="0">
                <a:latin typeface="Comic Sans MS" panose="030F0702030302020204" pitchFamily="66" charset="0"/>
              </a:rPr>
              <a:t>10 </a:t>
            </a:r>
            <a:r>
              <a:rPr lang="en-GB" dirty="0" smtClean="0">
                <a:latin typeface="Comic Sans MS" panose="030F0702030302020204" pitchFamily="66" charset="0"/>
              </a:rPr>
              <a:t>complete revolutions in the direction shown</a:t>
            </a:r>
            <a:endParaRPr lang="en-GB" dirty="0">
              <a:latin typeface="Comic Sans MS" panose="030F0702030302020204" pitchFamily="66" charset="0"/>
            </a:endParaRPr>
          </a:p>
        </p:txBody>
      </p:sp>
      <p:sp>
        <p:nvSpPr>
          <p:cNvPr id="6152" name="TextBox 6151"/>
          <p:cNvSpPr txBox="1"/>
          <p:nvPr/>
        </p:nvSpPr>
        <p:spPr>
          <a:xfrm>
            <a:off x="4619784" y="5833813"/>
            <a:ext cx="904415" cy="369332"/>
          </a:xfrm>
          <a:prstGeom prst="rect">
            <a:avLst/>
          </a:prstGeom>
          <a:noFill/>
        </p:spPr>
        <p:txBody>
          <a:bodyPr wrap="none" rtlCol="0">
            <a:spAutoFit/>
          </a:bodyPr>
          <a:lstStyle/>
          <a:p>
            <a:r>
              <a:rPr lang="en-GB" dirty="0" smtClean="0"/>
              <a:t>130mm</a:t>
            </a:r>
            <a:endParaRPr lang="en-GB" dirty="0"/>
          </a:p>
        </p:txBody>
      </p:sp>
      <p:sp>
        <p:nvSpPr>
          <p:cNvPr id="110" name="TextBox 109"/>
          <p:cNvSpPr txBox="1"/>
          <p:nvPr/>
        </p:nvSpPr>
        <p:spPr>
          <a:xfrm>
            <a:off x="2664661" y="5147637"/>
            <a:ext cx="904415" cy="369332"/>
          </a:xfrm>
          <a:prstGeom prst="rect">
            <a:avLst/>
          </a:prstGeom>
          <a:noFill/>
        </p:spPr>
        <p:txBody>
          <a:bodyPr wrap="none" rtlCol="0">
            <a:spAutoFit/>
          </a:bodyPr>
          <a:lstStyle/>
          <a:p>
            <a:r>
              <a:rPr lang="en-GB" dirty="0" smtClean="0"/>
              <a:t>213mm</a:t>
            </a:r>
            <a:endParaRPr lang="en-GB" dirty="0"/>
          </a:p>
        </p:txBody>
      </p:sp>
      <p:sp>
        <p:nvSpPr>
          <p:cNvPr id="111" name="TextBox 110"/>
          <p:cNvSpPr txBox="1"/>
          <p:nvPr/>
        </p:nvSpPr>
        <p:spPr>
          <a:xfrm>
            <a:off x="1987300" y="4232708"/>
            <a:ext cx="904415" cy="369332"/>
          </a:xfrm>
          <a:prstGeom prst="rect">
            <a:avLst/>
          </a:prstGeom>
          <a:noFill/>
        </p:spPr>
        <p:txBody>
          <a:bodyPr wrap="none" rtlCol="0">
            <a:spAutoFit/>
          </a:bodyPr>
          <a:lstStyle/>
          <a:p>
            <a:r>
              <a:rPr lang="en-GB" dirty="0" smtClean="0"/>
              <a:t>104mm</a:t>
            </a:r>
            <a:endParaRPr lang="en-GB" dirty="0"/>
          </a:p>
        </p:txBody>
      </p:sp>
      <p:sp>
        <p:nvSpPr>
          <p:cNvPr id="112" name="TextBox 111"/>
          <p:cNvSpPr txBox="1"/>
          <p:nvPr/>
        </p:nvSpPr>
        <p:spPr>
          <a:xfrm>
            <a:off x="3798339" y="1026320"/>
            <a:ext cx="904415" cy="369332"/>
          </a:xfrm>
          <a:prstGeom prst="rect">
            <a:avLst/>
          </a:prstGeom>
          <a:noFill/>
        </p:spPr>
        <p:txBody>
          <a:bodyPr wrap="none" rtlCol="0">
            <a:spAutoFit/>
          </a:bodyPr>
          <a:lstStyle/>
          <a:p>
            <a:r>
              <a:rPr lang="en-GB" dirty="0" smtClean="0"/>
              <a:t>250mm</a:t>
            </a:r>
            <a:endParaRPr lang="en-GB" dirty="0"/>
          </a:p>
        </p:txBody>
      </p:sp>
      <p:sp>
        <p:nvSpPr>
          <p:cNvPr id="113" name="TextBox 112"/>
          <p:cNvSpPr txBox="1"/>
          <p:nvPr/>
        </p:nvSpPr>
        <p:spPr>
          <a:xfrm>
            <a:off x="5102321" y="127210"/>
            <a:ext cx="904415" cy="369332"/>
          </a:xfrm>
          <a:prstGeom prst="rect">
            <a:avLst/>
          </a:prstGeom>
          <a:noFill/>
        </p:spPr>
        <p:txBody>
          <a:bodyPr wrap="none" rtlCol="0">
            <a:spAutoFit/>
          </a:bodyPr>
          <a:lstStyle/>
          <a:p>
            <a:r>
              <a:rPr lang="en-GB" dirty="0" smtClean="0"/>
              <a:t>480mm</a:t>
            </a:r>
            <a:endParaRPr lang="en-GB" dirty="0"/>
          </a:p>
        </p:txBody>
      </p:sp>
      <p:grpSp>
        <p:nvGrpSpPr>
          <p:cNvPr id="109" name="Group 108"/>
          <p:cNvGrpSpPr>
            <a:grpSpLocks noChangeAspect="1"/>
          </p:cNvGrpSpPr>
          <p:nvPr/>
        </p:nvGrpSpPr>
        <p:grpSpPr>
          <a:xfrm>
            <a:off x="5268955" y="4794121"/>
            <a:ext cx="1393197" cy="1393197"/>
            <a:chOff x="2552703" y="1409703"/>
            <a:chExt cx="3998212" cy="3998212"/>
          </a:xfrm>
        </p:grpSpPr>
        <p:sp>
          <p:nvSpPr>
            <p:cNvPr id="114" name="Pie 113"/>
            <p:cNvSpPr/>
            <p:nvPr/>
          </p:nvSpPr>
          <p:spPr>
            <a:xfrm>
              <a:off x="2667000" y="1524000"/>
              <a:ext cx="3810000" cy="3810000"/>
            </a:xfrm>
            <a:prstGeom prst="pie">
              <a:avLst>
                <a:gd name="adj1" fmla="val 12298"/>
                <a:gd name="adj2" fmla="val 5412384"/>
              </a:avLst>
            </a:prstGeom>
            <a:solidFill>
              <a:srgbClr val="FFFF66"/>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5" name="Pie 114"/>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6" name="Pie 115"/>
            <p:cNvSpPr/>
            <p:nvPr/>
          </p:nvSpPr>
          <p:spPr>
            <a:xfrm rot="10800000">
              <a:off x="2667002" y="1506958"/>
              <a:ext cx="3810001" cy="3810001"/>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7" name="Pie 116"/>
            <p:cNvSpPr/>
            <p:nvPr/>
          </p:nvSpPr>
          <p:spPr>
            <a:xfrm>
              <a:off x="2667000" y="1524000"/>
              <a:ext cx="3810000" cy="3810000"/>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118" name="Straight Connector 117"/>
            <p:cNvCxnSpPr>
              <a:stCxn id="126" idx="0"/>
              <a:endCxn id="123" idx="4"/>
            </p:cNvCxnSpPr>
            <p:nvPr/>
          </p:nvCxnSpPr>
          <p:spPr>
            <a:xfrm flipH="1">
              <a:off x="4551810" y="1485899"/>
              <a:ext cx="20189" cy="3922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127" idx="2"/>
              <a:endCxn id="123" idx="6"/>
            </p:cNvCxnSpPr>
            <p:nvPr/>
          </p:nvCxnSpPr>
          <p:spPr>
            <a:xfrm flipV="1">
              <a:off x="2676524" y="3408810"/>
              <a:ext cx="3874391" cy="201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127" idx="1"/>
              <a:endCxn id="123" idx="5"/>
            </p:cNvCxnSpPr>
            <p:nvPr/>
          </p:nvCxnSpPr>
          <p:spPr>
            <a:xfrm>
              <a:off x="3231695" y="2088695"/>
              <a:ext cx="2733696" cy="27336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123" idx="7"/>
              <a:endCxn id="123" idx="3"/>
            </p:cNvCxnSpPr>
            <p:nvPr/>
          </p:nvCxnSpPr>
          <p:spPr>
            <a:xfrm flipH="1">
              <a:off x="3138228" y="1995228"/>
              <a:ext cx="2827163" cy="28271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3" name="Oval 122"/>
            <p:cNvSpPr>
              <a:spLocks noChangeAspect="1"/>
            </p:cNvSpPr>
            <p:nvPr/>
          </p:nvSpPr>
          <p:spPr>
            <a:xfrm>
              <a:off x="2552703" y="1409703"/>
              <a:ext cx="3998212" cy="3998212"/>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4" name="Oval 123"/>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5" name="Oval 124"/>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6" name="Oval 125"/>
            <p:cNvSpPr/>
            <p:nvPr/>
          </p:nvSpPr>
          <p:spPr>
            <a:xfrm>
              <a:off x="2628900" y="1485900"/>
              <a:ext cx="3886200" cy="3886200"/>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7" name="Oval 126"/>
            <p:cNvSpPr>
              <a:spLocks noChangeAspect="1"/>
            </p:cNvSpPr>
            <p:nvPr/>
          </p:nvSpPr>
          <p:spPr>
            <a:xfrm>
              <a:off x="2676524" y="1533524"/>
              <a:ext cx="3790951" cy="379095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8" name="Oval 127"/>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29" name="TextBox 128"/>
          <p:cNvSpPr txBox="1"/>
          <p:nvPr/>
        </p:nvSpPr>
        <p:spPr>
          <a:xfrm>
            <a:off x="6914693" y="4826243"/>
            <a:ext cx="2438487" cy="1200329"/>
          </a:xfrm>
          <a:prstGeom prst="rect">
            <a:avLst/>
          </a:prstGeom>
          <a:noFill/>
        </p:spPr>
        <p:txBody>
          <a:bodyPr wrap="square" rtlCol="0">
            <a:spAutoFit/>
          </a:bodyPr>
          <a:lstStyle/>
          <a:p>
            <a:r>
              <a:rPr lang="en-GB" dirty="0" smtClean="0">
                <a:latin typeface="Comic Sans MS" panose="030F0702030302020204" pitchFamily="66" charset="0"/>
              </a:rPr>
              <a:t>When the wheels finally come to rest which letter will be in this position?</a:t>
            </a:r>
            <a:endParaRPr lang="en-GB" dirty="0">
              <a:latin typeface="Comic Sans MS" panose="030F0702030302020204" pitchFamily="66" charset="0"/>
            </a:endParaRPr>
          </a:p>
        </p:txBody>
      </p:sp>
      <p:sp>
        <p:nvSpPr>
          <p:cNvPr id="130" name="TextBox 129"/>
          <p:cNvSpPr txBox="1"/>
          <p:nvPr/>
        </p:nvSpPr>
        <p:spPr>
          <a:xfrm>
            <a:off x="84262" y="1377142"/>
            <a:ext cx="2517054" cy="2308324"/>
          </a:xfrm>
          <a:prstGeom prst="rect">
            <a:avLst/>
          </a:prstGeom>
          <a:noFill/>
        </p:spPr>
        <p:txBody>
          <a:bodyPr wrap="square" rtlCol="0">
            <a:spAutoFit/>
          </a:bodyPr>
          <a:lstStyle/>
          <a:p>
            <a:r>
              <a:rPr lang="en-GB" dirty="0" smtClean="0">
                <a:latin typeface="Comic Sans MS" panose="030F0702030302020204" pitchFamily="66" charset="0"/>
              </a:rPr>
              <a:t>These wheels are all in perfect, non-slip contact with their neighbours and are driven by the first wheel (with its direction of spin shown).</a:t>
            </a:r>
          </a:p>
        </p:txBody>
      </p:sp>
      <p:sp>
        <p:nvSpPr>
          <p:cNvPr id="131" name="Rectangle 130"/>
          <p:cNvSpPr/>
          <p:nvPr/>
        </p:nvSpPr>
        <p:spPr>
          <a:xfrm>
            <a:off x="71644" y="5237003"/>
            <a:ext cx="2741241" cy="1477328"/>
          </a:xfrm>
          <a:prstGeom prst="rect">
            <a:avLst/>
          </a:prstGeom>
        </p:spPr>
        <p:txBody>
          <a:bodyPr wrap="square">
            <a:spAutoFit/>
          </a:bodyPr>
          <a:lstStyle/>
          <a:p>
            <a:r>
              <a:rPr lang="en-GB" dirty="0" smtClean="0">
                <a:latin typeface="Comic Sans MS" panose="030F0702030302020204" pitchFamily="66" charset="0"/>
              </a:rPr>
              <a:t>The lengths </a:t>
            </a:r>
            <a:r>
              <a:rPr lang="en-GB" dirty="0">
                <a:latin typeface="Comic Sans MS" panose="030F0702030302020204" pitchFamily="66" charset="0"/>
              </a:rPr>
              <a:t>refer to the diameter of each </a:t>
            </a:r>
            <a:r>
              <a:rPr lang="en-GB" dirty="0" smtClean="0">
                <a:latin typeface="Comic Sans MS" panose="030F0702030302020204" pitchFamily="66" charset="0"/>
              </a:rPr>
              <a:t>wheel.</a:t>
            </a:r>
          </a:p>
          <a:p>
            <a:endParaRPr lang="en-GB" dirty="0">
              <a:latin typeface="Comic Sans MS" panose="030F0702030302020204" pitchFamily="66" charset="0"/>
            </a:endParaRPr>
          </a:p>
          <a:p>
            <a:r>
              <a:rPr lang="en-GB" dirty="0" smtClean="0">
                <a:latin typeface="Comic Sans MS" panose="030F0702030302020204" pitchFamily="66" charset="0"/>
              </a:rPr>
              <a:t>(Diagram not to scale)</a:t>
            </a:r>
            <a:endParaRPr lang="en-GB" dirty="0">
              <a:latin typeface="Comic Sans MS" panose="030F0702030302020204" pitchFamily="66" charset="0"/>
            </a:endParaRPr>
          </a:p>
        </p:txBody>
      </p:sp>
      <p:sp>
        <p:nvSpPr>
          <p:cNvPr id="132" name="TextBox 131"/>
          <p:cNvSpPr txBox="1"/>
          <p:nvPr/>
        </p:nvSpPr>
        <p:spPr>
          <a:xfrm>
            <a:off x="8169053" y="0"/>
            <a:ext cx="974947"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dirty="0" smtClean="0">
                <a:latin typeface="Bradley Hand ITC" panose="03070402050302030203" pitchFamily="66" charset="0"/>
              </a:rPr>
              <a:t>SIC_39</a:t>
            </a:r>
            <a:endParaRPr lang="en-GB" sz="2000" dirty="0">
              <a:latin typeface="Bradley Hand ITC" panose="03070402050302030203" pitchFamily="66" charset="0"/>
            </a:endParaRPr>
          </a:p>
        </p:txBody>
      </p:sp>
    </p:spTree>
    <p:extLst>
      <p:ext uri="{BB962C8B-B14F-4D97-AF65-F5344CB8AC3E}">
        <p14:creationId xmlns:p14="http://schemas.microsoft.com/office/powerpoint/2010/main" val="2922422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29681" y="116822"/>
            <a:ext cx="4038600" cy="4038600"/>
            <a:chOff x="2552700" y="1409700"/>
            <a:chExt cx="4038600" cy="4038600"/>
          </a:xfrm>
        </p:grpSpPr>
        <p:sp>
          <p:nvSpPr>
            <p:cNvPr id="4" name="Oval 3"/>
            <p:cNvSpPr/>
            <p:nvPr/>
          </p:nvSpPr>
          <p:spPr>
            <a:xfrm>
              <a:off x="2552700" y="1409700"/>
              <a:ext cx="4038600" cy="4038600"/>
            </a:xfrm>
            <a:prstGeom prst="ellipse">
              <a:avLst/>
            </a:prstGeom>
            <a:solidFill>
              <a:srgbClr val="FFFF66"/>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p:cNvSpPr/>
            <p:nvPr/>
          </p:nvSpPr>
          <p:spPr>
            <a:xfrm>
              <a:off x="3924300" y="2781300"/>
              <a:ext cx="1295400" cy="1295400"/>
            </a:xfrm>
            <a:prstGeom prst="ellipse">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3038475" y="1895475"/>
              <a:ext cx="3067050" cy="3067050"/>
            </a:xfrm>
            <a:prstGeom prst="ellipse">
              <a:avLst/>
            </a:prstGeom>
            <a:solidFill>
              <a:schemeClr val="accent4">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4533900" y="3390900"/>
              <a:ext cx="76200" cy="76200"/>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8" name="Group 7"/>
            <p:cNvGrpSpPr/>
            <p:nvPr/>
          </p:nvGrpSpPr>
          <p:grpSpPr>
            <a:xfrm>
              <a:off x="2600325" y="1457325"/>
              <a:ext cx="3943350" cy="3943350"/>
              <a:chOff x="2600325" y="1457325"/>
              <a:chExt cx="3943350" cy="3943350"/>
            </a:xfrm>
            <a:solidFill>
              <a:schemeClr val="bg1"/>
            </a:solidFill>
          </p:grpSpPr>
          <p:grpSp>
            <p:nvGrpSpPr>
              <p:cNvPr id="30" name="Group 29"/>
              <p:cNvGrpSpPr/>
              <p:nvPr/>
            </p:nvGrpSpPr>
            <p:grpSpPr>
              <a:xfrm>
                <a:off x="4381500" y="1457325"/>
                <a:ext cx="381000" cy="3943350"/>
                <a:chOff x="4381500" y="1457325"/>
                <a:chExt cx="381000" cy="3943350"/>
              </a:xfrm>
              <a:grpFill/>
            </p:grpSpPr>
            <p:sp>
              <p:nvSpPr>
                <p:cNvPr id="34" name="Oval 3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I</a:t>
                  </a:r>
                  <a:endParaRPr lang="en-GB" b="1" dirty="0">
                    <a:solidFill>
                      <a:srgbClr val="FF0000"/>
                    </a:solidFill>
                    <a:latin typeface="Comic Sans MS" panose="030F0702030302020204" pitchFamily="66" charset="0"/>
                  </a:endParaRPr>
                </a:p>
              </p:txBody>
            </p:sp>
            <p:sp>
              <p:nvSpPr>
                <p:cNvPr id="35" name="Oval 3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A</a:t>
                  </a:r>
                  <a:endParaRPr lang="en-GB" b="1" dirty="0">
                    <a:latin typeface="Comic Sans MS" panose="030F0702030302020204" pitchFamily="66" charset="0"/>
                  </a:endParaRPr>
                </a:p>
              </p:txBody>
            </p:sp>
          </p:grpSp>
          <p:grpSp>
            <p:nvGrpSpPr>
              <p:cNvPr id="31" name="Group 30"/>
              <p:cNvGrpSpPr/>
              <p:nvPr/>
            </p:nvGrpSpPr>
            <p:grpSpPr>
              <a:xfrm rot="5400000">
                <a:off x="4381500" y="1457325"/>
                <a:ext cx="381000" cy="3943350"/>
                <a:chOff x="4381500" y="1457325"/>
                <a:chExt cx="381000" cy="3943350"/>
              </a:xfrm>
              <a:grpFill/>
            </p:grpSpPr>
            <p:sp>
              <p:nvSpPr>
                <p:cNvPr id="32" name="Oval 3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E</a:t>
                  </a:r>
                  <a:endParaRPr lang="en-GB" b="1" dirty="0">
                    <a:solidFill>
                      <a:srgbClr val="FF0000"/>
                    </a:solidFill>
                    <a:latin typeface="Comic Sans MS" panose="030F0702030302020204" pitchFamily="66" charset="0"/>
                  </a:endParaRPr>
                </a:p>
              </p:txBody>
            </p:sp>
            <p:sp>
              <p:nvSpPr>
                <p:cNvPr id="33" name="Oval 3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M</a:t>
                  </a:r>
                  <a:endParaRPr lang="en-GB" b="1" dirty="0">
                    <a:solidFill>
                      <a:srgbClr val="FF0000"/>
                    </a:solidFill>
                    <a:latin typeface="Comic Sans MS" panose="030F0702030302020204" pitchFamily="66" charset="0"/>
                  </a:endParaRPr>
                </a:p>
              </p:txBody>
            </p:sp>
          </p:grpSp>
        </p:grpSp>
        <p:grpSp>
          <p:nvGrpSpPr>
            <p:cNvPr id="9" name="Group 8"/>
            <p:cNvGrpSpPr/>
            <p:nvPr/>
          </p:nvGrpSpPr>
          <p:grpSpPr>
            <a:xfrm rot="-1380000">
              <a:off x="2600325" y="1457325"/>
              <a:ext cx="3943350" cy="3943350"/>
              <a:chOff x="2600325" y="1457325"/>
              <a:chExt cx="3943350" cy="3943350"/>
            </a:xfrm>
            <a:solidFill>
              <a:schemeClr val="bg1"/>
            </a:solidFill>
          </p:grpSpPr>
          <p:grpSp>
            <p:nvGrpSpPr>
              <p:cNvPr id="24" name="Group 23"/>
              <p:cNvGrpSpPr/>
              <p:nvPr/>
            </p:nvGrpSpPr>
            <p:grpSpPr>
              <a:xfrm>
                <a:off x="4381500" y="1457325"/>
                <a:ext cx="381000" cy="3943350"/>
                <a:chOff x="4381500" y="1457325"/>
                <a:chExt cx="381000" cy="3943350"/>
              </a:xfrm>
              <a:grpFill/>
            </p:grpSpPr>
            <p:sp>
              <p:nvSpPr>
                <p:cNvPr id="28" name="Oval 27"/>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J</a:t>
                  </a:r>
                  <a:endParaRPr lang="en-GB" b="1" dirty="0">
                    <a:solidFill>
                      <a:srgbClr val="FF0000"/>
                    </a:solidFill>
                    <a:latin typeface="Comic Sans MS" panose="030F0702030302020204" pitchFamily="66" charset="0"/>
                  </a:endParaRPr>
                </a:p>
              </p:txBody>
            </p:sp>
            <p:sp>
              <p:nvSpPr>
                <p:cNvPr id="29" name="Oval 28"/>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B</a:t>
                  </a:r>
                  <a:endParaRPr lang="en-GB" b="1" dirty="0">
                    <a:latin typeface="Comic Sans MS" panose="030F0702030302020204" pitchFamily="66" charset="0"/>
                  </a:endParaRPr>
                </a:p>
              </p:txBody>
            </p:sp>
          </p:grpSp>
          <p:grpSp>
            <p:nvGrpSpPr>
              <p:cNvPr id="25" name="Group 24"/>
              <p:cNvGrpSpPr/>
              <p:nvPr/>
            </p:nvGrpSpPr>
            <p:grpSpPr>
              <a:xfrm rot="5400000">
                <a:off x="4381500" y="1457325"/>
                <a:ext cx="381000" cy="3943350"/>
                <a:chOff x="4381500" y="1457325"/>
                <a:chExt cx="381000" cy="3943350"/>
              </a:xfrm>
              <a:grpFill/>
            </p:grpSpPr>
            <p:sp>
              <p:nvSpPr>
                <p:cNvPr id="26" name="Oval 2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F</a:t>
                  </a:r>
                  <a:endParaRPr lang="en-GB" b="1" dirty="0">
                    <a:solidFill>
                      <a:srgbClr val="FF0000"/>
                    </a:solidFill>
                    <a:latin typeface="Comic Sans MS" panose="030F0702030302020204" pitchFamily="66" charset="0"/>
                  </a:endParaRPr>
                </a:p>
              </p:txBody>
            </p:sp>
            <p:sp>
              <p:nvSpPr>
                <p:cNvPr id="27" name="Oval 2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N</a:t>
                  </a:r>
                  <a:endParaRPr lang="en-GB" b="1" dirty="0">
                    <a:solidFill>
                      <a:srgbClr val="FF0000"/>
                    </a:solidFill>
                    <a:latin typeface="Comic Sans MS" panose="030F0702030302020204" pitchFamily="66" charset="0"/>
                  </a:endParaRPr>
                </a:p>
              </p:txBody>
            </p:sp>
          </p:grpSp>
        </p:grpSp>
        <p:grpSp>
          <p:nvGrpSpPr>
            <p:cNvPr id="10" name="Group 9"/>
            <p:cNvGrpSpPr/>
            <p:nvPr/>
          </p:nvGrpSpPr>
          <p:grpSpPr>
            <a:xfrm rot="-4080000">
              <a:off x="2600325" y="1457325"/>
              <a:ext cx="3943350" cy="3943350"/>
              <a:chOff x="2600325" y="1457325"/>
              <a:chExt cx="3943350" cy="3943350"/>
            </a:xfrm>
            <a:solidFill>
              <a:schemeClr val="bg1"/>
            </a:solidFill>
          </p:grpSpPr>
          <p:grpSp>
            <p:nvGrpSpPr>
              <p:cNvPr id="18" name="Group 17"/>
              <p:cNvGrpSpPr/>
              <p:nvPr/>
            </p:nvGrpSpPr>
            <p:grpSpPr>
              <a:xfrm>
                <a:off x="4381500" y="1457325"/>
                <a:ext cx="381000" cy="3943350"/>
                <a:chOff x="4381500" y="1457325"/>
                <a:chExt cx="381000" cy="3943350"/>
              </a:xfrm>
              <a:grpFill/>
            </p:grpSpPr>
            <p:sp>
              <p:nvSpPr>
                <p:cNvPr id="22" name="Oval 2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L</a:t>
                  </a:r>
                  <a:endParaRPr lang="en-GB" b="1" dirty="0">
                    <a:solidFill>
                      <a:srgbClr val="FF0000"/>
                    </a:solidFill>
                    <a:latin typeface="Comic Sans MS" panose="030F0702030302020204" pitchFamily="66" charset="0"/>
                  </a:endParaRPr>
                </a:p>
              </p:txBody>
            </p:sp>
            <p:sp>
              <p:nvSpPr>
                <p:cNvPr id="23" name="Oval 2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D</a:t>
                  </a:r>
                  <a:endParaRPr lang="en-GB" b="1" dirty="0">
                    <a:latin typeface="Comic Sans MS" panose="030F0702030302020204" pitchFamily="66" charset="0"/>
                  </a:endParaRPr>
                </a:p>
              </p:txBody>
            </p:sp>
          </p:grpSp>
          <p:grpSp>
            <p:nvGrpSpPr>
              <p:cNvPr id="19" name="Group 18"/>
              <p:cNvGrpSpPr/>
              <p:nvPr/>
            </p:nvGrpSpPr>
            <p:grpSpPr>
              <a:xfrm rot="5400000">
                <a:off x="4381500" y="1457325"/>
                <a:ext cx="381000" cy="3943350"/>
                <a:chOff x="4381500" y="1457325"/>
                <a:chExt cx="381000" cy="3943350"/>
              </a:xfrm>
              <a:grpFill/>
            </p:grpSpPr>
            <p:sp>
              <p:nvSpPr>
                <p:cNvPr id="20" name="Oval 19"/>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H</a:t>
                  </a:r>
                  <a:endParaRPr lang="en-GB" b="1" dirty="0">
                    <a:solidFill>
                      <a:srgbClr val="FF0000"/>
                    </a:solidFill>
                    <a:latin typeface="Comic Sans MS" panose="030F0702030302020204" pitchFamily="66" charset="0"/>
                  </a:endParaRPr>
                </a:p>
              </p:txBody>
            </p:sp>
            <p:sp>
              <p:nvSpPr>
                <p:cNvPr id="21" name="Oval 20"/>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P</a:t>
                  </a:r>
                  <a:endParaRPr lang="en-GB" b="1" dirty="0">
                    <a:solidFill>
                      <a:srgbClr val="FF0000"/>
                    </a:solidFill>
                    <a:latin typeface="Comic Sans MS" panose="030F0702030302020204" pitchFamily="66" charset="0"/>
                  </a:endParaRPr>
                </a:p>
              </p:txBody>
            </p:sp>
          </p:grpSp>
        </p:grpSp>
        <p:grpSp>
          <p:nvGrpSpPr>
            <p:cNvPr id="11" name="Group 10"/>
            <p:cNvGrpSpPr/>
            <p:nvPr/>
          </p:nvGrpSpPr>
          <p:grpSpPr>
            <a:xfrm rot="-2700000">
              <a:off x="2600325" y="1457325"/>
              <a:ext cx="3943350" cy="3943350"/>
              <a:chOff x="2600325" y="1457325"/>
              <a:chExt cx="3943350" cy="3943350"/>
            </a:xfrm>
            <a:solidFill>
              <a:schemeClr val="bg1"/>
            </a:solidFill>
          </p:grpSpPr>
          <p:grpSp>
            <p:nvGrpSpPr>
              <p:cNvPr id="12" name="Group 11"/>
              <p:cNvGrpSpPr/>
              <p:nvPr/>
            </p:nvGrpSpPr>
            <p:grpSpPr>
              <a:xfrm>
                <a:off x="4381500" y="1457325"/>
                <a:ext cx="381000" cy="3943350"/>
                <a:chOff x="4381500" y="1457325"/>
                <a:chExt cx="381000" cy="3943350"/>
              </a:xfrm>
              <a:grpFill/>
            </p:grpSpPr>
            <p:sp>
              <p:nvSpPr>
                <p:cNvPr id="16" name="Oval 1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K</a:t>
                  </a:r>
                  <a:endParaRPr lang="en-GB" b="1" dirty="0">
                    <a:solidFill>
                      <a:srgbClr val="FF0000"/>
                    </a:solidFill>
                    <a:latin typeface="Comic Sans MS" panose="030F0702030302020204" pitchFamily="66" charset="0"/>
                  </a:endParaRPr>
                </a:p>
              </p:txBody>
            </p:sp>
            <p:sp>
              <p:nvSpPr>
                <p:cNvPr id="17" name="Oval 1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C</a:t>
                  </a:r>
                  <a:endParaRPr lang="en-GB" b="1" dirty="0">
                    <a:latin typeface="Comic Sans MS" panose="030F0702030302020204" pitchFamily="66" charset="0"/>
                  </a:endParaRPr>
                </a:p>
              </p:txBody>
            </p:sp>
          </p:grpSp>
          <p:grpSp>
            <p:nvGrpSpPr>
              <p:cNvPr id="13" name="Group 12"/>
              <p:cNvGrpSpPr/>
              <p:nvPr/>
            </p:nvGrpSpPr>
            <p:grpSpPr>
              <a:xfrm rot="5400000">
                <a:off x="4381500" y="1457325"/>
                <a:ext cx="381000" cy="3943350"/>
                <a:chOff x="4381500" y="1457325"/>
                <a:chExt cx="381000" cy="3943350"/>
              </a:xfrm>
              <a:grpFill/>
            </p:grpSpPr>
            <p:sp>
              <p:nvSpPr>
                <p:cNvPr id="14" name="Oval 1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G</a:t>
                  </a:r>
                  <a:endParaRPr lang="en-GB" b="1" dirty="0">
                    <a:solidFill>
                      <a:srgbClr val="FF0000"/>
                    </a:solidFill>
                    <a:latin typeface="Comic Sans MS" panose="030F0702030302020204" pitchFamily="66" charset="0"/>
                  </a:endParaRPr>
                </a:p>
              </p:txBody>
            </p:sp>
            <p:sp>
              <p:nvSpPr>
                <p:cNvPr id="15" name="Oval 1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O</a:t>
                  </a:r>
                  <a:endParaRPr lang="en-GB" b="1" dirty="0">
                    <a:solidFill>
                      <a:srgbClr val="FF0000"/>
                    </a:solidFill>
                    <a:latin typeface="Comic Sans MS" panose="030F0702030302020204" pitchFamily="66" charset="0"/>
                  </a:endParaRPr>
                </a:p>
              </p:txBody>
            </p:sp>
          </p:grpSp>
        </p:grpSp>
      </p:grpSp>
      <p:sp>
        <p:nvSpPr>
          <p:cNvPr id="52" name="Arc 51"/>
          <p:cNvSpPr/>
          <p:nvPr/>
        </p:nvSpPr>
        <p:spPr>
          <a:xfrm rot="5400000" flipH="1">
            <a:off x="5417441" y="4618249"/>
            <a:ext cx="1435212" cy="1435212"/>
          </a:xfrm>
          <a:prstGeom prst="arc">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nvGrpSpPr>
          <p:cNvPr id="53" name="Group 52"/>
          <p:cNvGrpSpPr/>
          <p:nvPr/>
        </p:nvGrpSpPr>
        <p:grpSpPr>
          <a:xfrm>
            <a:off x="3524362" y="3926160"/>
            <a:ext cx="1870836" cy="1870836"/>
            <a:chOff x="2552700" y="1409700"/>
            <a:chExt cx="4038600" cy="4038600"/>
          </a:xfrm>
        </p:grpSpPr>
        <p:sp>
          <p:nvSpPr>
            <p:cNvPr id="54" name="Pie 53"/>
            <p:cNvSpPr/>
            <p:nvPr/>
          </p:nvSpPr>
          <p:spPr>
            <a:xfrm>
              <a:off x="2667000" y="1524000"/>
              <a:ext cx="3810000" cy="3810000"/>
            </a:xfrm>
            <a:prstGeom prst="pie">
              <a:avLst>
                <a:gd name="adj1" fmla="val 12298"/>
                <a:gd name="adj2" fmla="val 5412384"/>
              </a:avLst>
            </a:prstGeom>
            <a:solidFill>
              <a:srgbClr val="FFFF66"/>
            </a:solidFill>
            <a:ln w="381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5" name="Pie 54"/>
            <p:cNvSpPr/>
            <p:nvPr/>
          </p:nvSpPr>
          <p:spPr>
            <a:xfrm rot="10800000">
              <a:off x="2667001" y="1524000"/>
              <a:ext cx="3810000" cy="3810000"/>
            </a:xfrm>
            <a:prstGeom prst="pie">
              <a:avLst>
                <a:gd name="adj1" fmla="val 12298"/>
                <a:gd name="adj2" fmla="val 5412384"/>
              </a:avLst>
            </a:prstGeom>
            <a:solidFill>
              <a:srgbClr val="FFFF6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6" name="Pie 55"/>
            <p:cNvSpPr/>
            <p:nvPr/>
          </p:nvSpPr>
          <p:spPr>
            <a:xfrm rot="10800000">
              <a:off x="2667001"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7" name="Pie 56"/>
            <p:cNvSpPr/>
            <p:nvPr/>
          </p:nvSpPr>
          <p:spPr>
            <a:xfrm>
              <a:off x="2667000"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58" name="Straight Connector 57"/>
            <p:cNvCxnSpPr>
              <a:stCxn id="63" idx="0"/>
              <a:endCxn id="63" idx="4"/>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63" idx="2"/>
              <a:endCxn id="63" idx="6"/>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63" idx="1"/>
              <a:endCxn id="63" idx="5"/>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63" idx="7"/>
              <a:endCxn id="63" idx="3"/>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Oval 62"/>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Oval 63"/>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Oval 64"/>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Oval 65"/>
            <p:cNvSpPr/>
            <p:nvPr/>
          </p:nvSpPr>
          <p:spPr>
            <a:xfrm>
              <a:off x="2628900" y="1485900"/>
              <a:ext cx="3886200" cy="38862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68" name="Group 67"/>
          <p:cNvGrpSpPr/>
          <p:nvPr/>
        </p:nvGrpSpPr>
        <p:grpSpPr>
          <a:xfrm>
            <a:off x="2745213" y="3572079"/>
            <a:ext cx="1000382" cy="1000382"/>
            <a:chOff x="2552700" y="1409700"/>
            <a:chExt cx="4038600" cy="4038600"/>
          </a:xfrm>
        </p:grpSpPr>
        <p:sp>
          <p:nvSpPr>
            <p:cNvPr id="69" name="Pie 68"/>
            <p:cNvSpPr/>
            <p:nvPr/>
          </p:nvSpPr>
          <p:spPr>
            <a:xfrm>
              <a:off x="2667000"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0" name="Pie 69"/>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1" name="Pie 70"/>
            <p:cNvSpPr/>
            <p:nvPr/>
          </p:nvSpPr>
          <p:spPr>
            <a:xfrm rot="10800000">
              <a:off x="2667001"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2" name="Pie 71"/>
            <p:cNvSpPr/>
            <p:nvPr/>
          </p:nvSpPr>
          <p:spPr>
            <a:xfrm>
              <a:off x="2667000"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73" name="Straight Connector 72"/>
            <p:cNvCxnSpPr>
              <a:stCxn id="78" idx="0"/>
              <a:endCxn id="78" idx="4"/>
            </p:cNvCxnSpPr>
            <p:nvPr/>
          </p:nvCxnSpPr>
          <p:spPr>
            <a:xfrm>
              <a:off x="4572000" y="1409700"/>
              <a:ext cx="0" cy="403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78" idx="2"/>
              <a:endCxn id="78" idx="6"/>
            </p:cNvCxnSpPr>
            <p:nvPr/>
          </p:nvCxnSpPr>
          <p:spPr>
            <a:xfrm>
              <a:off x="2552700" y="3429000"/>
              <a:ext cx="4038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78" idx="1"/>
              <a:endCxn id="78" idx="5"/>
            </p:cNvCxnSpPr>
            <p:nvPr/>
          </p:nvCxnSpPr>
          <p:spPr>
            <a:xfrm>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78" idx="7"/>
              <a:endCxn id="78" idx="3"/>
            </p:cNvCxnSpPr>
            <p:nvPr/>
          </p:nvCxnSpPr>
          <p:spPr>
            <a:xfrm flipH="1">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Oval 77"/>
            <p:cNvSpPr/>
            <p:nvPr/>
          </p:nvSpPr>
          <p:spPr>
            <a:xfrm>
              <a:off x="2552700" y="1409700"/>
              <a:ext cx="4038600" cy="403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9" name="Oval 78"/>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0" name="Oval 79"/>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1" name="Oval 80"/>
            <p:cNvSpPr/>
            <p:nvPr/>
          </p:nvSpPr>
          <p:spPr>
            <a:xfrm>
              <a:off x="2628900" y="1485900"/>
              <a:ext cx="3886200" cy="38862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2" name="Oval 81"/>
            <p:cNvSpPr/>
            <p:nvPr/>
          </p:nvSpPr>
          <p:spPr>
            <a:xfrm>
              <a:off x="2676525" y="1533525"/>
              <a:ext cx="3790950" cy="379095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Oval 82"/>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84" name="Group 83"/>
          <p:cNvGrpSpPr/>
          <p:nvPr/>
        </p:nvGrpSpPr>
        <p:grpSpPr>
          <a:xfrm>
            <a:off x="2723801" y="1379043"/>
            <a:ext cx="2309935" cy="2309935"/>
            <a:chOff x="2552700" y="1409700"/>
            <a:chExt cx="4038600" cy="4038600"/>
          </a:xfrm>
        </p:grpSpPr>
        <p:sp>
          <p:nvSpPr>
            <p:cNvPr id="85" name="Pie 84"/>
            <p:cNvSpPr>
              <a:spLocks noChangeAspect="1"/>
            </p:cNvSpPr>
            <p:nvPr/>
          </p:nvSpPr>
          <p:spPr>
            <a:xfrm>
              <a:off x="2571750"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6" name="Pie 85"/>
            <p:cNvSpPr>
              <a:spLocks noChangeAspect="1"/>
            </p:cNvSpPr>
            <p:nvPr/>
          </p:nvSpPr>
          <p:spPr>
            <a:xfrm rot="10800000">
              <a:off x="2571751"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7" name="Pie 86"/>
            <p:cNvSpPr>
              <a:spLocks noChangeAspect="1"/>
            </p:cNvSpPr>
            <p:nvPr/>
          </p:nvSpPr>
          <p:spPr>
            <a:xfrm rot="10800000">
              <a:off x="2571751"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8" name="Pie 87"/>
            <p:cNvSpPr>
              <a:spLocks noChangeAspect="1"/>
            </p:cNvSpPr>
            <p:nvPr/>
          </p:nvSpPr>
          <p:spPr>
            <a:xfrm>
              <a:off x="2571750"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89" name="Straight Connector 88"/>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4" name="Oval 93"/>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Oval 94"/>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Oval 95"/>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Oval 9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cxnSp>
        <p:nvCxnSpPr>
          <p:cNvPr id="98" name="Straight Arrow Connector 97"/>
          <p:cNvCxnSpPr/>
          <p:nvPr/>
        </p:nvCxnSpPr>
        <p:spPr>
          <a:xfrm flipH="1" flipV="1">
            <a:off x="7882908" y="4083310"/>
            <a:ext cx="346724" cy="76517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50" name="TextBox 6149"/>
          <p:cNvSpPr txBox="1"/>
          <p:nvPr/>
        </p:nvSpPr>
        <p:spPr>
          <a:xfrm>
            <a:off x="662152" y="358517"/>
            <a:ext cx="2529860" cy="523220"/>
          </a:xfrm>
          <a:prstGeom prst="rect">
            <a:avLst/>
          </a:prstGeom>
          <a:noFill/>
        </p:spPr>
        <p:txBody>
          <a:bodyPr wrap="none" rtlCol="0">
            <a:spAutoFit/>
          </a:bodyPr>
          <a:lstStyle/>
          <a:p>
            <a:r>
              <a:rPr lang="en-GB" sz="2800" b="1" dirty="0" smtClean="0">
                <a:latin typeface="Comic Sans MS" panose="030F0702030302020204" pitchFamily="66" charset="0"/>
              </a:rPr>
              <a:t>Letter Wheel</a:t>
            </a:r>
            <a:endParaRPr lang="en-GB" sz="2800" b="1" dirty="0">
              <a:latin typeface="Comic Sans MS" panose="030F0702030302020204" pitchFamily="66" charset="0"/>
            </a:endParaRPr>
          </a:p>
        </p:txBody>
      </p:sp>
      <p:sp>
        <p:nvSpPr>
          <p:cNvPr id="6151" name="TextBox 6150"/>
          <p:cNvSpPr txBox="1"/>
          <p:nvPr/>
        </p:nvSpPr>
        <p:spPr>
          <a:xfrm>
            <a:off x="5197223" y="6203145"/>
            <a:ext cx="3804837" cy="646331"/>
          </a:xfrm>
          <a:prstGeom prst="rect">
            <a:avLst/>
          </a:prstGeom>
          <a:noFill/>
        </p:spPr>
        <p:txBody>
          <a:bodyPr wrap="square" rtlCol="0">
            <a:spAutoFit/>
          </a:bodyPr>
          <a:lstStyle/>
          <a:p>
            <a:r>
              <a:rPr lang="en-GB" dirty="0" smtClean="0">
                <a:latin typeface="Comic Sans MS" panose="030F0702030302020204" pitchFamily="66" charset="0"/>
              </a:rPr>
              <a:t>This wheel makes 165 complete revolutions in the direction shown</a:t>
            </a:r>
            <a:endParaRPr lang="en-GB" dirty="0">
              <a:latin typeface="Comic Sans MS" panose="030F0702030302020204" pitchFamily="66" charset="0"/>
            </a:endParaRPr>
          </a:p>
        </p:txBody>
      </p:sp>
      <p:sp>
        <p:nvSpPr>
          <p:cNvPr id="6152" name="TextBox 6151"/>
          <p:cNvSpPr txBox="1"/>
          <p:nvPr/>
        </p:nvSpPr>
        <p:spPr>
          <a:xfrm>
            <a:off x="4619784" y="5833813"/>
            <a:ext cx="904415" cy="369332"/>
          </a:xfrm>
          <a:prstGeom prst="rect">
            <a:avLst/>
          </a:prstGeom>
          <a:noFill/>
        </p:spPr>
        <p:txBody>
          <a:bodyPr wrap="none" rtlCol="0">
            <a:spAutoFit/>
          </a:bodyPr>
          <a:lstStyle/>
          <a:p>
            <a:r>
              <a:rPr lang="en-GB" dirty="0" smtClean="0"/>
              <a:t>130mm</a:t>
            </a:r>
            <a:endParaRPr lang="en-GB" dirty="0"/>
          </a:p>
        </p:txBody>
      </p:sp>
      <p:sp>
        <p:nvSpPr>
          <p:cNvPr id="110" name="TextBox 109"/>
          <p:cNvSpPr txBox="1"/>
          <p:nvPr/>
        </p:nvSpPr>
        <p:spPr>
          <a:xfrm>
            <a:off x="2705605" y="5147637"/>
            <a:ext cx="904415" cy="369332"/>
          </a:xfrm>
          <a:prstGeom prst="rect">
            <a:avLst/>
          </a:prstGeom>
          <a:noFill/>
        </p:spPr>
        <p:txBody>
          <a:bodyPr wrap="none" rtlCol="0">
            <a:spAutoFit/>
          </a:bodyPr>
          <a:lstStyle/>
          <a:p>
            <a:r>
              <a:rPr lang="en-GB" dirty="0" smtClean="0"/>
              <a:t>215mm</a:t>
            </a:r>
            <a:endParaRPr lang="en-GB" dirty="0"/>
          </a:p>
        </p:txBody>
      </p:sp>
      <p:sp>
        <p:nvSpPr>
          <p:cNvPr id="111" name="TextBox 110"/>
          <p:cNvSpPr txBox="1"/>
          <p:nvPr/>
        </p:nvSpPr>
        <p:spPr>
          <a:xfrm>
            <a:off x="1987300" y="4232708"/>
            <a:ext cx="904415" cy="369332"/>
          </a:xfrm>
          <a:prstGeom prst="rect">
            <a:avLst/>
          </a:prstGeom>
          <a:noFill/>
        </p:spPr>
        <p:txBody>
          <a:bodyPr wrap="none" rtlCol="0">
            <a:spAutoFit/>
          </a:bodyPr>
          <a:lstStyle/>
          <a:p>
            <a:r>
              <a:rPr lang="en-GB" dirty="0" smtClean="0"/>
              <a:t>107mm</a:t>
            </a:r>
            <a:endParaRPr lang="en-GB" dirty="0"/>
          </a:p>
        </p:txBody>
      </p:sp>
      <p:sp>
        <p:nvSpPr>
          <p:cNvPr id="112" name="TextBox 111"/>
          <p:cNvSpPr txBox="1"/>
          <p:nvPr/>
        </p:nvSpPr>
        <p:spPr>
          <a:xfrm>
            <a:off x="3798339" y="1026320"/>
            <a:ext cx="904415" cy="369332"/>
          </a:xfrm>
          <a:prstGeom prst="rect">
            <a:avLst/>
          </a:prstGeom>
          <a:noFill/>
        </p:spPr>
        <p:txBody>
          <a:bodyPr wrap="none" rtlCol="0">
            <a:spAutoFit/>
          </a:bodyPr>
          <a:lstStyle/>
          <a:p>
            <a:r>
              <a:rPr lang="en-GB" dirty="0" smtClean="0"/>
              <a:t>261mm</a:t>
            </a:r>
            <a:endParaRPr lang="en-GB" dirty="0"/>
          </a:p>
        </p:txBody>
      </p:sp>
      <p:sp>
        <p:nvSpPr>
          <p:cNvPr id="113" name="TextBox 112"/>
          <p:cNvSpPr txBox="1"/>
          <p:nvPr/>
        </p:nvSpPr>
        <p:spPr>
          <a:xfrm>
            <a:off x="5102321" y="127210"/>
            <a:ext cx="904415" cy="369332"/>
          </a:xfrm>
          <a:prstGeom prst="rect">
            <a:avLst/>
          </a:prstGeom>
          <a:noFill/>
        </p:spPr>
        <p:txBody>
          <a:bodyPr wrap="none" rtlCol="0">
            <a:spAutoFit/>
          </a:bodyPr>
          <a:lstStyle/>
          <a:p>
            <a:r>
              <a:rPr lang="en-GB" dirty="0" smtClean="0"/>
              <a:t>480mm</a:t>
            </a:r>
            <a:endParaRPr lang="en-GB" dirty="0"/>
          </a:p>
        </p:txBody>
      </p:sp>
      <p:grpSp>
        <p:nvGrpSpPr>
          <p:cNvPr id="109" name="Group 108"/>
          <p:cNvGrpSpPr>
            <a:grpSpLocks noChangeAspect="1"/>
          </p:cNvGrpSpPr>
          <p:nvPr/>
        </p:nvGrpSpPr>
        <p:grpSpPr>
          <a:xfrm>
            <a:off x="5268955" y="4794121"/>
            <a:ext cx="1393197" cy="1393197"/>
            <a:chOff x="2552703" y="1409703"/>
            <a:chExt cx="3998212" cy="3998212"/>
          </a:xfrm>
        </p:grpSpPr>
        <p:sp>
          <p:nvSpPr>
            <p:cNvPr id="114" name="Pie 113"/>
            <p:cNvSpPr/>
            <p:nvPr/>
          </p:nvSpPr>
          <p:spPr>
            <a:xfrm>
              <a:off x="2667000" y="1524000"/>
              <a:ext cx="3810000" cy="3810000"/>
            </a:xfrm>
            <a:prstGeom prst="pie">
              <a:avLst>
                <a:gd name="adj1" fmla="val 12298"/>
                <a:gd name="adj2" fmla="val 5412384"/>
              </a:avLst>
            </a:prstGeom>
            <a:solidFill>
              <a:srgbClr val="FFFF66"/>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5" name="Pie 114"/>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6" name="Pie 115"/>
            <p:cNvSpPr/>
            <p:nvPr/>
          </p:nvSpPr>
          <p:spPr>
            <a:xfrm rot="10800000">
              <a:off x="2667002" y="1506958"/>
              <a:ext cx="3810001" cy="3810001"/>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7" name="Pie 116"/>
            <p:cNvSpPr/>
            <p:nvPr/>
          </p:nvSpPr>
          <p:spPr>
            <a:xfrm>
              <a:off x="2667000" y="1524000"/>
              <a:ext cx="3810000" cy="3810000"/>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118" name="Straight Connector 117"/>
            <p:cNvCxnSpPr>
              <a:stCxn id="126" idx="0"/>
              <a:endCxn id="123" idx="4"/>
            </p:cNvCxnSpPr>
            <p:nvPr/>
          </p:nvCxnSpPr>
          <p:spPr>
            <a:xfrm flipH="1">
              <a:off x="4551810" y="1485899"/>
              <a:ext cx="20189" cy="3922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127" idx="2"/>
              <a:endCxn id="123" idx="6"/>
            </p:cNvCxnSpPr>
            <p:nvPr/>
          </p:nvCxnSpPr>
          <p:spPr>
            <a:xfrm flipV="1">
              <a:off x="2676524" y="3408810"/>
              <a:ext cx="3874391" cy="201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127" idx="1"/>
              <a:endCxn id="123" idx="5"/>
            </p:cNvCxnSpPr>
            <p:nvPr/>
          </p:nvCxnSpPr>
          <p:spPr>
            <a:xfrm>
              <a:off x="3231695" y="2088695"/>
              <a:ext cx="2733696" cy="27336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123" idx="7"/>
              <a:endCxn id="123" idx="3"/>
            </p:cNvCxnSpPr>
            <p:nvPr/>
          </p:nvCxnSpPr>
          <p:spPr>
            <a:xfrm flipH="1">
              <a:off x="3138228" y="1995228"/>
              <a:ext cx="2827163" cy="28271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3" name="Oval 122"/>
            <p:cNvSpPr>
              <a:spLocks noChangeAspect="1"/>
            </p:cNvSpPr>
            <p:nvPr/>
          </p:nvSpPr>
          <p:spPr>
            <a:xfrm>
              <a:off x="2552703" y="1409703"/>
              <a:ext cx="3998212" cy="3998212"/>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4" name="Oval 123"/>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5" name="Oval 124"/>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6" name="Oval 125"/>
            <p:cNvSpPr/>
            <p:nvPr/>
          </p:nvSpPr>
          <p:spPr>
            <a:xfrm>
              <a:off x="2628900" y="1485900"/>
              <a:ext cx="3886200" cy="3886200"/>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7" name="Oval 126"/>
            <p:cNvSpPr>
              <a:spLocks noChangeAspect="1"/>
            </p:cNvSpPr>
            <p:nvPr/>
          </p:nvSpPr>
          <p:spPr>
            <a:xfrm>
              <a:off x="2676524" y="1533524"/>
              <a:ext cx="3790951" cy="379095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8" name="Oval 127"/>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29" name="TextBox 128"/>
          <p:cNvSpPr txBox="1"/>
          <p:nvPr/>
        </p:nvSpPr>
        <p:spPr>
          <a:xfrm>
            <a:off x="6914693" y="4826243"/>
            <a:ext cx="2438487" cy="1200329"/>
          </a:xfrm>
          <a:prstGeom prst="rect">
            <a:avLst/>
          </a:prstGeom>
          <a:noFill/>
        </p:spPr>
        <p:txBody>
          <a:bodyPr wrap="square" rtlCol="0">
            <a:spAutoFit/>
          </a:bodyPr>
          <a:lstStyle/>
          <a:p>
            <a:r>
              <a:rPr lang="en-GB" dirty="0" smtClean="0">
                <a:latin typeface="Comic Sans MS" panose="030F0702030302020204" pitchFamily="66" charset="0"/>
              </a:rPr>
              <a:t>When the wheels finally come to rest which letter will be in this position?</a:t>
            </a:r>
            <a:endParaRPr lang="en-GB" dirty="0">
              <a:latin typeface="Comic Sans MS" panose="030F0702030302020204" pitchFamily="66" charset="0"/>
            </a:endParaRPr>
          </a:p>
        </p:txBody>
      </p:sp>
      <p:sp>
        <p:nvSpPr>
          <p:cNvPr id="130" name="TextBox 129"/>
          <p:cNvSpPr txBox="1"/>
          <p:nvPr/>
        </p:nvSpPr>
        <p:spPr>
          <a:xfrm>
            <a:off x="84262" y="1377142"/>
            <a:ext cx="2517054" cy="2308324"/>
          </a:xfrm>
          <a:prstGeom prst="rect">
            <a:avLst/>
          </a:prstGeom>
          <a:noFill/>
        </p:spPr>
        <p:txBody>
          <a:bodyPr wrap="square" rtlCol="0">
            <a:spAutoFit/>
          </a:bodyPr>
          <a:lstStyle/>
          <a:p>
            <a:r>
              <a:rPr lang="en-GB" dirty="0" smtClean="0">
                <a:latin typeface="Comic Sans MS" panose="030F0702030302020204" pitchFamily="66" charset="0"/>
              </a:rPr>
              <a:t>These wheels are all in perfect, non-slip contact with their neighbours and are driven by the first wheel (with its direction of spin shown).</a:t>
            </a:r>
          </a:p>
        </p:txBody>
      </p:sp>
      <p:sp>
        <p:nvSpPr>
          <p:cNvPr id="131" name="Rectangle 130"/>
          <p:cNvSpPr/>
          <p:nvPr/>
        </p:nvSpPr>
        <p:spPr>
          <a:xfrm>
            <a:off x="71644" y="5237003"/>
            <a:ext cx="2741241" cy="1477328"/>
          </a:xfrm>
          <a:prstGeom prst="rect">
            <a:avLst/>
          </a:prstGeom>
        </p:spPr>
        <p:txBody>
          <a:bodyPr wrap="square">
            <a:spAutoFit/>
          </a:bodyPr>
          <a:lstStyle/>
          <a:p>
            <a:r>
              <a:rPr lang="en-GB" dirty="0" smtClean="0">
                <a:latin typeface="Comic Sans MS" panose="030F0702030302020204" pitchFamily="66" charset="0"/>
              </a:rPr>
              <a:t>The lengths </a:t>
            </a:r>
            <a:r>
              <a:rPr lang="en-GB" dirty="0">
                <a:latin typeface="Comic Sans MS" panose="030F0702030302020204" pitchFamily="66" charset="0"/>
              </a:rPr>
              <a:t>refer to the diameter of each </a:t>
            </a:r>
            <a:r>
              <a:rPr lang="en-GB" dirty="0" smtClean="0">
                <a:latin typeface="Comic Sans MS" panose="030F0702030302020204" pitchFamily="66" charset="0"/>
              </a:rPr>
              <a:t>wheel.</a:t>
            </a:r>
          </a:p>
          <a:p>
            <a:endParaRPr lang="en-GB" dirty="0">
              <a:latin typeface="Comic Sans MS" panose="030F0702030302020204" pitchFamily="66" charset="0"/>
            </a:endParaRPr>
          </a:p>
          <a:p>
            <a:r>
              <a:rPr lang="en-GB" dirty="0" smtClean="0">
                <a:latin typeface="Comic Sans MS" panose="030F0702030302020204" pitchFamily="66" charset="0"/>
              </a:rPr>
              <a:t>(Diagram not to scale)</a:t>
            </a:r>
            <a:endParaRPr lang="en-GB" dirty="0">
              <a:latin typeface="Comic Sans MS" panose="030F0702030302020204" pitchFamily="66" charset="0"/>
            </a:endParaRPr>
          </a:p>
        </p:txBody>
      </p:sp>
      <p:sp>
        <p:nvSpPr>
          <p:cNvPr id="132" name="TextBox 131"/>
          <p:cNvSpPr txBox="1"/>
          <p:nvPr/>
        </p:nvSpPr>
        <p:spPr>
          <a:xfrm>
            <a:off x="8169053" y="0"/>
            <a:ext cx="974947"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dirty="0" smtClean="0">
                <a:latin typeface="Bradley Hand ITC" panose="03070402050302030203" pitchFamily="66" charset="0"/>
              </a:rPr>
              <a:t>SIC_39</a:t>
            </a:r>
            <a:endParaRPr lang="en-GB" sz="2000" dirty="0">
              <a:latin typeface="Bradley Hand ITC" panose="03070402050302030203" pitchFamily="66" charset="0"/>
            </a:endParaRPr>
          </a:p>
        </p:txBody>
      </p:sp>
    </p:spTree>
    <p:extLst>
      <p:ext uri="{BB962C8B-B14F-4D97-AF65-F5344CB8AC3E}">
        <p14:creationId xmlns:p14="http://schemas.microsoft.com/office/powerpoint/2010/main" val="3391700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29681" y="116822"/>
            <a:ext cx="4038600" cy="4038600"/>
            <a:chOff x="2552700" y="1409700"/>
            <a:chExt cx="4038600" cy="4038600"/>
          </a:xfrm>
        </p:grpSpPr>
        <p:sp>
          <p:nvSpPr>
            <p:cNvPr id="4" name="Oval 3"/>
            <p:cNvSpPr/>
            <p:nvPr/>
          </p:nvSpPr>
          <p:spPr>
            <a:xfrm>
              <a:off x="2552700" y="1409700"/>
              <a:ext cx="4038600" cy="4038600"/>
            </a:xfrm>
            <a:prstGeom prst="ellipse">
              <a:avLst/>
            </a:prstGeom>
            <a:solidFill>
              <a:srgbClr val="FFFF66"/>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p:cNvSpPr/>
            <p:nvPr/>
          </p:nvSpPr>
          <p:spPr>
            <a:xfrm>
              <a:off x="3924300" y="2781300"/>
              <a:ext cx="1295400" cy="1295400"/>
            </a:xfrm>
            <a:prstGeom prst="ellipse">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3038475" y="1895475"/>
              <a:ext cx="3067050" cy="3067050"/>
            </a:xfrm>
            <a:prstGeom prst="ellipse">
              <a:avLst/>
            </a:prstGeom>
            <a:solidFill>
              <a:schemeClr val="accent4">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4533900" y="3390900"/>
              <a:ext cx="76200" cy="76200"/>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8" name="Group 7"/>
            <p:cNvGrpSpPr/>
            <p:nvPr/>
          </p:nvGrpSpPr>
          <p:grpSpPr>
            <a:xfrm>
              <a:off x="2600325" y="1457325"/>
              <a:ext cx="3943350" cy="3943350"/>
              <a:chOff x="2600325" y="1457325"/>
              <a:chExt cx="3943350" cy="3943350"/>
            </a:xfrm>
            <a:solidFill>
              <a:schemeClr val="bg1"/>
            </a:solidFill>
          </p:grpSpPr>
          <p:grpSp>
            <p:nvGrpSpPr>
              <p:cNvPr id="30" name="Group 29"/>
              <p:cNvGrpSpPr/>
              <p:nvPr/>
            </p:nvGrpSpPr>
            <p:grpSpPr>
              <a:xfrm>
                <a:off x="4381500" y="1457325"/>
                <a:ext cx="381000" cy="3943350"/>
                <a:chOff x="4381500" y="1457325"/>
                <a:chExt cx="381000" cy="3943350"/>
              </a:xfrm>
              <a:grpFill/>
            </p:grpSpPr>
            <p:sp>
              <p:nvSpPr>
                <p:cNvPr id="34" name="Oval 3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I</a:t>
                  </a:r>
                  <a:endParaRPr lang="en-GB" b="1" dirty="0">
                    <a:solidFill>
                      <a:srgbClr val="FF0000"/>
                    </a:solidFill>
                    <a:latin typeface="Comic Sans MS" panose="030F0702030302020204" pitchFamily="66" charset="0"/>
                  </a:endParaRPr>
                </a:p>
              </p:txBody>
            </p:sp>
            <p:sp>
              <p:nvSpPr>
                <p:cNvPr id="35" name="Oval 3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A</a:t>
                  </a:r>
                  <a:endParaRPr lang="en-GB" b="1" dirty="0">
                    <a:latin typeface="Comic Sans MS" panose="030F0702030302020204" pitchFamily="66" charset="0"/>
                  </a:endParaRPr>
                </a:p>
              </p:txBody>
            </p:sp>
          </p:grpSp>
          <p:grpSp>
            <p:nvGrpSpPr>
              <p:cNvPr id="31" name="Group 30"/>
              <p:cNvGrpSpPr/>
              <p:nvPr/>
            </p:nvGrpSpPr>
            <p:grpSpPr>
              <a:xfrm rot="5400000">
                <a:off x="4381500" y="1457325"/>
                <a:ext cx="381000" cy="3943350"/>
                <a:chOff x="4381500" y="1457325"/>
                <a:chExt cx="381000" cy="3943350"/>
              </a:xfrm>
              <a:grpFill/>
            </p:grpSpPr>
            <p:sp>
              <p:nvSpPr>
                <p:cNvPr id="32" name="Oval 3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E</a:t>
                  </a:r>
                  <a:endParaRPr lang="en-GB" b="1" dirty="0">
                    <a:solidFill>
                      <a:srgbClr val="FF0000"/>
                    </a:solidFill>
                    <a:latin typeface="Comic Sans MS" panose="030F0702030302020204" pitchFamily="66" charset="0"/>
                  </a:endParaRPr>
                </a:p>
              </p:txBody>
            </p:sp>
            <p:sp>
              <p:nvSpPr>
                <p:cNvPr id="33" name="Oval 3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M</a:t>
                  </a:r>
                  <a:endParaRPr lang="en-GB" b="1" dirty="0">
                    <a:solidFill>
                      <a:srgbClr val="FF0000"/>
                    </a:solidFill>
                    <a:latin typeface="Comic Sans MS" panose="030F0702030302020204" pitchFamily="66" charset="0"/>
                  </a:endParaRPr>
                </a:p>
              </p:txBody>
            </p:sp>
          </p:grpSp>
        </p:grpSp>
        <p:grpSp>
          <p:nvGrpSpPr>
            <p:cNvPr id="9" name="Group 8"/>
            <p:cNvGrpSpPr/>
            <p:nvPr/>
          </p:nvGrpSpPr>
          <p:grpSpPr>
            <a:xfrm rot="-1380000">
              <a:off x="2600325" y="1457325"/>
              <a:ext cx="3943350" cy="3943350"/>
              <a:chOff x="2600325" y="1457325"/>
              <a:chExt cx="3943350" cy="3943350"/>
            </a:xfrm>
            <a:solidFill>
              <a:schemeClr val="bg1"/>
            </a:solidFill>
          </p:grpSpPr>
          <p:grpSp>
            <p:nvGrpSpPr>
              <p:cNvPr id="24" name="Group 23"/>
              <p:cNvGrpSpPr/>
              <p:nvPr/>
            </p:nvGrpSpPr>
            <p:grpSpPr>
              <a:xfrm>
                <a:off x="4381500" y="1457325"/>
                <a:ext cx="381000" cy="3943350"/>
                <a:chOff x="4381500" y="1457325"/>
                <a:chExt cx="381000" cy="3943350"/>
              </a:xfrm>
              <a:grpFill/>
            </p:grpSpPr>
            <p:sp>
              <p:nvSpPr>
                <p:cNvPr id="28" name="Oval 27"/>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J</a:t>
                  </a:r>
                  <a:endParaRPr lang="en-GB" b="1" dirty="0">
                    <a:solidFill>
                      <a:srgbClr val="FF0000"/>
                    </a:solidFill>
                    <a:latin typeface="Comic Sans MS" panose="030F0702030302020204" pitchFamily="66" charset="0"/>
                  </a:endParaRPr>
                </a:p>
              </p:txBody>
            </p:sp>
            <p:sp>
              <p:nvSpPr>
                <p:cNvPr id="29" name="Oval 28"/>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B</a:t>
                  </a:r>
                  <a:endParaRPr lang="en-GB" b="1" dirty="0">
                    <a:latin typeface="Comic Sans MS" panose="030F0702030302020204" pitchFamily="66" charset="0"/>
                  </a:endParaRPr>
                </a:p>
              </p:txBody>
            </p:sp>
          </p:grpSp>
          <p:grpSp>
            <p:nvGrpSpPr>
              <p:cNvPr id="25" name="Group 24"/>
              <p:cNvGrpSpPr/>
              <p:nvPr/>
            </p:nvGrpSpPr>
            <p:grpSpPr>
              <a:xfrm rot="5400000">
                <a:off x="4381500" y="1457325"/>
                <a:ext cx="381000" cy="3943350"/>
                <a:chOff x="4381500" y="1457325"/>
                <a:chExt cx="381000" cy="3943350"/>
              </a:xfrm>
              <a:grpFill/>
            </p:grpSpPr>
            <p:sp>
              <p:nvSpPr>
                <p:cNvPr id="26" name="Oval 2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F</a:t>
                  </a:r>
                  <a:endParaRPr lang="en-GB" b="1" dirty="0">
                    <a:solidFill>
                      <a:srgbClr val="FF0000"/>
                    </a:solidFill>
                    <a:latin typeface="Comic Sans MS" panose="030F0702030302020204" pitchFamily="66" charset="0"/>
                  </a:endParaRPr>
                </a:p>
              </p:txBody>
            </p:sp>
            <p:sp>
              <p:nvSpPr>
                <p:cNvPr id="27" name="Oval 2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N</a:t>
                  </a:r>
                  <a:endParaRPr lang="en-GB" b="1" dirty="0">
                    <a:solidFill>
                      <a:srgbClr val="FF0000"/>
                    </a:solidFill>
                    <a:latin typeface="Comic Sans MS" panose="030F0702030302020204" pitchFamily="66" charset="0"/>
                  </a:endParaRPr>
                </a:p>
              </p:txBody>
            </p:sp>
          </p:grpSp>
        </p:grpSp>
        <p:grpSp>
          <p:nvGrpSpPr>
            <p:cNvPr id="10" name="Group 9"/>
            <p:cNvGrpSpPr/>
            <p:nvPr/>
          </p:nvGrpSpPr>
          <p:grpSpPr>
            <a:xfrm rot="-4080000">
              <a:off x="2600325" y="1457325"/>
              <a:ext cx="3943350" cy="3943350"/>
              <a:chOff x="2600325" y="1457325"/>
              <a:chExt cx="3943350" cy="3943350"/>
            </a:xfrm>
            <a:solidFill>
              <a:schemeClr val="bg1"/>
            </a:solidFill>
          </p:grpSpPr>
          <p:grpSp>
            <p:nvGrpSpPr>
              <p:cNvPr id="18" name="Group 17"/>
              <p:cNvGrpSpPr/>
              <p:nvPr/>
            </p:nvGrpSpPr>
            <p:grpSpPr>
              <a:xfrm>
                <a:off x="4381500" y="1457325"/>
                <a:ext cx="381000" cy="3943350"/>
                <a:chOff x="4381500" y="1457325"/>
                <a:chExt cx="381000" cy="3943350"/>
              </a:xfrm>
              <a:grpFill/>
            </p:grpSpPr>
            <p:sp>
              <p:nvSpPr>
                <p:cNvPr id="22" name="Oval 2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L</a:t>
                  </a:r>
                  <a:endParaRPr lang="en-GB" b="1" dirty="0">
                    <a:solidFill>
                      <a:srgbClr val="FF0000"/>
                    </a:solidFill>
                    <a:latin typeface="Comic Sans MS" panose="030F0702030302020204" pitchFamily="66" charset="0"/>
                  </a:endParaRPr>
                </a:p>
              </p:txBody>
            </p:sp>
            <p:sp>
              <p:nvSpPr>
                <p:cNvPr id="23" name="Oval 2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D</a:t>
                  </a:r>
                  <a:endParaRPr lang="en-GB" b="1" dirty="0">
                    <a:latin typeface="Comic Sans MS" panose="030F0702030302020204" pitchFamily="66" charset="0"/>
                  </a:endParaRPr>
                </a:p>
              </p:txBody>
            </p:sp>
          </p:grpSp>
          <p:grpSp>
            <p:nvGrpSpPr>
              <p:cNvPr id="19" name="Group 18"/>
              <p:cNvGrpSpPr/>
              <p:nvPr/>
            </p:nvGrpSpPr>
            <p:grpSpPr>
              <a:xfrm rot="5400000">
                <a:off x="4381500" y="1457325"/>
                <a:ext cx="381000" cy="3943350"/>
                <a:chOff x="4381500" y="1457325"/>
                <a:chExt cx="381000" cy="3943350"/>
              </a:xfrm>
              <a:grpFill/>
            </p:grpSpPr>
            <p:sp>
              <p:nvSpPr>
                <p:cNvPr id="20" name="Oval 19"/>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H</a:t>
                  </a:r>
                  <a:endParaRPr lang="en-GB" b="1" dirty="0">
                    <a:solidFill>
                      <a:srgbClr val="FF0000"/>
                    </a:solidFill>
                    <a:latin typeface="Comic Sans MS" panose="030F0702030302020204" pitchFamily="66" charset="0"/>
                  </a:endParaRPr>
                </a:p>
              </p:txBody>
            </p:sp>
            <p:sp>
              <p:nvSpPr>
                <p:cNvPr id="21" name="Oval 20"/>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P</a:t>
                  </a:r>
                  <a:endParaRPr lang="en-GB" b="1" dirty="0">
                    <a:solidFill>
                      <a:srgbClr val="FF0000"/>
                    </a:solidFill>
                    <a:latin typeface="Comic Sans MS" panose="030F0702030302020204" pitchFamily="66" charset="0"/>
                  </a:endParaRPr>
                </a:p>
              </p:txBody>
            </p:sp>
          </p:grpSp>
        </p:grpSp>
        <p:grpSp>
          <p:nvGrpSpPr>
            <p:cNvPr id="11" name="Group 10"/>
            <p:cNvGrpSpPr/>
            <p:nvPr/>
          </p:nvGrpSpPr>
          <p:grpSpPr>
            <a:xfrm rot="-2700000">
              <a:off x="2600325" y="1457325"/>
              <a:ext cx="3943350" cy="3943350"/>
              <a:chOff x="2600325" y="1457325"/>
              <a:chExt cx="3943350" cy="3943350"/>
            </a:xfrm>
            <a:solidFill>
              <a:schemeClr val="bg1"/>
            </a:solidFill>
          </p:grpSpPr>
          <p:grpSp>
            <p:nvGrpSpPr>
              <p:cNvPr id="12" name="Group 11"/>
              <p:cNvGrpSpPr/>
              <p:nvPr/>
            </p:nvGrpSpPr>
            <p:grpSpPr>
              <a:xfrm>
                <a:off x="4381500" y="1457325"/>
                <a:ext cx="381000" cy="3943350"/>
                <a:chOff x="4381500" y="1457325"/>
                <a:chExt cx="381000" cy="3943350"/>
              </a:xfrm>
              <a:grpFill/>
            </p:grpSpPr>
            <p:sp>
              <p:nvSpPr>
                <p:cNvPr id="16" name="Oval 1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K</a:t>
                  </a:r>
                  <a:endParaRPr lang="en-GB" b="1" dirty="0">
                    <a:solidFill>
                      <a:srgbClr val="FF0000"/>
                    </a:solidFill>
                    <a:latin typeface="Comic Sans MS" panose="030F0702030302020204" pitchFamily="66" charset="0"/>
                  </a:endParaRPr>
                </a:p>
              </p:txBody>
            </p:sp>
            <p:sp>
              <p:nvSpPr>
                <p:cNvPr id="17" name="Oval 1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C</a:t>
                  </a:r>
                  <a:endParaRPr lang="en-GB" b="1" dirty="0">
                    <a:latin typeface="Comic Sans MS" panose="030F0702030302020204" pitchFamily="66" charset="0"/>
                  </a:endParaRPr>
                </a:p>
              </p:txBody>
            </p:sp>
          </p:grpSp>
          <p:grpSp>
            <p:nvGrpSpPr>
              <p:cNvPr id="13" name="Group 12"/>
              <p:cNvGrpSpPr/>
              <p:nvPr/>
            </p:nvGrpSpPr>
            <p:grpSpPr>
              <a:xfrm rot="5400000">
                <a:off x="4381500" y="1457325"/>
                <a:ext cx="381000" cy="3943350"/>
                <a:chOff x="4381500" y="1457325"/>
                <a:chExt cx="381000" cy="3943350"/>
              </a:xfrm>
              <a:grpFill/>
            </p:grpSpPr>
            <p:sp>
              <p:nvSpPr>
                <p:cNvPr id="14" name="Oval 1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G</a:t>
                  </a:r>
                  <a:endParaRPr lang="en-GB" b="1" dirty="0">
                    <a:solidFill>
                      <a:srgbClr val="FF0000"/>
                    </a:solidFill>
                    <a:latin typeface="Comic Sans MS" panose="030F0702030302020204" pitchFamily="66" charset="0"/>
                  </a:endParaRPr>
                </a:p>
              </p:txBody>
            </p:sp>
            <p:sp>
              <p:nvSpPr>
                <p:cNvPr id="15" name="Oval 1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O</a:t>
                  </a:r>
                  <a:endParaRPr lang="en-GB" b="1" dirty="0">
                    <a:solidFill>
                      <a:srgbClr val="FF0000"/>
                    </a:solidFill>
                    <a:latin typeface="Comic Sans MS" panose="030F0702030302020204" pitchFamily="66" charset="0"/>
                  </a:endParaRPr>
                </a:p>
              </p:txBody>
            </p:sp>
          </p:grpSp>
        </p:grpSp>
      </p:grpSp>
      <p:sp>
        <p:nvSpPr>
          <p:cNvPr id="52" name="Arc 51"/>
          <p:cNvSpPr/>
          <p:nvPr/>
        </p:nvSpPr>
        <p:spPr>
          <a:xfrm rot="5400000" flipH="1">
            <a:off x="5417441" y="4618249"/>
            <a:ext cx="1435212" cy="1435212"/>
          </a:xfrm>
          <a:prstGeom prst="arc">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nvGrpSpPr>
          <p:cNvPr id="53" name="Group 52"/>
          <p:cNvGrpSpPr/>
          <p:nvPr/>
        </p:nvGrpSpPr>
        <p:grpSpPr>
          <a:xfrm>
            <a:off x="3524362" y="3926160"/>
            <a:ext cx="1870836" cy="1870836"/>
            <a:chOff x="2552700" y="1409700"/>
            <a:chExt cx="4038600" cy="4038600"/>
          </a:xfrm>
        </p:grpSpPr>
        <p:sp>
          <p:nvSpPr>
            <p:cNvPr id="54" name="Pie 53"/>
            <p:cNvSpPr/>
            <p:nvPr/>
          </p:nvSpPr>
          <p:spPr>
            <a:xfrm>
              <a:off x="2667000" y="1524000"/>
              <a:ext cx="3810000" cy="3810000"/>
            </a:xfrm>
            <a:prstGeom prst="pie">
              <a:avLst>
                <a:gd name="adj1" fmla="val 12298"/>
                <a:gd name="adj2" fmla="val 5412384"/>
              </a:avLst>
            </a:prstGeom>
            <a:solidFill>
              <a:srgbClr val="FFFF66"/>
            </a:solidFill>
            <a:ln w="381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5" name="Pie 54"/>
            <p:cNvSpPr/>
            <p:nvPr/>
          </p:nvSpPr>
          <p:spPr>
            <a:xfrm rot="10800000">
              <a:off x="2667001" y="1524000"/>
              <a:ext cx="3810000" cy="3810000"/>
            </a:xfrm>
            <a:prstGeom prst="pie">
              <a:avLst>
                <a:gd name="adj1" fmla="val 12298"/>
                <a:gd name="adj2" fmla="val 5412384"/>
              </a:avLst>
            </a:prstGeom>
            <a:solidFill>
              <a:srgbClr val="FFFF6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6" name="Pie 55"/>
            <p:cNvSpPr/>
            <p:nvPr/>
          </p:nvSpPr>
          <p:spPr>
            <a:xfrm rot="10800000">
              <a:off x="2667001"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7" name="Pie 56"/>
            <p:cNvSpPr/>
            <p:nvPr/>
          </p:nvSpPr>
          <p:spPr>
            <a:xfrm>
              <a:off x="2667000"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58" name="Straight Connector 57"/>
            <p:cNvCxnSpPr>
              <a:stCxn id="63" idx="0"/>
              <a:endCxn id="63" idx="4"/>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63" idx="2"/>
              <a:endCxn id="63" idx="6"/>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63" idx="1"/>
              <a:endCxn id="63" idx="5"/>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63" idx="7"/>
              <a:endCxn id="63" idx="3"/>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Oval 62"/>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Oval 63"/>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Oval 64"/>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Oval 65"/>
            <p:cNvSpPr/>
            <p:nvPr/>
          </p:nvSpPr>
          <p:spPr>
            <a:xfrm>
              <a:off x="2628900" y="1485900"/>
              <a:ext cx="3886200" cy="38862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68" name="Group 67"/>
          <p:cNvGrpSpPr/>
          <p:nvPr/>
        </p:nvGrpSpPr>
        <p:grpSpPr>
          <a:xfrm>
            <a:off x="2745213" y="3572079"/>
            <a:ext cx="1000382" cy="1000382"/>
            <a:chOff x="2552700" y="1409700"/>
            <a:chExt cx="4038600" cy="4038600"/>
          </a:xfrm>
        </p:grpSpPr>
        <p:sp>
          <p:nvSpPr>
            <p:cNvPr id="69" name="Pie 68"/>
            <p:cNvSpPr/>
            <p:nvPr/>
          </p:nvSpPr>
          <p:spPr>
            <a:xfrm>
              <a:off x="2667000"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0" name="Pie 69"/>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1" name="Pie 70"/>
            <p:cNvSpPr/>
            <p:nvPr/>
          </p:nvSpPr>
          <p:spPr>
            <a:xfrm rot="10800000">
              <a:off x="2667001"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2" name="Pie 71"/>
            <p:cNvSpPr/>
            <p:nvPr/>
          </p:nvSpPr>
          <p:spPr>
            <a:xfrm>
              <a:off x="2667000"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73" name="Straight Connector 72"/>
            <p:cNvCxnSpPr>
              <a:stCxn id="78" idx="0"/>
              <a:endCxn id="78" idx="4"/>
            </p:cNvCxnSpPr>
            <p:nvPr/>
          </p:nvCxnSpPr>
          <p:spPr>
            <a:xfrm>
              <a:off x="4572000" y="1409700"/>
              <a:ext cx="0" cy="403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78" idx="2"/>
              <a:endCxn id="78" idx="6"/>
            </p:cNvCxnSpPr>
            <p:nvPr/>
          </p:nvCxnSpPr>
          <p:spPr>
            <a:xfrm>
              <a:off x="2552700" y="3429000"/>
              <a:ext cx="4038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78" idx="1"/>
              <a:endCxn id="78" idx="5"/>
            </p:cNvCxnSpPr>
            <p:nvPr/>
          </p:nvCxnSpPr>
          <p:spPr>
            <a:xfrm>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78" idx="7"/>
              <a:endCxn id="78" idx="3"/>
            </p:cNvCxnSpPr>
            <p:nvPr/>
          </p:nvCxnSpPr>
          <p:spPr>
            <a:xfrm flipH="1">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Oval 77"/>
            <p:cNvSpPr/>
            <p:nvPr/>
          </p:nvSpPr>
          <p:spPr>
            <a:xfrm>
              <a:off x="2552700" y="1409700"/>
              <a:ext cx="4038600" cy="403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9" name="Oval 78"/>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0" name="Oval 79"/>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1" name="Oval 80"/>
            <p:cNvSpPr/>
            <p:nvPr/>
          </p:nvSpPr>
          <p:spPr>
            <a:xfrm>
              <a:off x="2628900" y="1485900"/>
              <a:ext cx="3886200" cy="38862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2" name="Oval 81"/>
            <p:cNvSpPr/>
            <p:nvPr/>
          </p:nvSpPr>
          <p:spPr>
            <a:xfrm>
              <a:off x="2676525" y="1533525"/>
              <a:ext cx="3790950" cy="379095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Oval 82"/>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84" name="Group 83"/>
          <p:cNvGrpSpPr/>
          <p:nvPr/>
        </p:nvGrpSpPr>
        <p:grpSpPr>
          <a:xfrm>
            <a:off x="2723801" y="1379043"/>
            <a:ext cx="2309935" cy="2309935"/>
            <a:chOff x="2552700" y="1409700"/>
            <a:chExt cx="4038600" cy="4038600"/>
          </a:xfrm>
        </p:grpSpPr>
        <p:sp>
          <p:nvSpPr>
            <p:cNvPr id="85" name="Pie 84"/>
            <p:cNvSpPr>
              <a:spLocks noChangeAspect="1"/>
            </p:cNvSpPr>
            <p:nvPr/>
          </p:nvSpPr>
          <p:spPr>
            <a:xfrm>
              <a:off x="2571750"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6" name="Pie 85"/>
            <p:cNvSpPr>
              <a:spLocks noChangeAspect="1"/>
            </p:cNvSpPr>
            <p:nvPr/>
          </p:nvSpPr>
          <p:spPr>
            <a:xfrm rot="10800000">
              <a:off x="2571751"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7" name="Pie 86"/>
            <p:cNvSpPr>
              <a:spLocks noChangeAspect="1"/>
            </p:cNvSpPr>
            <p:nvPr/>
          </p:nvSpPr>
          <p:spPr>
            <a:xfrm rot="10800000">
              <a:off x="2571751"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8" name="Pie 87"/>
            <p:cNvSpPr>
              <a:spLocks noChangeAspect="1"/>
            </p:cNvSpPr>
            <p:nvPr/>
          </p:nvSpPr>
          <p:spPr>
            <a:xfrm>
              <a:off x="2571750"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89" name="Straight Connector 88"/>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4" name="Oval 93"/>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Oval 94"/>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Oval 95"/>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Oval 9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cxnSp>
        <p:nvCxnSpPr>
          <p:cNvPr id="98" name="Straight Arrow Connector 97"/>
          <p:cNvCxnSpPr/>
          <p:nvPr/>
        </p:nvCxnSpPr>
        <p:spPr>
          <a:xfrm flipH="1" flipV="1">
            <a:off x="7882908" y="4083310"/>
            <a:ext cx="346724" cy="76517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50" name="TextBox 6149"/>
          <p:cNvSpPr txBox="1"/>
          <p:nvPr/>
        </p:nvSpPr>
        <p:spPr>
          <a:xfrm>
            <a:off x="662152" y="358517"/>
            <a:ext cx="2529860" cy="523220"/>
          </a:xfrm>
          <a:prstGeom prst="rect">
            <a:avLst/>
          </a:prstGeom>
          <a:noFill/>
        </p:spPr>
        <p:txBody>
          <a:bodyPr wrap="none" rtlCol="0">
            <a:spAutoFit/>
          </a:bodyPr>
          <a:lstStyle/>
          <a:p>
            <a:r>
              <a:rPr lang="en-GB" sz="2800" b="1" dirty="0" smtClean="0">
                <a:latin typeface="Comic Sans MS" panose="030F0702030302020204" pitchFamily="66" charset="0"/>
              </a:rPr>
              <a:t>Letter Wheel</a:t>
            </a:r>
            <a:endParaRPr lang="en-GB" sz="2800" b="1" dirty="0">
              <a:latin typeface="Comic Sans MS" panose="030F0702030302020204" pitchFamily="66" charset="0"/>
            </a:endParaRPr>
          </a:p>
        </p:txBody>
      </p:sp>
      <p:sp>
        <p:nvSpPr>
          <p:cNvPr id="6151" name="TextBox 6150"/>
          <p:cNvSpPr txBox="1"/>
          <p:nvPr/>
        </p:nvSpPr>
        <p:spPr>
          <a:xfrm>
            <a:off x="5197223" y="6203145"/>
            <a:ext cx="3804837" cy="646331"/>
          </a:xfrm>
          <a:prstGeom prst="rect">
            <a:avLst/>
          </a:prstGeom>
          <a:noFill/>
        </p:spPr>
        <p:txBody>
          <a:bodyPr wrap="square" rtlCol="0">
            <a:spAutoFit/>
          </a:bodyPr>
          <a:lstStyle/>
          <a:p>
            <a:r>
              <a:rPr lang="en-GB" dirty="0" smtClean="0">
                <a:latin typeface="Comic Sans MS" panose="030F0702030302020204" pitchFamily="66" charset="0"/>
              </a:rPr>
              <a:t>This wheel makes </a:t>
            </a:r>
            <a:r>
              <a:rPr lang="en-GB" dirty="0" smtClean="0">
                <a:latin typeface="Comic Sans MS" panose="030F0702030302020204" pitchFamily="66" charset="0"/>
              </a:rPr>
              <a:t>168</a:t>
            </a:r>
            <a:r>
              <a:rPr lang="en-GB" dirty="0" smtClean="0">
                <a:latin typeface="Comic Sans MS" panose="030F0702030302020204" pitchFamily="66" charset="0"/>
              </a:rPr>
              <a:t> </a:t>
            </a:r>
            <a:r>
              <a:rPr lang="en-GB" dirty="0" smtClean="0">
                <a:latin typeface="Comic Sans MS" panose="030F0702030302020204" pitchFamily="66" charset="0"/>
              </a:rPr>
              <a:t>complete revolutions in the direction shown</a:t>
            </a:r>
            <a:endParaRPr lang="en-GB" dirty="0">
              <a:latin typeface="Comic Sans MS" panose="030F0702030302020204" pitchFamily="66" charset="0"/>
            </a:endParaRPr>
          </a:p>
        </p:txBody>
      </p:sp>
      <p:sp>
        <p:nvSpPr>
          <p:cNvPr id="6152" name="TextBox 6151"/>
          <p:cNvSpPr txBox="1"/>
          <p:nvPr/>
        </p:nvSpPr>
        <p:spPr>
          <a:xfrm>
            <a:off x="4619784" y="5833813"/>
            <a:ext cx="904415" cy="369332"/>
          </a:xfrm>
          <a:prstGeom prst="rect">
            <a:avLst/>
          </a:prstGeom>
          <a:noFill/>
        </p:spPr>
        <p:txBody>
          <a:bodyPr wrap="none" rtlCol="0">
            <a:spAutoFit/>
          </a:bodyPr>
          <a:lstStyle/>
          <a:p>
            <a:r>
              <a:rPr lang="en-GB" dirty="0" smtClean="0"/>
              <a:t>130mm</a:t>
            </a:r>
            <a:endParaRPr lang="en-GB" dirty="0"/>
          </a:p>
        </p:txBody>
      </p:sp>
      <p:sp>
        <p:nvSpPr>
          <p:cNvPr id="110" name="TextBox 109"/>
          <p:cNvSpPr txBox="1"/>
          <p:nvPr/>
        </p:nvSpPr>
        <p:spPr>
          <a:xfrm>
            <a:off x="2732901" y="5147637"/>
            <a:ext cx="904415" cy="369332"/>
          </a:xfrm>
          <a:prstGeom prst="rect">
            <a:avLst/>
          </a:prstGeom>
          <a:noFill/>
        </p:spPr>
        <p:txBody>
          <a:bodyPr wrap="none" rtlCol="0">
            <a:spAutoFit/>
          </a:bodyPr>
          <a:lstStyle/>
          <a:p>
            <a:r>
              <a:rPr lang="en-GB" dirty="0" smtClean="0"/>
              <a:t>224mm</a:t>
            </a:r>
            <a:endParaRPr lang="en-GB" dirty="0"/>
          </a:p>
        </p:txBody>
      </p:sp>
      <p:sp>
        <p:nvSpPr>
          <p:cNvPr id="111" name="TextBox 110"/>
          <p:cNvSpPr txBox="1"/>
          <p:nvPr/>
        </p:nvSpPr>
        <p:spPr>
          <a:xfrm>
            <a:off x="1987300" y="4232708"/>
            <a:ext cx="904415" cy="369332"/>
          </a:xfrm>
          <a:prstGeom prst="rect">
            <a:avLst/>
          </a:prstGeom>
          <a:noFill/>
        </p:spPr>
        <p:txBody>
          <a:bodyPr wrap="none" rtlCol="0">
            <a:spAutoFit/>
          </a:bodyPr>
          <a:lstStyle/>
          <a:p>
            <a:r>
              <a:rPr lang="en-GB" dirty="0" smtClean="0"/>
              <a:t>110mm</a:t>
            </a:r>
            <a:endParaRPr lang="en-GB" dirty="0"/>
          </a:p>
        </p:txBody>
      </p:sp>
      <p:sp>
        <p:nvSpPr>
          <p:cNvPr id="112" name="TextBox 111"/>
          <p:cNvSpPr txBox="1"/>
          <p:nvPr/>
        </p:nvSpPr>
        <p:spPr>
          <a:xfrm>
            <a:off x="3798339" y="1026320"/>
            <a:ext cx="904415" cy="369332"/>
          </a:xfrm>
          <a:prstGeom prst="rect">
            <a:avLst/>
          </a:prstGeom>
          <a:noFill/>
        </p:spPr>
        <p:txBody>
          <a:bodyPr wrap="none" rtlCol="0">
            <a:spAutoFit/>
          </a:bodyPr>
          <a:lstStyle/>
          <a:p>
            <a:r>
              <a:rPr lang="en-GB" dirty="0" smtClean="0"/>
              <a:t>243mm</a:t>
            </a:r>
            <a:endParaRPr lang="en-GB" dirty="0"/>
          </a:p>
        </p:txBody>
      </p:sp>
      <p:sp>
        <p:nvSpPr>
          <p:cNvPr id="113" name="TextBox 112"/>
          <p:cNvSpPr txBox="1"/>
          <p:nvPr/>
        </p:nvSpPr>
        <p:spPr>
          <a:xfrm>
            <a:off x="5102321" y="127210"/>
            <a:ext cx="904415" cy="369332"/>
          </a:xfrm>
          <a:prstGeom prst="rect">
            <a:avLst/>
          </a:prstGeom>
          <a:noFill/>
        </p:spPr>
        <p:txBody>
          <a:bodyPr wrap="none" rtlCol="0">
            <a:spAutoFit/>
          </a:bodyPr>
          <a:lstStyle/>
          <a:p>
            <a:r>
              <a:rPr lang="en-GB" dirty="0" smtClean="0"/>
              <a:t>480mm</a:t>
            </a:r>
            <a:endParaRPr lang="en-GB" dirty="0"/>
          </a:p>
        </p:txBody>
      </p:sp>
      <p:grpSp>
        <p:nvGrpSpPr>
          <p:cNvPr id="109" name="Group 108"/>
          <p:cNvGrpSpPr>
            <a:grpSpLocks noChangeAspect="1"/>
          </p:cNvGrpSpPr>
          <p:nvPr/>
        </p:nvGrpSpPr>
        <p:grpSpPr>
          <a:xfrm>
            <a:off x="5268955" y="4794121"/>
            <a:ext cx="1393197" cy="1393197"/>
            <a:chOff x="2552703" y="1409703"/>
            <a:chExt cx="3998212" cy="3998212"/>
          </a:xfrm>
        </p:grpSpPr>
        <p:sp>
          <p:nvSpPr>
            <p:cNvPr id="114" name="Pie 113"/>
            <p:cNvSpPr/>
            <p:nvPr/>
          </p:nvSpPr>
          <p:spPr>
            <a:xfrm>
              <a:off x="2667000" y="1524000"/>
              <a:ext cx="3810000" cy="3810000"/>
            </a:xfrm>
            <a:prstGeom prst="pie">
              <a:avLst>
                <a:gd name="adj1" fmla="val 12298"/>
                <a:gd name="adj2" fmla="val 5412384"/>
              </a:avLst>
            </a:prstGeom>
            <a:solidFill>
              <a:srgbClr val="FFFF66"/>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5" name="Pie 114"/>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6" name="Pie 115"/>
            <p:cNvSpPr/>
            <p:nvPr/>
          </p:nvSpPr>
          <p:spPr>
            <a:xfrm rot="10800000">
              <a:off x="2667002" y="1506958"/>
              <a:ext cx="3810001" cy="3810001"/>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7" name="Pie 116"/>
            <p:cNvSpPr/>
            <p:nvPr/>
          </p:nvSpPr>
          <p:spPr>
            <a:xfrm>
              <a:off x="2667000" y="1524000"/>
              <a:ext cx="3810000" cy="3810000"/>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118" name="Straight Connector 117"/>
            <p:cNvCxnSpPr>
              <a:stCxn id="126" idx="0"/>
              <a:endCxn id="123" idx="4"/>
            </p:cNvCxnSpPr>
            <p:nvPr/>
          </p:nvCxnSpPr>
          <p:spPr>
            <a:xfrm flipH="1">
              <a:off x="4551810" y="1485899"/>
              <a:ext cx="20189" cy="3922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127" idx="2"/>
              <a:endCxn id="123" idx="6"/>
            </p:cNvCxnSpPr>
            <p:nvPr/>
          </p:nvCxnSpPr>
          <p:spPr>
            <a:xfrm flipV="1">
              <a:off x="2676524" y="3408810"/>
              <a:ext cx="3874391" cy="201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127" idx="1"/>
              <a:endCxn id="123" idx="5"/>
            </p:cNvCxnSpPr>
            <p:nvPr/>
          </p:nvCxnSpPr>
          <p:spPr>
            <a:xfrm>
              <a:off x="3231695" y="2088695"/>
              <a:ext cx="2733696" cy="27336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123" idx="7"/>
              <a:endCxn id="123" idx="3"/>
            </p:cNvCxnSpPr>
            <p:nvPr/>
          </p:nvCxnSpPr>
          <p:spPr>
            <a:xfrm flipH="1">
              <a:off x="3138228" y="1995228"/>
              <a:ext cx="2827163" cy="28271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3" name="Oval 122"/>
            <p:cNvSpPr>
              <a:spLocks noChangeAspect="1"/>
            </p:cNvSpPr>
            <p:nvPr/>
          </p:nvSpPr>
          <p:spPr>
            <a:xfrm>
              <a:off x="2552703" y="1409703"/>
              <a:ext cx="3998212" cy="3998212"/>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4" name="Oval 123"/>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5" name="Oval 124"/>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6" name="Oval 125"/>
            <p:cNvSpPr/>
            <p:nvPr/>
          </p:nvSpPr>
          <p:spPr>
            <a:xfrm>
              <a:off x="2628900" y="1485900"/>
              <a:ext cx="3886200" cy="3886200"/>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7" name="Oval 126"/>
            <p:cNvSpPr>
              <a:spLocks noChangeAspect="1"/>
            </p:cNvSpPr>
            <p:nvPr/>
          </p:nvSpPr>
          <p:spPr>
            <a:xfrm>
              <a:off x="2676524" y="1533524"/>
              <a:ext cx="3790951" cy="379095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8" name="Oval 127"/>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29" name="TextBox 128"/>
          <p:cNvSpPr txBox="1"/>
          <p:nvPr/>
        </p:nvSpPr>
        <p:spPr>
          <a:xfrm>
            <a:off x="6914693" y="4826243"/>
            <a:ext cx="2438487" cy="1200329"/>
          </a:xfrm>
          <a:prstGeom prst="rect">
            <a:avLst/>
          </a:prstGeom>
          <a:noFill/>
        </p:spPr>
        <p:txBody>
          <a:bodyPr wrap="square" rtlCol="0">
            <a:spAutoFit/>
          </a:bodyPr>
          <a:lstStyle/>
          <a:p>
            <a:r>
              <a:rPr lang="en-GB" dirty="0" smtClean="0">
                <a:latin typeface="Comic Sans MS" panose="030F0702030302020204" pitchFamily="66" charset="0"/>
              </a:rPr>
              <a:t>When the wheels finally come to rest which letter will be in this position?</a:t>
            </a:r>
            <a:endParaRPr lang="en-GB" dirty="0">
              <a:latin typeface="Comic Sans MS" panose="030F0702030302020204" pitchFamily="66" charset="0"/>
            </a:endParaRPr>
          </a:p>
        </p:txBody>
      </p:sp>
      <p:sp>
        <p:nvSpPr>
          <p:cNvPr id="130" name="TextBox 129"/>
          <p:cNvSpPr txBox="1"/>
          <p:nvPr/>
        </p:nvSpPr>
        <p:spPr>
          <a:xfrm>
            <a:off x="84262" y="1377142"/>
            <a:ext cx="2517054" cy="2308324"/>
          </a:xfrm>
          <a:prstGeom prst="rect">
            <a:avLst/>
          </a:prstGeom>
          <a:noFill/>
        </p:spPr>
        <p:txBody>
          <a:bodyPr wrap="square" rtlCol="0">
            <a:spAutoFit/>
          </a:bodyPr>
          <a:lstStyle/>
          <a:p>
            <a:r>
              <a:rPr lang="en-GB" dirty="0" smtClean="0">
                <a:latin typeface="Comic Sans MS" panose="030F0702030302020204" pitchFamily="66" charset="0"/>
              </a:rPr>
              <a:t>These wheels are all in perfect, non-slip contact with their neighbours and are driven by the first wheel (with its direction of spin shown).</a:t>
            </a:r>
          </a:p>
        </p:txBody>
      </p:sp>
      <p:sp>
        <p:nvSpPr>
          <p:cNvPr id="131" name="Rectangle 130"/>
          <p:cNvSpPr/>
          <p:nvPr/>
        </p:nvSpPr>
        <p:spPr>
          <a:xfrm>
            <a:off x="71644" y="5237003"/>
            <a:ext cx="2741241" cy="1477328"/>
          </a:xfrm>
          <a:prstGeom prst="rect">
            <a:avLst/>
          </a:prstGeom>
        </p:spPr>
        <p:txBody>
          <a:bodyPr wrap="square">
            <a:spAutoFit/>
          </a:bodyPr>
          <a:lstStyle/>
          <a:p>
            <a:r>
              <a:rPr lang="en-GB" dirty="0" smtClean="0">
                <a:latin typeface="Comic Sans MS" panose="030F0702030302020204" pitchFamily="66" charset="0"/>
              </a:rPr>
              <a:t>The lengths </a:t>
            </a:r>
            <a:r>
              <a:rPr lang="en-GB" dirty="0">
                <a:latin typeface="Comic Sans MS" panose="030F0702030302020204" pitchFamily="66" charset="0"/>
              </a:rPr>
              <a:t>refer to the diameter of each </a:t>
            </a:r>
            <a:r>
              <a:rPr lang="en-GB" dirty="0" smtClean="0">
                <a:latin typeface="Comic Sans MS" panose="030F0702030302020204" pitchFamily="66" charset="0"/>
              </a:rPr>
              <a:t>wheel.</a:t>
            </a:r>
          </a:p>
          <a:p>
            <a:endParaRPr lang="en-GB" dirty="0">
              <a:latin typeface="Comic Sans MS" panose="030F0702030302020204" pitchFamily="66" charset="0"/>
            </a:endParaRPr>
          </a:p>
          <a:p>
            <a:r>
              <a:rPr lang="en-GB" dirty="0" smtClean="0">
                <a:latin typeface="Comic Sans MS" panose="030F0702030302020204" pitchFamily="66" charset="0"/>
              </a:rPr>
              <a:t>(Diagram not to scale)</a:t>
            </a:r>
            <a:endParaRPr lang="en-GB" dirty="0">
              <a:latin typeface="Comic Sans MS" panose="030F0702030302020204" pitchFamily="66" charset="0"/>
            </a:endParaRPr>
          </a:p>
        </p:txBody>
      </p:sp>
      <p:sp>
        <p:nvSpPr>
          <p:cNvPr id="132" name="TextBox 131"/>
          <p:cNvSpPr txBox="1"/>
          <p:nvPr/>
        </p:nvSpPr>
        <p:spPr>
          <a:xfrm>
            <a:off x="8169053" y="0"/>
            <a:ext cx="974947"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dirty="0" smtClean="0">
                <a:latin typeface="Bradley Hand ITC" panose="03070402050302030203" pitchFamily="66" charset="0"/>
              </a:rPr>
              <a:t>SIC_39</a:t>
            </a:r>
            <a:endParaRPr lang="en-GB" sz="2000" dirty="0">
              <a:latin typeface="Bradley Hand ITC" panose="03070402050302030203" pitchFamily="66" charset="0"/>
            </a:endParaRPr>
          </a:p>
        </p:txBody>
      </p:sp>
    </p:spTree>
    <p:extLst>
      <p:ext uri="{BB962C8B-B14F-4D97-AF65-F5344CB8AC3E}">
        <p14:creationId xmlns:p14="http://schemas.microsoft.com/office/powerpoint/2010/main" val="3153467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29681" y="116822"/>
            <a:ext cx="4038600" cy="4038600"/>
            <a:chOff x="2552700" y="1409700"/>
            <a:chExt cx="4038600" cy="4038600"/>
          </a:xfrm>
        </p:grpSpPr>
        <p:sp>
          <p:nvSpPr>
            <p:cNvPr id="4" name="Oval 3"/>
            <p:cNvSpPr/>
            <p:nvPr/>
          </p:nvSpPr>
          <p:spPr>
            <a:xfrm>
              <a:off x="2552700" y="1409700"/>
              <a:ext cx="4038600" cy="4038600"/>
            </a:xfrm>
            <a:prstGeom prst="ellipse">
              <a:avLst/>
            </a:prstGeom>
            <a:solidFill>
              <a:srgbClr val="FFFF66"/>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p:cNvSpPr/>
            <p:nvPr/>
          </p:nvSpPr>
          <p:spPr>
            <a:xfrm>
              <a:off x="3924300" y="2781300"/>
              <a:ext cx="1295400" cy="1295400"/>
            </a:xfrm>
            <a:prstGeom prst="ellipse">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3038475" y="1895475"/>
              <a:ext cx="3067050" cy="3067050"/>
            </a:xfrm>
            <a:prstGeom prst="ellipse">
              <a:avLst/>
            </a:prstGeom>
            <a:solidFill>
              <a:schemeClr val="accent4">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4533900" y="3390900"/>
              <a:ext cx="76200" cy="76200"/>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8" name="Group 7"/>
            <p:cNvGrpSpPr/>
            <p:nvPr/>
          </p:nvGrpSpPr>
          <p:grpSpPr>
            <a:xfrm>
              <a:off x="2600325" y="1457325"/>
              <a:ext cx="3943350" cy="3943350"/>
              <a:chOff x="2600325" y="1457325"/>
              <a:chExt cx="3943350" cy="3943350"/>
            </a:xfrm>
            <a:solidFill>
              <a:schemeClr val="bg1"/>
            </a:solidFill>
          </p:grpSpPr>
          <p:grpSp>
            <p:nvGrpSpPr>
              <p:cNvPr id="30" name="Group 29"/>
              <p:cNvGrpSpPr/>
              <p:nvPr/>
            </p:nvGrpSpPr>
            <p:grpSpPr>
              <a:xfrm>
                <a:off x="4381500" y="1457325"/>
                <a:ext cx="381000" cy="3943350"/>
                <a:chOff x="4381500" y="1457325"/>
                <a:chExt cx="381000" cy="3943350"/>
              </a:xfrm>
              <a:grpFill/>
            </p:grpSpPr>
            <p:sp>
              <p:nvSpPr>
                <p:cNvPr id="34" name="Oval 3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I</a:t>
                  </a:r>
                  <a:endParaRPr lang="en-GB" b="1" dirty="0">
                    <a:solidFill>
                      <a:srgbClr val="FF0000"/>
                    </a:solidFill>
                    <a:latin typeface="Comic Sans MS" panose="030F0702030302020204" pitchFamily="66" charset="0"/>
                  </a:endParaRPr>
                </a:p>
              </p:txBody>
            </p:sp>
            <p:sp>
              <p:nvSpPr>
                <p:cNvPr id="35" name="Oval 3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A</a:t>
                  </a:r>
                  <a:endParaRPr lang="en-GB" b="1" dirty="0">
                    <a:latin typeface="Comic Sans MS" panose="030F0702030302020204" pitchFamily="66" charset="0"/>
                  </a:endParaRPr>
                </a:p>
              </p:txBody>
            </p:sp>
          </p:grpSp>
          <p:grpSp>
            <p:nvGrpSpPr>
              <p:cNvPr id="31" name="Group 30"/>
              <p:cNvGrpSpPr/>
              <p:nvPr/>
            </p:nvGrpSpPr>
            <p:grpSpPr>
              <a:xfrm rot="5400000">
                <a:off x="4381500" y="1457325"/>
                <a:ext cx="381000" cy="3943350"/>
                <a:chOff x="4381500" y="1457325"/>
                <a:chExt cx="381000" cy="3943350"/>
              </a:xfrm>
              <a:grpFill/>
            </p:grpSpPr>
            <p:sp>
              <p:nvSpPr>
                <p:cNvPr id="32" name="Oval 3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E</a:t>
                  </a:r>
                  <a:endParaRPr lang="en-GB" b="1" dirty="0">
                    <a:solidFill>
                      <a:srgbClr val="FF0000"/>
                    </a:solidFill>
                    <a:latin typeface="Comic Sans MS" panose="030F0702030302020204" pitchFamily="66" charset="0"/>
                  </a:endParaRPr>
                </a:p>
              </p:txBody>
            </p:sp>
            <p:sp>
              <p:nvSpPr>
                <p:cNvPr id="33" name="Oval 3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M</a:t>
                  </a:r>
                  <a:endParaRPr lang="en-GB" b="1" dirty="0">
                    <a:solidFill>
                      <a:srgbClr val="FF0000"/>
                    </a:solidFill>
                    <a:latin typeface="Comic Sans MS" panose="030F0702030302020204" pitchFamily="66" charset="0"/>
                  </a:endParaRPr>
                </a:p>
              </p:txBody>
            </p:sp>
          </p:grpSp>
        </p:grpSp>
        <p:grpSp>
          <p:nvGrpSpPr>
            <p:cNvPr id="9" name="Group 8"/>
            <p:cNvGrpSpPr/>
            <p:nvPr/>
          </p:nvGrpSpPr>
          <p:grpSpPr>
            <a:xfrm rot="-1380000">
              <a:off x="2600325" y="1457325"/>
              <a:ext cx="3943350" cy="3943350"/>
              <a:chOff x="2600325" y="1457325"/>
              <a:chExt cx="3943350" cy="3943350"/>
            </a:xfrm>
            <a:solidFill>
              <a:schemeClr val="bg1"/>
            </a:solidFill>
          </p:grpSpPr>
          <p:grpSp>
            <p:nvGrpSpPr>
              <p:cNvPr id="24" name="Group 23"/>
              <p:cNvGrpSpPr/>
              <p:nvPr/>
            </p:nvGrpSpPr>
            <p:grpSpPr>
              <a:xfrm>
                <a:off x="4381500" y="1457325"/>
                <a:ext cx="381000" cy="3943350"/>
                <a:chOff x="4381500" y="1457325"/>
                <a:chExt cx="381000" cy="3943350"/>
              </a:xfrm>
              <a:grpFill/>
            </p:grpSpPr>
            <p:sp>
              <p:nvSpPr>
                <p:cNvPr id="28" name="Oval 27"/>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J</a:t>
                  </a:r>
                  <a:endParaRPr lang="en-GB" b="1" dirty="0">
                    <a:solidFill>
                      <a:srgbClr val="FF0000"/>
                    </a:solidFill>
                    <a:latin typeface="Comic Sans MS" panose="030F0702030302020204" pitchFamily="66" charset="0"/>
                  </a:endParaRPr>
                </a:p>
              </p:txBody>
            </p:sp>
            <p:sp>
              <p:nvSpPr>
                <p:cNvPr id="29" name="Oval 28"/>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B</a:t>
                  </a:r>
                  <a:endParaRPr lang="en-GB" b="1" dirty="0">
                    <a:latin typeface="Comic Sans MS" panose="030F0702030302020204" pitchFamily="66" charset="0"/>
                  </a:endParaRPr>
                </a:p>
              </p:txBody>
            </p:sp>
          </p:grpSp>
          <p:grpSp>
            <p:nvGrpSpPr>
              <p:cNvPr id="25" name="Group 24"/>
              <p:cNvGrpSpPr/>
              <p:nvPr/>
            </p:nvGrpSpPr>
            <p:grpSpPr>
              <a:xfrm rot="5400000">
                <a:off x="4381500" y="1457325"/>
                <a:ext cx="381000" cy="3943350"/>
                <a:chOff x="4381500" y="1457325"/>
                <a:chExt cx="381000" cy="3943350"/>
              </a:xfrm>
              <a:grpFill/>
            </p:grpSpPr>
            <p:sp>
              <p:nvSpPr>
                <p:cNvPr id="26" name="Oval 2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F</a:t>
                  </a:r>
                  <a:endParaRPr lang="en-GB" b="1" dirty="0">
                    <a:solidFill>
                      <a:srgbClr val="FF0000"/>
                    </a:solidFill>
                    <a:latin typeface="Comic Sans MS" panose="030F0702030302020204" pitchFamily="66" charset="0"/>
                  </a:endParaRPr>
                </a:p>
              </p:txBody>
            </p:sp>
            <p:sp>
              <p:nvSpPr>
                <p:cNvPr id="27" name="Oval 2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N</a:t>
                  </a:r>
                  <a:endParaRPr lang="en-GB" b="1" dirty="0">
                    <a:solidFill>
                      <a:srgbClr val="FF0000"/>
                    </a:solidFill>
                    <a:latin typeface="Comic Sans MS" panose="030F0702030302020204" pitchFamily="66" charset="0"/>
                  </a:endParaRPr>
                </a:p>
              </p:txBody>
            </p:sp>
          </p:grpSp>
        </p:grpSp>
        <p:grpSp>
          <p:nvGrpSpPr>
            <p:cNvPr id="10" name="Group 9"/>
            <p:cNvGrpSpPr/>
            <p:nvPr/>
          </p:nvGrpSpPr>
          <p:grpSpPr>
            <a:xfrm rot="-4080000">
              <a:off x="2600325" y="1457325"/>
              <a:ext cx="3943350" cy="3943350"/>
              <a:chOff x="2600325" y="1457325"/>
              <a:chExt cx="3943350" cy="3943350"/>
            </a:xfrm>
            <a:solidFill>
              <a:schemeClr val="bg1"/>
            </a:solidFill>
          </p:grpSpPr>
          <p:grpSp>
            <p:nvGrpSpPr>
              <p:cNvPr id="18" name="Group 17"/>
              <p:cNvGrpSpPr/>
              <p:nvPr/>
            </p:nvGrpSpPr>
            <p:grpSpPr>
              <a:xfrm>
                <a:off x="4381500" y="1457325"/>
                <a:ext cx="381000" cy="3943350"/>
                <a:chOff x="4381500" y="1457325"/>
                <a:chExt cx="381000" cy="3943350"/>
              </a:xfrm>
              <a:grpFill/>
            </p:grpSpPr>
            <p:sp>
              <p:nvSpPr>
                <p:cNvPr id="22" name="Oval 2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L</a:t>
                  </a:r>
                  <a:endParaRPr lang="en-GB" b="1" dirty="0">
                    <a:solidFill>
                      <a:srgbClr val="FF0000"/>
                    </a:solidFill>
                    <a:latin typeface="Comic Sans MS" panose="030F0702030302020204" pitchFamily="66" charset="0"/>
                  </a:endParaRPr>
                </a:p>
              </p:txBody>
            </p:sp>
            <p:sp>
              <p:nvSpPr>
                <p:cNvPr id="23" name="Oval 2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D</a:t>
                  </a:r>
                  <a:endParaRPr lang="en-GB" b="1" dirty="0">
                    <a:latin typeface="Comic Sans MS" panose="030F0702030302020204" pitchFamily="66" charset="0"/>
                  </a:endParaRPr>
                </a:p>
              </p:txBody>
            </p:sp>
          </p:grpSp>
          <p:grpSp>
            <p:nvGrpSpPr>
              <p:cNvPr id="19" name="Group 18"/>
              <p:cNvGrpSpPr/>
              <p:nvPr/>
            </p:nvGrpSpPr>
            <p:grpSpPr>
              <a:xfrm rot="5400000">
                <a:off x="4381500" y="1457325"/>
                <a:ext cx="381000" cy="3943350"/>
                <a:chOff x="4381500" y="1457325"/>
                <a:chExt cx="381000" cy="3943350"/>
              </a:xfrm>
              <a:grpFill/>
            </p:grpSpPr>
            <p:sp>
              <p:nvSpPr>
                <p:cNvPr id="20" name="Oval 19"/>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H</a:t>
                  </a:r>
                  <a:endParaRPr lang="en-GB" b="1" dirty="0">
                    <a:solidFill>
                      <a:srgbClr val="FF0000"/>
                    </a:solidFill>
                    <a:latin typeface="Comic Sans MS" panose="030F0702030302020204" pitchFamily="66" charset="0"/>
                  </a:endParaRPr>
                </a:p>
              </p:txBody>
            </p:sp>
            <p:sp>
              <p:nvSpPr>
                <p:cNvPr id="21" name="Oval 20"/>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P</a:t>
                  </a:r>
                  <a:endParaRPr lang="en-GB" b="1" dirty="0">
                    <a:solidFill>
                      <a:srgbClr val="FF0000"/>
                    </a:solidFill>
                    <a:latin typeface="Comic Sans MS" panose="030F0702030302020204" pitchFamily="66" charset="0"/>
                  </a:endParaRPr>
                </a:p>
              </p:txBody>
            </p:sp>
          </p:grpSp>
        </p:grpSp>
        <p:grpSp>
          <p:nvGrpSpPr>
            <p:cNvPr id="11" name="Group 10"/>
            <p:cNvGrpSpPr/>
            <p:nvPr/>
          </p:nvGrpSpPr>
          <p:grpSpPr>
            <a:xfrm rot="-2700000">
              <a:off x="2600325" y="1457325"/>
              <a:ext cx="3943350" cy="3943350"/>
              <a:chOff x="2600325" y="1457325"/>
              <a:chExt cx="3943350" cy="3943350"/>
            </a:xfrm>
            <a:solidFill>
              <a:schemeClr val="bg1"/>
            </a:solidFill>
          </p:grpSpPr>
          <p:grpSp>
            <p:nvGrpSpPr>
              <p:cNvPr id="12" name="Group 11"/>
              <p:cNvGrpSpPr/>
              <p:nvPr/>
            </p:nvGrpSpPr>
            <p:grpSpPr>
              <a:xfrm>
                <a:off x="4381500" y="1457325"/>
                <a:ext cx="381000" cy="3943350"/>
                <a:chOff x="4381500" y="1457325"/>
                <a:chExt cx="381000" cy="3943350"/>
              </a:xfrm>
              <a:grpFill/>
            </p:grpSpPr>
            <p:sp>
              <p:nvSpPr>
                <p:cNvPr id="16" name="Oval 1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K</a:t>
                  </a:r>
                  <a:endParaRPr lang="en-GB" b="1" dirty="0">
                    <a:solidFill>
                      <a:srgbClr val="FF0000"/>
                    </a:solidFill>
                    <a:latin typeface="Comic Sans MS" panose="030F0702030302020204" pitchFamily="66" charset="0"/>
                  </a:endParaRPr>
                </a:p>
              </p:txBody>
            </p:sp>
            <p:sp>
              <p:nvSpPr>
                <p:cNvPr id="17" name="Oval 1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C</a:t>
                  </a:r>
                  <a:endParaRPr lang="en-GB" b="1" dirty="0">
                    <a:latin typeface="Comic Sans MS" panose="030F0702030302020204" pitchFamily="66" charset="0"/>
                  </a:endParaRPr>
                </a:p>
              </p:txBody>
            </p:sp>
          </p:grpSp>
          <p:grpSp>
            <p:nvGrpSpPr>
              <p:cNvPr id="13" name="Group 12"/>
              <p:cNvGrpSpPr/>
              <p:nvPr/>
            </p:nvGrpSpPr>
            <p:grpSpPr>
              <a:xfrm rot="5400000">
                <a:off x="4381500" y="1457325"/>
                <a:ext cx="381000" cy="3943350"/>
                <a:chOff x="4381500" y="1457325"/>
                <a:chExt cx="381000" cy="3943350"/>
              </a:xfrm>
              <a:grpFill/>
            </p:grpSpPr>
            <p:sp>
              <p:nvSpPr>
                <p:cNvPr id="14" name="Oval 1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G</a:t>
                  </a:r>
                  <a:endParaRPr lang="en-GB" b="1" dirty="0">
                    <a:solidFill>
                      <a:srgbClr val="FF0000"/>
                    </a:solidFill>
                    <a:latin typeface="Comic Sans MS" panose="030F0702030302020204" pitchFamily="66" charset="0"/>
                  </a:endParaRPr>
                </a:p>
              </p:txBody>
            </p:sp>
            <p:sp>
              <p:nvSpPr>
                <p:cNvPr id="15" name="Oval 1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O</a:t>
                  </a:r>
                  <a:endParaRPr lang="en-GB" b="1" dirty="0">
                    <a:solidFill>
                      <a:srgbClr val="FF0000"/>
                    </a:solidFill>
                    <a:latin typeface="Comic Sans MS" panose="030F0702030302020204" pitchFamily="66" charset="0"/>
                  </a:endParaRPr>
                </a:p>
              </p:txBody>
            </p:sp>
          </p:grpSp>
        </p:grpSp>
      </p:grpSp>
      <p:sp>
        <p:nvSpPr>
          <p:cNvPr id="52" name="Arc 51"/>
          <p:cNvSpPr/>
          <p:nvPr/>
        </p:nvSpPr>
        <p:spPr>
          <a:xfrm rot="5400000" flipH="1">
            <a:off x="5417441" y="4618249"/>
            <a:ext cx="1435212" cy="1435212"/>
          </a:xfrm>
          <a:prstGeom prst="arc">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nvGrpSpPr>
          <p:cNvPr id="53" name="Group 52"/>
          <p:cNvGrpSpPr/>
          <p:nvPr/>
        </p:nvGrpSpPr>
        <p:grpSpPr>
          <a:xfrm>
            <a:off x="3524362" y="3926160"/>
            <a:ext cx="1870836" cy="1870836"/>
            <a:chOff x="2552700" y="1409700"/>
            <a:chExt cx="4038600" cy="4038600"/>
          </a:xfrm>
        </p:grpSpPr>
        <p:sp>
          <p:nvSpPr>
            <p:cNvPr id="54" name="Pie 53"/>
            <p:cNvSpPr/>
            <p:nvPr/>
          </p:nvSpPr>
          <p:spPr>
            <a:xfrm>
              <a:off x="2667000" y="1524000"/>
              <a:ext cx="3810000" cy="3810000"/>
            </a:xfrm>
            <a:prstGeom prst="pie">
              <a:avLst>
                <a:gd name="adj1" fmla="val 12298"/>
                <a:gd name="adj2" fmla="val 5412384"/>
              </a:avLst>
            </a:prstGeom>
            <a:solidFill>
              <a:srgbClr val="FFFF66"/>
            </a:solidFill>
            <a:ln w="381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5" name="Pie 54"/>
            <p:cNvSpPr/>
            <p:nvPr/>
          </p:nvSpPr>
          <p:spPr>
            <a:xfrm rot="10800000">
              <a:off x="2667001" y="1524000"/>
              <a:ext cx="3810000" cy="3810000"/>
            </a:xfrm>
            <a:prstGeom prst="pie">
              <a:avLst>
                <a:gd name="adj1" fmla="val 12298"/>
                <a:gd name="adj2" fmla="val 5412384"/>
              </a:avLst>
            </a:prstGeom>
            <a:solidFill>
              <a:srgbClr val="FFFF6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6" name="Pie 55"/>
            <p:cNvSpPr/>
            <p:nvPr/>
          </p:nvSpPr>
          <p:spPr>
            <a:xfrm rot="10800000">
              <a:off x="2667001"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7" name="Pie 56"/>
            <p:cNvSpPr/>
            <p:nvPr/>
          </p:nvSpPr>
          <p:spPr>
            <a:xfrm>
              <a:off x="2667000"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58" name="Straight Connector 57"/>
            <p:cNvCxnSpPr>
              <a:stCxn id="63" idx="0"/>
              <a:endCxn id="63" idx="4"/>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63" idx="2"/>
              <a:endCxn id="63" idx="6"/>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63" idx="1"/>
              <a:endCxn id="63" idx="5"/>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63" idx="7"/>
              <a:endCxn id="63" idx="3"/>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Oval 62"/>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Oval 63"/>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Oval 64"/>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Oval 65"/>
            <p:cNvSpPr/>
            <p:nvPr/>
          </p:nvSpPr>
          <p:spPr>
            <a:xfrm>
              <a:off x="2628900" y="1485900"/>
              <a:ext cx="3886200" cy="38862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68" name="Group 67"/>
          <p:cNvGrpSpPr/>
          <p:nvPr/>
        </p:nvGrpSpPr>
        <p:grpSpPr>
          <a:xfrm>
            <a:off x="2745213" y="3572079"/>
            <a:ext cx="1000382" cy="1000382"/>
            <a:chOff x="2552700" y="1409700"/>
            <a:chExt cx="4038600" cy="4038600"/>
          </a:xfrm>
        </p:grpSpPr>
        <p:sp>
          <p:nvSpPr>
            <p:cNvPr id="69" name="Pie 68"/>
            <p:cNvSpPr/>
            <p:nvPr/>
          </p:nvSpPr>
          <p:spPr>
            <a:xfrm>
              <a:off x="2667000"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0" name="Pie 69"/>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1" name="Pie 70"/>
            <p:cNvSpPr/>
            <p:nvPr/>
          </p:nvSpPr>
          <p:spPr>
            <a:xfrm rot="10800000">
              <a:off x="2667001"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2" name="Pie 71"/>
            <p:cNvSpPr/>
            <p:nvPr/>
          </p:nvSpPr>
          <p:spPr>
            <a:xfrm>
              <a:off x="2667000"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73" name="Straight Connector 72"/>
            <p:cNvCxnSpPr>
              <a:stCxn id="78" idx="0"/>
              <a:endCxn id="78" idx="4"/>
            </p:cNvCxnSpPr>
            <p:nvPr/>
          </p:nvCxnSpPr>
          <p:spPr>
            <a:xfrm>
              <a:off x="4572000" y="1409700"/>
              <a:ext cx="0" cy="403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78" idx="2"/>
              <a:endCxn id="78" idx="6"/>
            </p:cNvCxnSpPr>
            <p:nvPr/>
          </p:nvCxnSpPr>
          <p:spPr>
            <a:xfrm>
              <a:off x="2552700" y="3429000"/>
              <a:ext cx="4038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78" idx="1"/>
              <a:endCxn id="78" idx="5"/>
            </p:cNvCxnSpPr>
            <p:nvPr/>
          </p:nvCxnSpPr>
          <p:spPr>
            <a:xfrm>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78" idx="7"/>
              <a:endCxn id="78" idx="3"/>
            </p:cNvCxnSpPr>
            <p:nvPr/>
          </p:nvCxnSpPr>
          <p:spPr>
            <a:xfrm flipH="1">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Oval 77"/>
            <p:cNvSpPr/>
            <p:nvPr/>
          </p:nvSpPr>
          <p:spPr>
            <a:xfrm>
              <a:off x="2552700" y="1409700"/>
              <a:ext cx="4038600" cy="403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9" name="Oval 78"/>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0" name="Oval 79"/>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1" name="Oval 80"/>
            <p:cNvSpPr/>
            <p:nvPr/>
          </p:nvSpPr>
          <p:spPr>
            <a:xfrm>
              <a:off x="2628900" y="1485900"/>
              <a:ext cx="3886200" cy="38862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2" name="Oval 81"/>
            <p:cNvSpPr/>
            <p:nvPr/>
          </p:nvSpPr>
          <p:spPr>
            <a:xfrm>
              <a:off x="2676525" y="1533525"/>
              <a:ext cx="3790950" cy="379095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Oval 82"/>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84" name="Group 83"/>
          <p:cNvGrpSpPr/>
          <p:nvPr/>
        </p:nvGrpSpPr>
        <p:grpSpPr>
          <a:xfrm>
            <a:off x="2723801" y="1379043"/>
            <a:ext cx="2309935" cy="2309935"/>
            <a:chOff x="2552700" y="1409700"/>
            <a:chExt cx="4038600" cy="4038600"/>
          </a:xfrm>
        </p:grpSpPr>
        <p:sp>
          <p:nvSpPr>
            <p:cNvPr id="85" name="Pie 84"/>
            <p:cNvSpPr>
              <a:spLocks noChangeAspect="1"/>
            </p:cNvSpPr>
            <p:nvPr/>
          </p:nvSpPr>
          <p:spPr>
            <a:xfrm>
              <a:off x="2571750"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6" name="Pie 85"/>
            <p:cNvSpPr>
              <a:spLocks noChangeAspect="1"/>
            </p:cNvSpPr>
            <p:nvPr/>
          </p:nvSpPr>
          <p:spPr>
            <a:xfrm rot="10800000">
              <a:off x="2571751"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7" name="Pie 86"/>
            <p:cNvSpPr>
              <a:spLocks noChangeAspect="1"/>
            </p:cNvSpPr>
            <p:nvPr/>
          </p:nvSpPr>
          <p:spPr>
            <a:xfrm rot="10800000">
              <a:off x="2571751"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8" name="Pie 87"/>
            <p:cNvSpPr>
              <a:spLocks noChangeAspect="1"/>
            </p:cNvSpPr>
            <p:nvPr/>
          </p:nvSpPr>
          <p:spPr>
            <a:xfrm>
              <a:off x="2571750"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89" name="Straight Connector 88"/>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4" name="Oval 93"/>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Oval 94"/>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Oval 95"/>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Oval 9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cxnSp>
        <p:nvCxnSpPr>
          <p:cNvPr id="98" name="Straight Arrow Connector 97"/>
          <p:cNvCxnSpPr/>
          <p:nvPr/>
        </p:nvCxnSpPr>
        <p:spPr>
          <a:xfrm flipH="1" flipV="1">
            <a:off x="7882908" y="4083310"/>
            <a:ext cx="346724" cy="76517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50" name="TextBox 6149"/>
          <p:cNvSpPr txBox="1"/>
          <p:nvPr/>
        </p:nvSpPr>
        <p:spPr>
          <a:xfrm>
            <a:off x="662152" y="358517"/>
            <a:ext cx="2529860" cy="523220"/>
          </a:xfrm>
          <a:prstGeom prst="rect">
            <a:avLst/>
          </a:prstGeom>
          <a:noFill/>
        </p:spPr>
        <p:txBody>
          <a:bodyPr wrap="none" rtlCol="0">
            <a:spAutoFit/>
          </a:bodyPr>
          <a:lstStyle/>
          <a:p>
            <a:r>
              <a:rPr lang="en-GB" sz="2800" b="1" dirty="0" smtClean="0">
                <a:latin typeface="Comic Sans MS" panose="030F0702030302020204" pitchFamily="66" charset="0"/>
              </a:rPr>
              <a:t>Letter Wheel</a:t>
            </a:r>
            <a:endParaRPr lang="en-GB" sz="2800" b="1" dirty="0">
              <a:latin typeface="Comic Sans MS" panose="030F0702030302020204" pitchFamily="66" charset="0"/>
            </a:endParaRPr>
          </a:p>
        </p:txBody>
      </p:sp>
      <p:sp>
        <p:nvSpPr>
          <p:cNvPr id="6151" name="TextBox 6150"/>
          <p:cNvSpPr txBox="1"/>
          <p:nvPr/>
        </p:nvSpPr>
        <p:spPr>
          <a:xfrm>
            <a:off x="5197223" y="6203145"/>
            <a:ext cx="3804837" cy="646331"/>
          </a:xfrm>
          <a:prstGeom prst="rect">
            <a:avLst/>
          </a:prstGeom>
          <a:noFill/>
        </p:spPr>
        <p:txBody>
          <a:bodyPr wrap="square" rtlCol="0">
            <a:spAutoFit/>
          </a:bodyPr>
          <a:lstStyle/>
          <a:p>
            <a:r>
              <a:rPr lang="en-GB" dirty="0" smtClean="0">
                <a:latin typeface="Comic Sans MS" panose="030F0702030302020204" pitchFamily="66" charset="0"/>
              </a:rPr>
              <a:t>This wheel makes 120 complete revolutions in the direction shown</a:t>
            </a:r>
            <a:endParaRPr lang="en-GB" dirty="0">
              <a:latin typeface="Comic Sans MS" panose="030F0702030302020204" pitchFamily="66" charset="0"/>
            </a:endParaRPr>
          </a:p>
        </p:txBody>
      </p:sp>
      <p:sp>
        <p:nvSpPr>
          <p:cNvPr id="6152" name="TextBox 6151"/>
          <p:cNvSpPr txBox="1"/>
          <p:nvPr/>
        </p:nvSpPr>
        <p:spPr>
          <a:xfrm>
            <a:off x="4619784" y="5833813"/>
            <a:ext cx="904415" cy="369332"/>
          </a:xfrm>
          <a:prstGeom prst="rect">
            <a:avLst/>
          </a:prstGeom>
          <a:noFill/>
        </p:spPr>
        <p:txBody>
          <a:bodyPr wrap="none" rtlCol="0">
            <a:spAutoFit/>
          </a:bodyPr>
          <a:lstStyle/>
          <a:p>
            <a:r>
              <a:rPr lang="en-GB" dirty="0" smtClean="0"/>
              <a:t>130mm</a:t>
            </a:r>
            <a:endParaRPr lang="en-GB" dirty="0"/>
          </a:p>
        </p:txBody>
      </p:sp>
      <p:sp>
        <p:nvSpPr>
          <p:cNvPr id="110" name="TextBox 109"/>
          <p:cNvSpPr txBox="1"/>
          <p:nvPr/>
        </p:nvSpPr>
        <p:spPr>
          <a:xfrm>
            <a:off x="2732901" y="5147637"/>
            <a:ext cx="904415" cy="369332"/>
          </a:xfrm>
          <a:prstGeom prst="rect">
            <a:avLst/>
          </a:prstGeom>
          <a:noFill/>
        </p:spPr>
        <p:txBody>
          <a:bodyPr wrap="none" rtlCol="0">
            <a:spAutoFit/>
          </a:bodyPr>
          <a:lstStyle/>
          <a:p>
            <a:r>
              <a:rPr lang="en-GB" dirty="0" smtClean="0"/>
              <a:t>234mm</a:t>
            </a:r>
            <a:endParaRPr lang="en-GB" dirty="0"/>
          </a:p>
        </p:txBody>
      </p:sp>
      <p:sp>
        <p:nvSpPr>
          <p:cNvPr id="111" name="TextBox 110"/>
          <p:cNvSpPr txBox="1"/>
          <p:nvPr/>
        </p:nvSpPr>
        <p:spPr>
          <a:xfrm>
            <a:off x="1987300" y="4232708"/>
            <a:ext cx="904415" cy="369332"/>
          </a:xfrm>
          <a:prstGeom prst="rect">
            <a:avLst/>
          </a:prstGeom>
          <a:noFill/>
        </p:spPr>
        <p:txBody>
          <a:bodyPr wrap="none" rtlCol="0">
            <a:spAutoFit/>
          </a:bodyPr>
          <a:lstStyle/>
          <a:p>
            <a:r>
              <a:rPr lang="en-GB" dirty="0" smtClean="0"/>
              <a:t>110mm</a:t>
            </a:r>
            <a:endParaRPr lang="en-GB" dirty="0"/>
          </a:p>
        </p:txBody>
      </p:sp>
      <p:sp>
        <p:nvSpPr>
          <p:cNvPr id="112" name="TextBox 111"/>
          <p:cNvSpPr txBox="1"/>
          <p:nvPr/>
        </p:nvSpPr>
        <p:spPr>
          <a:xfrm>
            <a:off x="3798339" y="1026320"/>
            <a:ext cx="904415" cy="369332"/>
          </a:xfrm>
          <a:prstGeom prst="rect">
            <a:avLst/>
          </a:prstGeom>
          <a:noFill/>
        </p:spPr>
        <p:txBody>
          <a:bodyPr wrap="none" rtlCol="0">
            <a:spAutoFit/>
          </a:bodyPr>
          <a:lstStyle/>
          <a:p>
            <a:r>
              <a:rPr lang="en-GB" dirty="0" smtClean="0"/>
              <a:t>253mm</a:t>
            </a:r>
            <a:endParaRPr lang="en-GB" dirty="0"/>
          </a:p>
        </p:txBody>
      </p:sp>
      <p:sp>
        <p:nvSpPr>
          <p:cNvPr id="113" name="TextBox 112"/>
          <p:cNvSpPr txBox="1"/>
          <p:nvPr/>
        </p:nvSpPr>
        <p:spPr>
          <a:xfrm>
            <a:off x="5102321" y="127210"/>
            <a:ext cx="904415" cy="369332"/>
          </a:xfrm>
          <a:prstGeom prst="rect">
            <a:avLst/>
          </a:prstGeom>
          <a:noFill/>
        </p:spPr>
        <p:txBody>
          <a:bodyPr wrap="none" rtlCol="0">
            <a:spAutoFit/>
          </a:bodyPr>
          <a:lstStyle/>
          <a:p>
            <a:r>
              <a:rPr lang="en-GB" dirty="0" smtClean="0"/>
              <a:t>480mm</a:t>
            </a:r>
            <a:endParaRPr lang="en-GB" dirty="0"/>
          </a:p>
        </p:txBody>
      </p:sp>
      <p:grpSp>
        <p:nvGrpSpPr>
          <p:cNvPr id="109" name="Group 108"/>
          <p:cNvGrpSpPr>
            <a:grpSpLocks noChangeAspect="1"/>
          </p:cNvGrpSpPr>
          <p:nvPr/>
        </p:nvGrpSpPr>
        <p:grpSpPr>
          <a:xfrm>
            <a:off x="5268955" y="4794121"/>
            <a:ext cx="1393197" cy="1393197"/>
            <a:chOff x="2552703" y="1409703"/>
            <a:chExt cx="3998212" cy="3998212"/>
          </a:xfrm>
        </p:grpSpPr>
        <p:sp>
          <p:nvSpPr>
            <p:cNvPr id="114" name="Pie 113"/>
            <p:cNvSpPr/>
            <p:nvPr/>
          </p:nvSpPr>
          <p:spPr>
            <a:xfrm>
              <a:off x="2667000" y="1524000"/>
              <a:ext cx="3810000" cy="3810000"/>
            </a:xfrm>
            <a:prstGeom prst="pie">
              <a:avLst>
                <a:gd name="adj1" fmla="val 12298"/>
                <a:gd name="adj2" fmla="val 5412384"/>
              </a:avLst>
            </a:prstGeom>
            <a:solidFill>
              <a:srgbClr val="FFFF66"/>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5" name="Pie 114"/>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6" name="Pie 115"/>
            <p:cNvSpPr/>
            <p:nvPr/>
          </p:nvSpPr>
          <p:spPr>
            <a:xfrm rot="10800000">
              <a:off x="2667002" y="1506958"/>
              <a:ext cx="3810001" cy="3810001"/>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7" name="Pie 116"/>
            <p:cNvSpPr/>
            <p:nvPr/>
          </p:nvSpPr>
          <p:spPr>
            <a:xfrm>
              <a:off x="2667000" y="1524000"/>
              <a:ext cx="3810000" cy="3810000"/>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118" name="Straight Connector 117"/>
            <p:cNvCxnSpPr>
              <a:stCxn id="126" idx="0"/>
              <a:endCxn id="123" idx="4"/>
            </p:cNvCxnSpPr>
            <p:nvPr/>
          </p:nvCxnSpPr>
          <p:spPr>
            <a:xfrm flipH="1">
              <a:off x="4551810" y="1485899"/>
              <a:ext cx="20189" cy="3922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127" idx="2"/>
              <a:endCxn id="123" idx="6"/>
            </p:cNvCxnSpPr>
            <p:nvPr/>
          </p:nvCxnSpPr>
          <p:spPr>
            <a:xfrm flipV="1">
              <a:off x="2676524" y="3408810"/>
              <a:ext cx="3874391" cy="201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127" idx="1"/>
              <a:endCxn id="123" idx="5"/>
            </p:cNvCxnSpPr>
            <p:nvPr/>
          </p:nvCxnSpPr>
          <p:spPr>
            <a:xfrm>
              <a:off x="3231695" y="2088695"/>
              <a:ext cx="2733696" cy="27336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123" idx="7"/>
              <a:endCxn id="123" idx="3"/>
            </p:cNvCxnSpPr>
            <p:nvPr/>
          </p:nvCxnSpPr>
          <p:spPr>
            <a:xfrm flipH="1">
              <a:off x="3138228" y="1995228"/>
              <a:ext cx="2827163" cy="28271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3" name="Oval 122"/>
            <p:cNvSpPr>
              <a:spLocks noChangeAspect="1"/>
            </p:cNvSpPr>
            <p:nvPr/>
          </p:nvSpPr>
          <p:spPr>
            <a:xfrm>
              <a:off x="2552703" y="1409703"/>
              <a:ext cx="3998212" cy="3998212"/>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4" name="Oval 123"/>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5" name="Oval 124"/>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6" name="Oval 125"/>
            <p:cNvSpPr/>
            <p:nvPr/>
          </p:nvSpPr>
          <p:spPr>
            <a:xfrm>
              <a:off x="2628900" y="1485900"/>
              <a:ext cx="3886200" cy="3886200"/>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7" name="Oval 126"/>
            <p:cNvSpPr>
              <a:spLocks noChangeAspect="1"/>
            </p:cNvSpPr>
            <p:nvPr/>
          </p:nvSpPr>
          <p:spPr>
            <a:xfrm>
              <a:off x="2676524" y="1533524"/>
              <a:ext cx="3790951" cy="379095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8" name="Oval 127"/>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29" name="TextBox 128"/>
          <p:cNvSpPr txBox="1"/>
          <p:nvPr/>
        </p:nvSpPr>
        <p:spPr>
          <a:xfrm>
            <a:off x="6914693" y="4826243"/>
            <a:ext cx="2438487" cy="1200329"/>
          </a:xfrm>
          <a:prstGeom prst="rect">
            <a:avLst/>
          </a:prstGeom>
          <a:noFill/>
        </p:spPr>
        <p:txBody>
          <a:bodyPr wrap="square" rtlCol="0">
            <a:spAutoFit/>
          </a:bodyPr>
          <a:lstStyle/>
          <a:p>
            <a:r>
              <a:rPr lang="en-GB" dirty="0" smtClean="0">
                <a:latin typeface="Comic Sans MS" panose="030F0702030302020204" pitchFamily="66" charset="0"/>
              </a:rPr>
              <a:t>When the wheels finally come to rest which letter will be in this position?</a:t>
            </a:r>
            <a:endParaRPr lang="en-GB" dirty="0">
              <a:latin typeface="Comic Sans MS" panose="030F0702030302020204" pitchFamily="66" charset="0"/>
            </a:endParaRPr>
          </a:p>
        </p:txBody>
      </p:sp>
      <p:sp>
        <p:nvSpPr>
          <p:cNvPr id="130" name="TextBox 129"/>
          <p:cNvSpPr txBox="1"/>
          <p:nvPr/>
        </p:nvSpPr>
        <p:spPr>
          <a:xfrm>
            <a:off x="84262" y="1377142"/>
            <a:ext cx="2517054" cy="2308324"/>
          </a:xfrm>
          <a:prstGeom prst="rect">
            <a:avLst/>
          </a:prstGeom>
          <a:noFill/>
        </p:spPr>
        <p:txBody>
          <a:bodyPr wrap="square" rtlCol="0">
            <a:spAutoFit/>
          </a:bodyPr>
          <a:lstStyle/>
          <a:p>
            <a:r>
              <a:rPr lang="en-GB" dirty="0" smtClean="0">
                <a:latin typeface="Comic Sans MS" panose="030F0702030302020204" pitchFamily="66" charset="0"/>
              </a:rPr>
              <a:t>These wheels are all in perfect, non-slip contact with their neighbours and are driven by the first wheel (with its direction of spin shown).</a:t>
            </a:r>
          </a:p>
        </p:txBody>
      </p:sp>
      <p:sp>
        <p:nvSpPr>
          <p:cNvPr id="131" name="Rectangle 130"/>
          <p:cNvSpPr/>
          <p:nvPr/>
        </p:nvSpPr>
        <p:spPr>
          <a:xfrm>
            <a:off x="71644" y="5237003"/>
            <a:ext cx="2741241" cy="1477328"/>
          </a:xfrm>
          <a:prstGeom prst="rect">
            <a:avLst/>
          </a:prstGeom>
        </p:spPr>
        <p:txBody>
          <a:bodyPr wrap="square">
            <a:spAutoFit/>
          </a:bodyPr>
          <a:lstStyle/>
          <a:p>
            <a:r>
              <a:rPr lang="en-GB" dirty="0" smtClean="0">
                <a:latin typeface="Comic Sans MS" panose="030F0702030302020204" pitchFamily="66" charset="0"/>
              </a:rPr>
              <a:t>The lengths </a:t>
            </a:r>
            <a:r>
              <a:rPr lang="en-GB" dirty="0">
                <a:latin typeface="Comic Sans MS" panose="030F0702030302020204" pitchFamily="66" charset="0"/>
              </a:rPr>
              <a:t>refer to the diameter of each </a:t>
            </a:r>
            <a:r>
              <a:rPr lang="en-GB" dirty="0" smtClean="0">
                <a:latin typeface="Comic Sans MS" panose="030F0702030302020204" pitchFamily="66" charset="0"/>
              </a:rPr>
              <a:t>wheel.</a:t>
            </a:r>
          </a:p>
          <a:p>
            <a:endParaRPr lang="en-GB" dirty="0">
              <a:latin typeface="Comic Sans MS" panose="030F0702030302020204" pitchFamily="66" charset="0"/>
            </a:endParaRPr>
          </a:p>
          <a:p>
            <a:r>
              <a:rPr lang="en-GB" dirty="0" smtClean="0">
                <a:latin typeface="Comic Sans MS" panose="030F0702030302020204" pitchFamily="66" charset="0"/>
              </a:rPr>
              <a:t>(Diagram not to scale)</a:t>
            </a:r>
            <a:endParaRPr lang="en-GB" dirty="0">
              <a:latin typeface="Comic Sans MS" panose="030F0702030302020204" pitchFamily="66" charset="0"/>
            </a:endParaRPr>
          </a:p>
        </p:txBody>
      </p:sp>
      <p:sp>
        <p:nvSpPr>
          <p:cNvPr id="132" name="TextBox 131"/>
          <p:cNvSpPr txBox="1"/>
          <p:nvPr/>
        </p:nvSpPr>
        <p:spPr>
          <a:xfrm>
            <a:off x="8169053" y="0"/>
            <a:ext cx="974947"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dirty="0" smtClean="0">
                <a:latin typeface="Bradley Hand ITC" panose="03070402050302030203" pitchFamily="66" charset="0"/>
              </a:rPr>
              <a:t>SIC_39</a:t>
            </a:r>
            <a:endParaRPr lang="en-GB" sz="2000" dirty="0">
              <a:latin typeface="Bradley Hand ITC" panose="03070402050302030203" pitchFamily="66" charset="0"/>
            </a:endParaRPr>
          </a:p>
        </p:txBody>
      </p:sp>
    </p:spTree>
    <p:extLst>
      <p:ext uri="{BB962C8B-B14F-4D97-AF65-F5344CB8AC3E}">
        <p14:creationId xmlns:p14="http://schemas.microsoft.com/office/powerpoint/2010/main" val="1773202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29681" y="116822"/>
            <a:ext cx="4038600" cy="4038600"/>
            <a:chOff x="2552700" y="1409700"/>
            <a:chExt cx="4038600" cy="4038600"/>
          </a:xfrm>
        </p:grpSpPr>
        <p:sp>
          <p:nvSpPr>
            <p:cNvPr id="4" name="Oval 3"/>
            <p:cNvSpPr/>
            <p:nvPr/>
          </p:nvSpPr>
          <p:spPr>
            <a:xfrm>
              <a:off x="2552700" y="1409700"/>
              <a:ext cx="4038600" cy="4038600"/>
            </a:xfrm>
            <a:prstGeom prst="ellipse">
              <a:avLst/>
            </a:prstGeom>
            <a:solidFill>
              <a:srgbClr val="FFFF66"/>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p:cNvSpPr/>
            <p:nvPr/>
          </p:nvSpPr>
          <p:spPr>
            <a:xfrm>
              <a:off x="3924300" y="2781300"/>
              <a:ext cx="1295400" cy="1295400"/>
            </a:xfrm>
            <a:prstGeom prst="ellipse">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3038475" y="1895475"/>
              <a:ext cx="3067050" cy="3067050"/>
            </a:xfrm>
            <a:prstGeom prst="ellipse">
              <a:avLst/>
            </a:prstGeom>
            <a:solidFill>
              <a:schemeClr val="accent4">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4533900" y="3390900"/>
              <a:ext cx="76200" cy="76200"/>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8" name="Group 7"/>
            <p:cNvGrpSpPr/>
            <p:nvPr/>
          </p:nvGrpSpPr>
          <p:grpSpPr>
            <a:xfrm>
              <a:off x="2600325" y="1457325"/>
              <a:ext cx="3943350" cy="3943350"/>
              <a:chOff x="2600325" y="1457325"/>
              <a:chExt cx="3943350" cy="3943350"/>
            </a:xfrm>
            <a:solidFill>
              <a:schemeClr val="bg1"/>
            </a:solidFill>
          </p:grpSpPr>
          <p:grpSp>
            <p:nvGrpSpPr>
              <p:cNvPr id="30" name="Group 29"/>
              <p:cNvGrpSpPr/>
              <p:nvPr/>
            </p:nvGrpSpPr>
            <p:grpSpPr>
              <a:xfrm>
                <a:off x="4381500" y="1457325"/>
                <a:ext cx="381000" cy="3943350"/>
                <a:chOff x="4381500" y="1457325"/>
                <a:chExt cx="381000" cy="3943350"/>
              </a:xfrm>
              <a:grpFill/>
            </p:grpSpPr>
            <p:sp>
              <p:nvSpPr>
                <p:cNvPr id="34" name="Oval 3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I</a:t>
                  </a:r>
                  <a:endParaRPr lang="en-GB" b="1" dirty="0">
                    <a:solidFill>
                      <a:srgbClr val="FF0000"/>
                    </a:solidFill>
                    <a:latin typeface="Comic Sans MS" panose="030F0702030302020204" pitchFamily="66" charset="0"/>
                  </a:endParaRPr>
                </a:p>
              </p:txBody>
            </p:sp>
            <p:sp>
              <p:nvSpPr>
                <p:cNvPr id="35" name="Oval 3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A</a:t>
                  </a:r>
                  <a:endParaRPr lang="en-GB" b="1" dirty="0">
                    <a:latin typeface="Comic Sans MS" panose="030F0702030302020204" pitchFamily="66" charset="0"/>
                  </a:endParaRPr>
                </a:p>
              </p:txBody>
            </p:sp>
          </p:grpSp>
          <p:grpSp>
            <p:nvGrpSpPr>
              <p:cNvPr id="31" name="Group 30"/>
              <p:cNvGrpSpPr/>
              <p:nvPr/>
            </p:nvGrpSpPr>
            <p:grpSpPr>
              <a:xfrm rot="5400000">
                <a:off x="4381500" y="1457325"/>
                <a:ext cx="381000" cy="3943350"/>
                <a:chOff x="4381500" y="1457325"/>
                <a:chExt cx="381000" cy="3943350"/>
              </a:xfrm>
              <a:grpFill/>
            </p:grpSpPr>
            <p:sp>
              <p:nvSpPr>
                <p:cNvPr id="32" name="Oval 3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E</a:t>
                  </a:r>
                  <a:endParaRPr lang="en-GB" b="1" dirty="0">
                    <a:solidFill>
                      <a:srgbClr val="FF0000"/>
                    </a:solidFill>
                    <a:latin typeface="Comic Sans MS" panose="030F0702030302020204" pitchFamily="66" charset="0"/>
                  </a:endParaRPr>
                </a:p>
              </p:txBody>
            </p:sp>
            <p:sp>
              <p:nvSpPr>
                <p:cNvPr id="33" name="Oval 3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M</a:t>
                  </a:r>
                  <a:endParaRPr lang="en-GB" b="1" dirty="0">
                    <a:solidFill>
                      <a:srgbClr val="FF0000"/>
                    </a:solidFill>
                    <a:latin typeface="Comic Sans MS" panose="030F0702030302020204" pitchFamily="66" charset="0"/>
                  </a:endParaRPr>
                </a:p>
              </p:txBody>
            </p:sp>
          </p:grpSp>
        </p:grpSp>
        <p:grpSp>
          <p:nvGrpSpPr>
            <p:cNvPr id="9" name="Group 8"/>
            <p:cNvGrpSpPr/>
            <p:nvPr/>
          </p:nvGrpSpPr>
          <p:grpSpPr>
            <a:xfrm rot="-1380000">
              <a:off x="2600325" y="1457325"/>
              <a:ext cx="3943350" cy="3943350"/>
              <a:chOff x="2600325" y="1457325"/>
              <a:chExt cx="3943350" cy="3943350"/>
            </a:xfrm>
            <a:solidFill>
              <a:schemeClr val="bg1"/>
            </a:solidFill>
          </p:grpSpPr>
          <p:grpSp>
            <p:nvGrpSpPr>
              <p:cNvPr id="24" name="Group 23"/>
              <p:cNvGrpSpPr/>
              <p:nvPr/>
            </p:nvGrpSpPr>
            <p:grpSpPr>
              <a:xfrm>
                <a:off x="4381500" y="1457325"/>
                <a:ext cx="381000" cy="3943350"/>
                <a:chOff x="4381500" y="1457325"/>
                <a:chExt cx="381000" cy="3943350"/>
              </a:xfrm>
              <a:grpFill/>
            </p:grpSpPr>
            <p:sp>
              <p:nvSpPr>
                <p:cNvPr id="28" name="Oval 27"/>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J</a:t>
                  </a:r>
                  <a:endParaRPr lang="en-GB" b="1" dirty="0">
                    <a:solidFill>
                      <a:srgbClr val="FF0000"/>
                    </a:solidFill>
                    <a:latin typeface="Comic Sans MS" panose="030F0702030302020204" pitchFamily="66" charset="0"/>
                  </a:endParaRPr>
                </a:p>
              </p:txBody>
            </p:sp>
            <p:sp>
              <p:nvSpPr>
                <p:cNvPr id="29" name="Oval 28"/>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B</a:t>
                  </a:r>
                  <a:endParaRPr lang="en-GB" b="1" dirty="0">
                    <a:latin typeface="Comic Sans MS" panose="030F0702030302020204" pitchFamily="66" charset="0"/>
                  </a:endParaRPr>
                </a:p>
              </p:txBody>
            </p:sp>
          </p:grpSp>
          <p:grpSp>
            <p:nvGrpSpPr>
              <p:cNvPr id="25" name="Group 24"/>
              <p:cNvGrpSpPr/>
              <p:nvPr/>
            </p:nvGrpSpPr>
            <p:grpSpPr>
              <a:xfrm rot="5400000">
                <a:off x="4381500" y="1457325"/>
                <a:ext cx="381000" cy="3943350"/>
                <a:chOff x="4381500" y="1457325"/>
                <a:chExt cx="381000" cy="3943350"/>
              </a:xfrm>
              <a:grpFill/>
            </p:grpSpPr>
            <p:sp>
              <p:nvSpPr>
                <p:cNvPr id="26" name="Oval 2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F</a:t>
                  </a:r>
                  <a:endParaRPr lang="en-GB" b="1" dirty="0">
                    <a:solidFill>
                      <a:srgbClr val="FF0000"/>
                    </a:solidFill>
                    <a:latin typeface="Comic Sans MS" panose="030F0702030302020204" pitchFamily="66" charset="0"/>
                  </a:endParaRPr>
                </a:p>
              </p:txBody>
            </p:sp>
            <p:sp>
              <p:nvSpPr>
                <p:cNvPr id="27" name="Oval 2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N</a:t>
                  </a:r>
                  <a:endParaRPr lang="en-GB" b="1" dirty="0">
                    <a:solidFill>
                      <a:srgbClr val="FF0000"/>
                    </a:solidFill>
                    <a:latin typeface="Comic Sans MS" panose="030F0702030302020204" pitchFamily="66" charset="0"/>
                  </a:endParaRPr>
                </a:p>
              </p:txBody>
            </p:sp>
          </p:grpSp>
        </p:grpSp>
        <p:grpSp>
          <p:nvGrpSpPr>
            <p:cNvPr id="10" name="Group 9"/>
            <p:cNvGrpSpPr/>
            <p:nvPr/>
          </p:nvGrpSpPr>
          <p:grpSpPr>
            <a:xfrm rot="-4080000">
              <a:off x="2600325" y="1457325"/>
              <a:ext cx="3943350" cy="3943350"/>
              <a:chOff x="2600325" y="1457325"/>
              <a:chExt cx="3943350" cy="3943350"/>
            </a:xfrm>
            <a:solidFill>
              <a:schemeClr val="bg1"/>
            </a:solidFill>
          </p:grpSpPr>
          <p:grpSp>
            <p:nvGrpSpPr>
              <p:cNvPr id="18" name="Group 17"/>
              <p:cNvGrpSpPr/>
              <p:nvPr/>
            </p:nvGrpSpPr>
            <p:grpSpPr>
              <a:xfrm>
                <a:off x="4381500" y="1457325"/>
                <a:ext cx="381000" cy="3943350"/>
                <a:chOff x="4381500" y="1457325"/>
                <a:chExt cx="381000" cy="3943350"/>
              </a:xfrm>
              <a:grpFill/>
            </p:grpSpPr>
            <p:sp>
              <p:nvSpPr>
                <p:cNvPr id="22" name="Oval 2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L</a:t>
                  </a:r>
                  <a:endParaRPr lang="en-GB" b="1" dirty="0">
                    <a:solidFill>
                      <a:srgbClr val="FF0000"/>
                    </a:solidFill>
                    <a:latin typeface="Comic Sans MS" panose="030F0702030302020204" pitchFamily="66" charset="0"/>
                  </a:endParaRPr>
                </a:p>
              </p:txBody>
            </p:sp>
            <p:sp>
              <p:nvSpPr>
                <p:cNvPr id="23" name="Oval 2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D</a:t>
                  </a:r>
                  <a:endParaRPr lang="en-GB" b="1" dirty="0">
                    <a:latin typeface="Comic Sans MS" panose="030F0702030302020204" pitchFamily="66" charset="0"/>
                  </a:endParaRPr>
                </a:p>
              </p:txBody>
            </p:sp>
          </p:grpSp>
          <p:grpSp>
            <p:nvGrpSpPr>
              <p:cNvPr id="19" name="Group 18"/>
              <p:cNvGrpSpPr/>
              <p:nvPr/>
            </p:nvGrpSpPr>
            <p:grpSpPr>
              <a:xfrm rot="5400000">
                <a:off x="4381500" y="1457325"/>
                <a:ext cx="381000" cy="3943350"/>
                <a:chOff x="4381500" y="1457325"/>
                <a:chExt cx="381000" cy="3943350"/>
              </a:xfrm>
              <a:grpFill/>
            </p:grpSpPr>
            <p:sp>
              <p:nvSpPr>
                <p:cNvPr id="20" name="Oval 19"/>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H</a:t>
                  </a:r>
                  <a:endParaRPr lang="en-GB" b="1" dirty="0">
                    <a:solidFill>
                      <a:srgbClr val="FF0000"/>
                    </a:solidFill>
                    <a:latin typeface="Comic Sans MS" panose="030F0702030302020204" pitchFamily="66" charset="0"/>
                  </a:endParaRPr>
                </a:p>
              </p:txBody>
            </p:sp>
            <p:sp>
              <p:nvSpPr>
                <p:cNvPr id="21" name="Oval 20"/>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P</a:t>
                  </a:r>
                  <a:endParaRPr lang="en-GB" b="1" dirty="0">
                    <a:solidFill>
                      <a:srgbClr val="FF0000"/>
                    </a:solidFill>
                    <a:latin typeface="Comic Sans MS" panose="030F0702030302020204" pitchFamily="66" charset="0"/>
                  </a:endParaRPr>
                </a:p>
              </p:txBody>
            </p:sp>
          </p:grpSp>
        </p:grpSp>
        <p:grpSp>
          <p:nvGrpSpPr>
            <p:cNvPr id="11" name="Group 10"/>
            <p:cNvGrpSpPr/>
            <p:nvPr/>
          </p:nvGrpSpPr>
          <p:grpSpPr>
            <a:xfrm rot="-2700000">
              <a:off x="2600325" y="1457325"/>
              <a:ext cx="3943350" cy="3943350"/>
              <a:chOff x="2600325" y="1457325"/>
              <a:chExt cx="3943350" cy="3943350"/>
            </a:xfrm>
            <a:solidFill>
              <a:schemeClr val="bg1"/>
            </a:solidFill>
          </p:grpSpPr>
          <p:grpSp>
            <p:nvGrpSpPr>
              <p:cNvPr id="12" name="Group 11"/>
              <p:cNvGrpSpPr/>
              <p:nvPr/>
            </p:nvGrpSpPr>
            <p:grpSpPr>
              <a:xfrm>
                <a:off x="4381500" y="1457325"/>
                <a:ext cx="381000" cy="3943350"/>
                <a:chOff x="4381500" y="1457325"/>
                <a:chExt cx="381000" cy="3943350"/>
              </a:xfrm>
              <a:grpFill/>
            </p:grpSpPr>
            <p:sp>
              <p:nvSpPr>
                <p:cNvPr id="16" name="Oval 1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K</a:t>
                  </a:r>
                  <a:endParaRPr lang="en-GB" b="1" dirty="0">
                    <a:solidFill>
                      <a:srgbClr val="FF0000"/>
                    </a:solidFill>
                    <a:latin typeface="Comic Sans MS" panose="030F0702030302020204" pitchFamily="66" charset="0"/>
                  </a:endParaRPr>
                </a:p>
              </p:txBody>
            </p:sp>
            <p:sp>
              <p:nvSpPr>
                <p:cNvPr id="17" name="Oval 1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C</a:t>
                  </a:r>
                  <a:endParaRPr lang="en-GB" b="1" dirty="0">
                    <a:latin typeface="Comic Sans MS" panose="030F0702030302020204" pitchFamily="66" charset="0"/>
                  </a:endParaRPr>
                </a:p>
              </p:txBody>
            </p:sp>
          </p:grpSp>
          <p:grpSp>
            <p:nvGrpSpPr>
              <p:cNvPr id="13" name="Group 12"/>
              <p:cNvGrpSpPr/>
              <p:nvPr/>
            </p:nvGrpSpPr>
            <p:grpSpPr>
              <a:xfrm rot="5400000">
                <a:off x="4381500" y="1457325"/>
                <a:ext cx="381000" cy="3943350"/>
                <a:chOff x="4381500" y="1457325"/>
                <a:chExt cx="381000" cy="3943350"/>
              </a:xfrm>
              <a:grpFill/>
            </p:grpSpPr>
            <p:sp>
              <p:nvSpPr>
                <p:cNvPr id="14" name="Oval 1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G</a:t>
                  </a:r>
                  <a:endParaRPr lang="en-GB" b="1" dirty="0">
                    <a:solidFill>
                      <a:srgbClr val="FF0000"/>
                    </a:solidFill>
                    <a:latin typeface="Comic Sans MS" panose="030F0702030302020204" pitchFamily="66" charset="0"/>
                  </a:endParaRPr>
                </a:p>
              </p:txBody>
            </p:sp>
            <p:sp>
              <p:nvSpPr>
                <p:cNvPr id="15" name="Oval 1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O</a:t>
                  </a:r>
                  <a:endParaRPr lang="en-GB" b="1" dirty="0">
                    <a:solidFill>
                      <a:srgbClr val="FF0000"/>
                    </a:solidFill>
                    <a:latin typeface="Comic Sans MS" panose="030F0702030302020204" pitchFamily="66" charset="0"/>
                  </a:endParaRPr>
                </a:p>
              </p:txBody>
            </p:sp>
          </p:grpSp>
        </p:grpSp>
      </p:grpSp>
      <p:sp>
        <p:nvSpPr>
          <p:cNvPr id="52" name="Arc 51"/>
          <p:cNvSpPr/>
          <p:nvPr/>
        </p:nvSpPr>
        <p:spPr>
          <a:xfrm rot="5400000" flipH="1">
            <a:off x="5417441" y="4618249"/>
            <a:ext cx="1435212" cy="1435212"/>
          </a:xfrm>
          <a:prstGeom prst="arc">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nvGrpSpPr>
          <p:cNvPr id="53" name="Group 52"/>
          <p:cNvGrpSpPr/>
          <p:nvPr/>
        </p:nvGrpSpPr>
        <p:grpSpPr>
          <a:xfrm>
            <a:off x="3524362" y="3926160"/>
            <a:ext cx="1870836" cy="1870836"/>
            <a:chOff x="2552700" y="1409700"/>
            <a:chExt cx="4038600" cy="4038600"/>
          </a:xfrm>
        </p:grpSpPr>
        <p:sp>
          <p:nvSpPr>
            <p:cNvPr id="54" name="Pie 53"/>
            <p:cNvSpPr/>
            <p:nvPr/>
          </p:nvSpPr>
          <p:spPr>
            <a:xfrm>
              <a:off x="2667000" y="1524000"/>
              <a:ext cx="3810000" cy="3810000"/>
            </a:xfrm>
            <a:prstGeom prst="pie">
              <a:avLst>
                <a:gd name="adj1" fmla="val 12298"/>
                <a:gd name="adj2" fmla="val 5412384"/>
              </a:avLst>
            </a:prstGeom>
            <a:solidFill>
              <a:srgbClr val="FFFF66"/>
            </a:solidFill>
            <a:ln w="381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5" name="Pie 54"/>
            <p:cNvSpPr/>
            <p:nvPr/>
          </p:nvSpPr>
          <p:spPr>
            <a:xfrm rot="10800000">
              <a:off x="2667001" y="1524000"/>
              <a:ext cx="3810000" cy="3810000"/>
            </a:xfrm>
            <a:prstGeom prst="pie">
              <a:avLst>
                <a:gd name="adj1" fmla="val 12298"/>
                <a:gd name="adj2" fmla="val 5412384"/>
              </a:avLst>
            </a:prstGeom>
            <a:solidFill>
              <a:srgbClr val="FFFF6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6" name="Pie 55"/>
            <p:cNvSpPr/>
            <p:nvPr/>
          </p:nvSpPr>
          <p:spPr>
            <a:xfrm rot="10800000">
              <a:off x="2667001"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7" name="Pie 56"/>
            <p:cNvSpPr/>
            <p:nvPr/>
          </p:nvSpPr>
          <p:spPr>
            <a:xfrm>
              <a:off x="2667000"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58" name="Straight Connector 57"/>
            <p:cNvCxnSpPr>
              <a:stCxn id="63" idx="0"/>
              <a:endCxn id="63" idx="4"/>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63" idx="2"/>
              <a:endCxn id="63" idx="6"/>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63" idx="1"/>
              <a:endCxn id="63" idx="5"/>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63" idx="7"/>
              <a:endCxn id="63" idx="3"/>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Oval 62"/>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Oval 63"/>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Oval 64"/>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Oval 65"/>
            <p:cNvSpPr/>
            <p:nvPr/>
          </p:nvSpPr>
          <p:spPr>
            <a:xfrm>
              <a:off x="2628900" y="1485900"/>
              <a:ext cx="3886200" cy="38862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68" name="Group 67"/>
          <p:cNvGrpSpPr/>
          <p:nvPr/>
        </p:nvGrpSpPr>
        <p:grpSpPr>
          <a:xfrm>
            <a:off x="2745213" y="3572079"/>
            <a:ext cx="1000382" cy="1000382"/>
            <a:chOff x="2552700" y="1409700"/>
            <a:chExt cx="4038600" cy="4038600"/>
          </a:xfrm>
        </p:grpSpPr>
        <p:sp>
          <p:nvSpPr>
            <p:cNvPr id="69" name="Pie 68"/>
            <p:cNvSpPr/>
            <p:nvPr/>
          </p:nvSpPr>
          <p:spPr>
            <a:xfrm>
              <a:off x="2667000"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0" name="Pie 69"/>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1" name="Pie 70"/>
            <p:cNvSpPr/>
            <p:nvPr/>
          </p:nvSpPr>
          <p:spPr>
            <a:xfrm rot="10800000">
              <a:off x="2667001"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2" name="Pie 71"/>
            <p:cNvSpPr/>
            <p:nvPr/>
          </p:nvSpPr>
          <p:spPr>
            <a:xfrm>
              <a:off x="2667000"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73" name="Straight Connector 72"/>
            <p:cNvCxnSpPr>
              <a:stCxn id="78" idx="0"/>
              <a:endCxn id="78" idx="4"/>
            </p:cNvCxnSpPr>
            <p:nvPr/>
          </p:nvCxnSpPr>
          <p:spPr>
            <a:xfrm>
              <a:off x="4572000" y="1409700"/>
              <a:ext cx="0" cy="403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78" idx="2"/>
              <a:endCxn id="78" idx="6"/>
            </p:cNvCxnSpPr>
            <p:nvPr/>
          </p:nvCxnSpPr>
          <p:spPr>
            <a:xfrm>
              <a:off x="2552700" y="3429000"/>
              <a:ext cx="4038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78" idx="1"/>
              <a:endCxn id="78" idx="5"/>
            </p:cNvCxnSpPr>
            <p:nvPr/>
          </p:nvCxnSpPr>
          <p:spPr>
            <a:xfrm>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78" idx="7"/>
              <a:endCxn id="78" idx="3"/>
            </p:cNvCxnSpPr>
            <p:nvPr/>
          </p:nvCxnSpPr>
          <p:spPr>
            <a:xfrm flipH="1">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Oval 77"/>
            <p:cNvSpPr/>
            <p:nvPr/>
          </p:nvSpPr>
          <p:spPr>
            <a:xfrm>
              <a:off x="2552700" y="1409700"/>
              <a:ext cx="4038600" cy="403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9" name="Oval 78"/>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0" name="Oval 79"/>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1" name="Oval 80"/>
            <p:cNvSpPr/>
            <p:nvPr/>
          </p:nvSpPr>
          <p:spPr>
            <a:xfrm>
              <a:off x="2628900" y="1485900"/>
              <a:ext cx="3886200" cy="38862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2" name="Oval 81"/>
            <p:cNvSpPr/>
            <p:nvPr/>
          </p:nvSpPr>
          <p:spPr>
            <a:xfrm>
              <a:off x="2676525" y="1533525"/>
              <a:ext cx="3790950" cy="379095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Oval 82"/>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84" name="Group 83"/>
          <p:cNvGrpSpPr/>
          <p:nvPr/>
        </p:nvGrpSpPr>
        <p:grpSpPr>
          <a:xfrm>
            <a:off x="2723801" y="1379043"/>
            <a:ext cx="2309935" cy="2309935"/>
            <a:chOff x="2552700" y="1409700"/>
            <a:chExt cx="4038600" cy="4038600"/>
          </a:xfrm>
        </p:grpSpPr>
        <p:sp>
          <p:nvSpPr>
            <p:cNvPr id="85" name="Pie 84"/>
            <p:cNvSpPr>
              <a:spLocks noChangeAspect="1"/>
            </p:cNvSpPr>
            <p:nvPr/>
          </p:nvSpPr>
          <p:spPr>
            <a:xfrm>
              <a:off x="2571750"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6" name="Pie 85"/>
            <p:cNvSpPr>
              <a:spLocks noChangeAspect="1"/>
            </p:cNvSpPr>
            <p:nvPr/>
          </p:nvSpPr>
          <p:spPr>
            <a:xfrm rot="10800000">
              <a:off x="2571751"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7" name="Pie 86"/>
            <p:cNvSpPr>
              <a:spLocks noChangeAspect="1"/>
            </p:cNvSpPr>
            <p:nvPr/>
          </p:nvSpPr>
          <p:spPr>
            <a:xfrm rot="10800000">
              <a:off x="2571751"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8" name="Pie 87"/>
            <p:cNvSpPr>
              <a:spLocks noChangeAspect="1"/>
            </p:cNvSpPr>
            <p:nvPr/>
          </p:nvSpPr>
          <p:spPr>
            <a:xfrm>
              <a:off x="2571750"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89" name="Straight Connector 88"/>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4" name="Oval 93"/>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Oval 94"/>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Oval 95"/>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Oval 9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cxnSp>
        <p:nvCxnSpPr>
          <p:cNvPr id="98" name="Straight Arrow Connector 97"/>
          <p:cNvCxnSpPr/>
          <p:nvPr/>
        </p:nvCxnSpPr>
        <p:spPr>
          <a:xfrm flipH="1" flipV="1">
            <a:off x="7882908" y="4083310"/>
            <a:ext cx="346724" cy="76517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50" name="TextBox 6149"/>
          <p:cNvSpPr txBox="1"/>
          <p:nvPr/>
        </p:nvSpPr>
        <p:spPr>
          <a:xfrm>
            <a:off x="662152" y="358517"/>
            <a:ext cx="2529860" cy="523220"/>
          </a:xfrm>
          <a:prstGeom prst="rect">
            <a:avLst/>
          </a:prstGeom>
          <a:noFill/>
        </p:spPr>
        <p:txBody>
          <a:bodyPr wrap="none" rtlCol="0">
            <a:spAutoFit/>
          </a:bodyPr>
          <a:lstStyle/>
          <a:p>
            <a:r>
              <a:rPr lang="en-GB" sz="2800" b="1" dirty="0" smtClean="0">
                <a:latin typeface="Comic Sans MS" panose="030F0702030302020204" pitchFamily="66" charset="0"/>
              </a:rPr>
              <a:t>Letter Wheel</a:t>
            </a:r>
            <a:endParaRPr lang="en-GB" sz="2800" b="1" dirty="0">
              <a:latin typeface="Comic Sans MS" panose="030F0702030302020204" pitchFamily="66" charset="0"/>
            </a:endParaRPr>
          </a:p>
        </p:txBody>
      </p:sp>
      <p:sp>
        <p:nvSpPr>
          <p:cNvPr id="6151" name="TextBox 6150"/>
          <p:cNvSpPr txBox="1"/>
          <p:nvPr/>
        </p:nvSpPr>
        <p:spPr>
          <a:xfrm>
            <a:off x="5197223" y="6203145"/>
            <a:ext cx="3804837" cy="646331"/>
          </a:xfrm>
          <a:prstGeom prst="rect">
            <a:avLst/>
          </a:prstGeom>
          <a:noFill/>
        </p:spPr>
        <p:txBody>
          <a:bodyPr wrap="square" rtlCol="0">
            <a:spAutoFit/>
          </a:bodyPr>
          <a:lstStyle/>
          <a:p>
            <a:r>
              <a:rPr lang="en-GB" dirty="0" smtClean="0">
                <a:latin typeface="Comic Sans MS" panose="030F0702030302020204" pitchFamily="66" charset="0"/>
              </a:rPr>
              <a:t>This wheel makes 123 complete revolutions in the direction shown</a:t>
            </a:r>
            <a:endParaRPr lang="en-GB" dirty="0">
              <a:latin typeface="Comic Sans MS" panose="030F0702030302020204" pitchFamily="66" charset="0"/>
            </a:endParaRPr>
          </a:p>
        </p:txBody>
      </p:sp>
      <p:sp>
        <p:nvSpPr>
          <p:cNvPr id="6152" name="TextBox 6151"/>
          <p:cNvSpPr txBox="1"/>
          <p:nvPr/>
        </p:nvSpPr>
        <p:spPr>
          <a:xfrm>
            <a:off x="4619784" y="5833813"/>
            <a:ext cx="904415" cy="369332"/>
          </a:xfrm>
          <a:prstGeom prst="rect">
            <a:avLst/>
          </a:prstGeom>
          <a:noFill/>
        </p:spPr>
        <p:txBody>
          <a:bodyPr wrap="none" rtlCol="0">
            <a:spAutoFit/>
          </a:bodyPr>
          <a:lstStyle/>
          <a:p>
            <a:r>
              <a:rPr lang="en-GB" dirty="0" smtClean="0"/>
              <a:t>130mm</a:t>
            </a:r>
            <a:endParaRPr lang="en-GB" dirty="0"/>
          </a:p>
        </p:txBody>
      </p:sp>
      <p:sp>
        <p:nvSpPr>
          <p:cNvPr id="110" name="TextBox 109"/>
          <p:cNvSpPr txBox="1"/>
          <p:nvPr/>
        </p:nvSpPr>
        <p:spPr>
          <a:xfrm>
            <a:off x="2814789" y="5147637"/>
            <a:ext cx="904415" cy="369332"/>
          </a:xfrm>
          <a:prstGeom prst="rect">
            <a:avLst/>
          </a:prstGeom>
          <a:noFill/>
        </p:spPr>
        <p:txBody>
          <a:bodyPr wrap="none" rtlCol="0">
            <a:spAutoFit/>
          </a:bodyPr>
          <a:lstStyle/>
          <a:p>
            <a:r>
              <a:rPr lang="en-GB" dirty="0" smtClean="0"/>
              <a:t>211mm</a:t>
            </a:r>
            <a:endParaRPr lang="en-GB" dirty="0"/>
          </a:p>
        </p:txBody>
      </p:sp>
      <p:sp>
        <p:nvSpPr>
          <p:cNvPr id="111" name="TextBox 110"/>
          <p:cNvSpPr txBox="1"/>
          <p:nvPr/>
        </p:nvSpPr>
        <p:spPr>
          <a:xfrm>
            <a:off x="1987300" y="4232708"/>
            <a:ext cx="904415" cy="369332"/>
          </a:xfrm>
          <a:prstGeom prst="rect">
            <a:avLst/>
          </a:prstGeom>
          <a:noFill/>
        </p:spPr>
        <p:txBody>
          <a:bodyPr wrap="none" rtlCol="0">
            <a:spAutoFit/>
          </a:bodyPr>
          <a:lstStyle/>
          <a:p>
            <a:r>
              <a:rPr lang="en-GB" dirty="0" smtClean="0"/>
              <a:t>113mm</a:t>
            </a:r>
            <a:endParaRPr lang="en-GB" dirty="0"/>
          </a:p>
        </p:txBody>
      </p:sp>
      <p:sp>
        <p:nvSpPr>
          <p:cNvPr id="112" name="TextBox 111"/>
          <p:cNvSpPr txBox="1"/>
          <p:nvPr/>
        </p:nvSpPr>
        <p:spPr>
          <a:xfrm>
            <a:off x="3798339" y="1026320"/>
            <a:ext cx="904415" cy="369332"/>
          </a:xfrm>
          <a:prstGeom prst="rect">
            <a:avLst/>
          </a:prstGeom>
          <a:noFill/>
        </p:spPr>
        <p:txBody>
          <a:bodyPr wrap="none" rtlCol="0">
            <a:spAutoFit/>
          </a:bodyPr>
          <a:lstStyle/>
          <a:p>
            <a:r>
              <a:rPr lang="en-GB" dirty="0" smtClean="0"/>
              <a:t>259mm</a:t>
            </a:r>
            <a:endParaRPr lang="en-GB" dirty="0"/>
          </a:p>
        </p:txBody>
      </p:sp>
      <p:sp>
        <p:nvSpPr>
          <p:cNvPr id="113" name="TextBox 112"/>
          <p:cNvSpPr txBox="1"/>
          <p:nvPr/>
        </p:nvSpPr>
        <p:spPr>
          <a:xfrm>
            <a:off x="5102321" y="127210"/>
            <a:ext cx="904415" cy="369332"/>
          </a:xfrm>
          <a:prstGeom prst="rect">
            <a:avLst/>
          </a:prstGeom>
          <a:noFill/>
        </p:spPr>
        <p:txBody>
          <a:bodyPr wrap="none" rtlCol="0">
            <a:spAutoFit/>
          </a:bodyPr>
          <a:lstStyle/>
          <a:p>
            <a:r>
              <a:rPr lang="en-GB" dirty="0" smtClean="0"/>
              <a:t>480mm</a:t>
            </a:r>
            <a:endParaRPr lang="en-GB" dirty="0"/>
          </a:p>
        </p:txBody>
      </p:sp>
      <p:grpSp>
        <p:nvGrpSpPr>
          <p:cNvPr id="109" name="Group 108"/>
          <p:cNvGrpSpPr>
            <a:grpSpLocks noChangeAspect="1"/>
          </p:cNvGrpSpPr>
          <p:nvPr/>
        </p:nvGrpSpPr>
        <p:grpSpPr>
          <a:xfrm>
            <a:off x="5268955" y="4794121"/>
            <a:ext cx="1393197" cy="1393197"/>
            <a:chOff x="2552703" y="1409703"/>
            <a:chExt cx="3998212" cy="3998212"/>
          </a:xfrm>
        </p:grpSpPr>
        <p:sp>
          <p:nvSpPr>
            <p:cNvPr id="114" name="Pie 113"/>
            <p:cNvSpPr/>
            <p:nvPr/>
          </p:nvSpPr>
          <p:spPr>
            <a:xfrm>
              <a:off x="2667000" y="1524000"/>
              <a:ext cx="3810000" cy="3810000"/>
            </a:xfrm>
            <a:prstGeom prst="pie">
              <a:avLst>
                <a:gd name="adj1" fmla="val 12298"/>
                <a:gd name="adj2" fmla="val 5412384"/>
              </a:avLst>
            </a:prstGeom>
            <a:solidFill>
              <a:srgbClr val="FFFF66"/>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5" name="Pie 114"/>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6" name="Pie 115"/>
            <p:cNvSpPr/>
            <p:nvPr/>
          </p:nvSpPr>
          <p:spPr>
            <a:xfrm rot="10800000">
              <a:off x="2667002" y="1506958"/>
              <a:ext cx="3810001" cy="3810001"/>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7" name="Pie 116"/>
            <p:cNvSpPr/>
            <p:nvPr/>
          </p:nvSpPr>
          <p:spPr>
            <a:xfrm>
              <a:off x="2667000" y="1524000"/>
              <a:ext cx="3810000" cy="3810000"/>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118" name="Straight Connector 117"/>
            <p:cNvCxnSpPr>
              <a:stCxn id="126" idx="0"/>
              <a:endCxn id="123" idx="4"/>
            </p:cNvCxnSpPr>
            <p:nvPr/>
          </p:nvCxnSpPr>
          <p:spPr>
            <a:xfrm flipH="1">
              <a:off x="4551810" y="1485899"/>
              <a:ext cx="20189" cy="3922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127" idx="2"/>
              <a:endCxn id="123" idx="6"/>
            </p:cNvCxnSpPr>
            <p:nvPr/>
          </p:nvCxnSpPr>
          <p:spPr>
            <a:xfrm flipV="1">
              <a:off x="2676524" y="3408810"/>
              <a:ext cx="3874391" cy="201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127" idx="1"/>
              <a:endCxn id="123" idx="5"/>
            </p:cNvCxnSpPr>
            <p:nvPr/>
          </p:nvCxnSpPr>
          <p:spPr>
            <a:xfrm>
              <a:off x="3231695" y="2088695"/>
              <a:ext cx="2733696" cy="27336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123" idx="7"/>
              <a:endCxn id="123" idx="3"/>
            </p:cNvCxnSpPr>
            <p:nvPr/>
          </p:nvCxnSpPr>
          <p:spPr>
            <a:xfrm flipH="1">
              <a:off x="3138228" y="1995228"/>
              <a:ext cx="2827163" cy="28271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3" name="Oval 122"/>
            <p:cNvSpPr>
              <a:spLocks noChangeAspect="1"/>
            </p:cNvSpPr>
            <p:nvPr/>
          </p:nvSpPr>
          <p:spPr>
            <a:xfrm>
              <a:off x="2552703" y="1409703"/>
              <a:ext cx="3998212" cy="3998212"/>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4" name="Oval 123"/>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5" name="Oval 124"/>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6" name="Oval 125"/>
            <p:cNvSpPr/>
            <p:nvPr/>
          </p:nvSpPr>
          <p:spPr>
            <a:xfrm>
              <a:off x="2628900" y="1485900"/>
              <a:ext cx="3886200" cy="3886200"/>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7" name="Oval 126"/>
            <p:cNvSpPr>
              <a:spLocks noChangeAspect="1"/>
            </p:cNvSpPr>
            <p:nvPr/>
          </p:nvSpPr>
          <p:spPr>
            <a:xfrm>
              <a:off x="2676524" y="1533524"/>
              <a:ext cx="3790951" cy="379095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8" name="Oval 127"/>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29" name="TextBox 128"/>
          <p:cNvSpPr txBox="1"/>
          <p:nvPr/>
        </p:nvSpPr>
        <p:spPr>
          <a:xfrm>
            <a:off x="6914693" y="4826243"/>
            <a:ext cx="2438487" cy="1200329"/>
          </a:xfrm>
          <a:prstGeom prst="rect">
            <a:avLst/>
          </a:prstGeom>
          <a:noFill/>
        </p:spPr>
        <p:txBody>
          <a:bodyPr wrap="square" rtlCol="0">
            <a:spAutoFit/>
          </a:bodyPr>
          <a:lstStyle/>
          <a:p>
            <a:r>
              <a:rPr lang="en-GB" dirty="0" smtClean="0">
                <a:latin typeface="Comic Sans MS" panose="030F0702030302020204" pitchFamily="66" charset="0"/>
              </a:rPr>
              <a:t>When the wheels finally come to rest which letter will be in this position?</a:t>
            </a:r>
            <a:endParaRPr lang="en-GB" dirty="0">
              <a:latin typeface="Comic Sans MS" panose="030F0702030302020204" pitchFamily="66" charset="0"/>
            </a:endParaRPr>
          </a:p>
        </p:txBody>
      </p:sp>
      <p:sp>
        <p:nvSpPr>
          <p:cNvPr id="130" name="TextBox 129"/>
          <p:cNvSpPr txBox="1"/>
          <p:nvPr/>
        </p:nvSpPr>
        <p:spPr>
          <a:xfrm>
            <a:off x="84262" y="1377142"/>
            <a:ext cx="2517054" cy="2308324"/>
          </a:xfrm>
          <a:prstGeom prst="rect">
            <a:avLst/>
          </a:prstGeom>
          <a:noFill/>
        </p:spPr>
        <p:txBody>
          <a:bodyPr wrap="square" rtlCol="0">
            <a:spAutoFit/>
          </a:bodyPr>
          <a:lstStyle/>
          <a:p>
            <a:r>
              <a:rPr lang="en-GB" dirty="0" smtClean="0">
                <a:latin typeface="Comic Sans MS" panose="030F0702030302020204" pitchFamily="66" charset="0"/>
              </a:rPr>
              <a:t>These wheels are all in perfect, non-slip contact with their neighbours and are driven by the first wheel (with its direction of spin shown).</a:t>
            </a:r>
          </a:p>
        </p:txBody>
      </p:sp>
      <p:sp>
        <p:nvSpPr>
          <p:cNvPr id="131" name="Rectangle 130"/>
          <p:cNvSpPr/>
          <p:nvPr/>
        </p:nvSpPr>
        <p:spPr>
          <a:xfrm>
            <a:off x="71644" y="5237003"/>
            <a:ext cx="2741241" cy="1477328"/>
          </a:xfrm>
          <a:prstGeom prst="rect">
            <a:avLst/>
          </a:prstGeom>
        </p:spPr>
        <p:txBody>
          <a:bodyPr wrap="square">
            <a:spAutoFit/>
          </a:bodyPr>
          <a:lstStyle/>
          <a:p>
            <a:r>
              <a:rPr lang="en-GB" dirty="0" smtClean="0">
                <a:latin typeface="Comic Sans MS" panose="030F0702030302020204" pitchFamily="66" charset="0"/>
              </a:rPr>
              <a:t>The lengths </a:t>
            </a:r>
            <a:r>
              <a:rPr lang="en-GB" dirty="0">
                <a:latin typeface="Comic Sans MS" panose="030F0702030302020204" pitchFamily="66" charset="0"/>
              </a:rPr>
              <a:t>refer to the diameter of each </a:t>
            </a:r>
            <a:r>
              <a:rPr lang="en-GB" dirty="0" smtClean="0">
                <a:latin typeface="Comic Sans MS" panose="030F0702030302020204" pitchFamily="66" charset="0"/>
              </a:rPr>
              <a:t>wheel.</a:t>
            </a:r>
          </a:p>
          <a:p>
            <a:endParaRPr lang="en-GB" dirty="0">
              <a:latin typeface="Comic Sans MS" panose="030F0702030302020204" pitchFamily="66" charset="0"/>
            </a:endParaRPr>
          </a:p>
          <a:p>
            <a:r>
              <a:rPr lang="en-GB" dirty="0" smtClean="0">
                <a:latin typeface="Comic Sans MS" panose="030F0702030302020204" pitchFamily="66" charset="0"/>
              </a:rPr>
              <a:t>(Diagram not to scale)</a:t>
            </a:r>
            <a:endParaRPr lang="en-GB" dirty="0">
              <a:latin typeface="Comic Sans MS" panose="030F0702030302020204" pitchFamily="66" charset="0"/>
            </a:endParaRPr>
          </a:p>
        </p:txBody>
      </p:sp>
      <p:sp>
        <p:nvSpPr>
          <p:cNvPr id="132" name="TextBox 131"/>
          <p:cNvSpPr txBox="1"/>
          <p:nvPr/>
        </p:nvSpPr>
        <p:spPr>
          <a:xfrm>
            <a:off x="8169053" y="0"/>
            <a:ext cx="974947"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dirty="0" smtClean="0">
                <a:latin typeface="Bradley Hand ITC" panose="03070402050302030203" pitchFamily="66" charset="0"/>
              </a:rPr>
              <a:t>SIC_39</a:t>
            </a:r>
            <a:endParaRPr lang="en-GB" sz="2000" dirty="0">
              <a:latin typeface="Bradley Hand ITC" panose="03070402050302030203" pitchFamily="66" charset="0"/>
            </a:endParaRPr>
          </a:p>
        </p:txBody>
      </p:sp>
    </p:spTree>
    <p:extLst>
      <p:ext uri="{BB962C8B-B14F-4D97-AF65-F5344CB8AC3E}">
        <p14:creationId xmlns:p14="http://schemas.microsoft.com/office/powerpoint/2010/main" val="355457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29681" y="116822"/>
            <a:ext cx="4038600" cy="4038600"/>
            <a:chOff x="2552700" y="1409700"/>
            <a:chExt cx="4038600" cy="4038600"/>
          </a:xfrm>
        </p:grpSpPr>
        <p:sp>
          <p:nvSpPr>
            <p:cNvPr id="4" name="Oval 3"/>
            <p:cNvSpPr/>
            <p:nvPr/>
          </p:nvSpPr>
          <p:spPr>
            <a:xfrm>
              <a:off x="2552700" y="1409700"/>
              <a:ext cx="4038600" cy="4038600"/>
            </a:xfrm>
            <a:prstGeom prst="ellipse">
              <a:avLst/>
            </a:prstGeom>
            <a:solidFill>
              <a:srgbClr val="FFFF66"/>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p:cNvSpPr/>
            <p:nvPr/>
          </p:nvSpPr>
          <p:spPr>
            <a:xfrm>
              <a:off x="3924300" y="2781300"/>
              <a:ext cx="1295400" cy="1295400"/>
            </a:xfrm>
            <a:prstGeom prst="ellipse">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3038475" y="1895475"/>
              <a:ext cx="3067050" cy="3067050"/>
            </a:xfrm>
            <a:prstGeom prst="ellipse">
              <a:avLst/>
            </a:prstGeom>
            <a:solidFill>
              <a:schemeClr val="accent4">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4533900" y="3390900"/>
              <a:ext cx="76200" cy="76200"/>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8" name="Group 7"/>
            <p:cNvGrpSpPr/>
            <p:nvPr/>
          </p:nvGrpSpPr>
          <p:grpSpPr>
            <a:xfrm>
              <a:off x="2600325" y="1457325"/>
              <a:ext cx="3943350" cy="3943350"/>
              <a:chOff x="2600325" y="1457325"/>
              <a:chExt cx="3943350" cy="3943350"/>
            </a:xfrm>
            <a:solidFill>
              <a:schemeClr val="bg1"/>
            </a:solidFill>
          </p:grpSpPr>
          <p:grpSp>
            <p:nvGrpSpPr>
              <p:cNvPr id="30" name="Group 29"/>
              <p:cNvGrpSpPr/>
              <p:nvPr/>
            </p:nvGrpSpPr>
            <p:grpSpPr>
              <a:xfrm>
                <a:off x="4381500" y="1457325"/>
                <a:ext cx="381000" cy="3943350"/>
                <a:chOff x="4381500" y="1457325"/>
                <a:chExt cx="381000" cy="3943350"/>
              </a:xfrm>
              <a:grpFill/>
            </p:grpSpPr>
            <p:sp>
              <p:nvSpPr>
                <p:cNvPr id="34" name="Oval 3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I</a:t>
                  </a:r>
                  <a:endParaRPr lang="en-GB" b="1" dirty="0">
                    <a:solidFill>
                      <a:srgbClr val="FF0000"/>
                    </a:solidFill>
                    <a:latin typeface="Comic Sans MS" panose="030F0702030302020204" pitchFamily="66" charset="0"/>
                  </a:endParaRPr>
                </a:p>
              </p:txBody>
            </p:sp>
            <p:sp>
              <p:nvSpPr>
                <p:cNvPr id="35" name="Oval 3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A</a:t>
                  </a:r>
                  <a:endParaRPr lang="en-GB" b="1" dirty="0">
                    <a:latin typeface="Comic Sans MS" panose="030F0702030302020204" pitchFamily="66" charset="0"/>
                  </a:endParaRPr>
                </a:p>
              </p:txBody>
            </p:sp>
          </p:grpSp>
          <p:grpSp>
            <p:nvGrpSpPr>
              <p:cNvPr id="31" name="Group 30"/>
              <p:cNvGrpSpPr/>
              <p:nvPr/>
            </p:nvGrpSpPr>
            <p:grpSpPr>
              <a:xfrm rot="5400000">
                <a:off x="4381500" y="1457325"/>
                <a:ext cx="381000" cy="3943350"/>
                <a:chOff x="4381500" y="1457325"/>
                <a:chExt cx="381000" cy="3943350"/>
              </a:xfrm>
              <a:grpFill/>
            </p:grpSpPr>
            <p:sp>
              <p:nvSpPr>
                <p:cNvPr id="32" name="Oval 3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E</a:t>
                  </a:r>
                  <a:endParaRPr lang="en-GB" b="1" dirty="0">
                    <a:solidFill>
                      <a:srgbClr val="FF0000"/>
                    </a:solidFill>
                    <a:latin typeface="Comic Sans MS" panose="030F0702030302020204" pitchFamily="66" charset="0"/>
                  </a:endParaRPr>
                </a:p>
              </p:txBody>
            </p:sp>
            <p:sp>
              <p:nvSpPr>
                <p:cNvPr id="33" name="Oval 3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M</a:t>
                  </a:r>
                  <a:endParaRPr lang="en-GB" b="1" dirty="0">
                    <a:solidFill>
                      <a:srgbClr val="FF0000"/>
                    </a:solidFill>
                    <a:latin typeface="Comic Sans MS" panose="030F0702030302020204" pitchFamily="66" charset="0"/>
                  </a:endParaRPr>
                </a:p>
              </p:txBody>
            </p:sp>
          </p:grpSp>
        </p:grpSp>
        <p:grpSp>
          <p:nvGrpSpPr>
            <p:cNvPr id="9" name="Group 8"/>
            <p:cNvGrpSpPr/>
            <p:nvPr/>
          </p:nvGrpSpPr>
          <p:grpSpPr>
            <a:xfrm rot="-1380000">
              <a:off x="2600325" y="1457325"/>
              <a:ext cx="3943350" cy="3943350"/>
              <a:chOff x="2600325" y="1457325"/>
              <a:chExt cx="3943350" cy="3943350"/>
            </a:xfrm>
            <a:solidFill>
              <a:schemeClr val="bg1"/>
            </a:solidFill>
          </p:grpSpPr>
          <p:grpSp>
            <p:nvGrpSpPr>
              <p:cNvPr id="24" name="Group 23"/>
              <p:cNvGrpSpPr/>
              <p:nvPr/>
            </p:nvGrpSpPr>
            <p:grpSpPr>
              <a:xfrm>
                <a:off x="4381500" y="1457325"/>
                <a:ext cx="381000" cy="3943350"/>
                <a:chOff x="4381500" y="1457325"/>
                <a:chExt cx="381000" cy="3943350"/>
              </a:xfrm>
              <a:grpFill/>
            </p:grpSpPr>
            <p:sp>
              <p:nvSpPr>
                <p:cNvPr id="28" name="Oval 27"/>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J</a:t>
                  </a:r>
                  <a:endParaRPr lang="en-GB" b="1" dirty="0">
                    <a:solidFill>
                      <a:srgbClr val="FF0000"/>
                    </a:solidFill>
                    <a:latin typeface="Comic Sans MS" panose="030F0702030302020204" pitchFamily="66" charset="0"/>
                  </a:endParaRPr>
                </a:p>
              </p:txBody>
            </p:sp>
            <p:sp>
              <p:nvSpPr>
                <p:cNvPr id="29" name="Oval 28"/>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B</a:t>
                  </a:r>
                  <a:endParaRPr lang="en-GB" b="1" dirty="0">
                    <a:latin typeface="Comic Sans MS" panose="030F0702030302020204" pitchFamily="66" charset="0"/>
                  </a:endParaRPr>
                </a:p>
              </p:txBody>
            </p:sp>
          </p:grpSp>
          <p:grpSp>
            <p:nvGrpSpPr>
              <p:cNvPr id="25" name="Group 24"/>
              <p:cNvGrpSpPr/>
              <p:nvPr/>
            </p:nvGrpSpPr>
            <p:grpSpPr>
              <a:xfrm rot="5400000">
                <a:off x="4381500" y="1457325"/>
                <a:ext cx="381000" cy="3943350"/>
                <a:chOff x="4381500" y="1457325"/>
                <a:chExt cx="381000" cy="3943350"/>
              </a:xfrm>
              <a:grpFill/>
            </p:grpSpPr>
            <p:sp>
              <p:nvSpPr>
                <p:cNvPr id="26" name="Oval 2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F</a:t>
                  </a:r>
                  <a:endParaRPr lang="en-GB" b="1" dirty="0">
                    <a:solidFill>
                      <a:srgbClr val="FF0000"/>
                    </a:solidFill>
                    <a:latin typeface="Comic Sans MS" panose="030F0702030302020204" pitchFamily="66" charset="0"/>
                  </a:endParaRPr>
                </a:p>
              </p:txBody>
            </p:sp>
            <p:sp>
              <p:nvSpPr>
                <p:cNvPr id="27" name="Oval 2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N</a:t>
                  </a:r>
                  <a:endParaRPr lang="en-GB" b="1" dirty="0">
                    <a:solidFill>
                      <a:srgbClr val="FF0000"/>
                    </a:solidFill>
                    <a:latin typeface="Comic Sans MS" panose="030F0702030302020204" pitchFamily="66" charset="0"/>
                  </a:endParaRPr>
                </a:p>
              </p:txBody>
            </p:sp>
          </p:grpSp>
        </p:grpSp>
        <p:grpSp>
          <p:nvGrpSpPr>
            <p:cNvPr id="10" name="Group 9"/>
            <p:cNvGrpSpPr/>
            <p:nvPr/>
          </p:nvGrpSpPr>
          <p:grpSpPr>
            <a:xfrm rot="-4080000">
              <a:off x="2600325" y="1457325"/>
              <a:ext cx="3943350" cy="3943350"/>
              <a:chOff x="2600325" y="1457325"/>
              <a:chExt cx="3943350" cy="3943350"/>
            </a:xfrm>
            <a:solidFill>
              <a:schemeClr val="bg1"/>
            </a:solidFill>
          </p:grpSpPr>
          <p:grpSp>
            <p:nvGrpSpPr>
              <p:cNvPr id="18" name="Group 17"/>
              <p:cNvGrpSpPr/>
              <p:nvPr/>
            </p:nvGrpSpPr>
            <p:grpSpPr>
              <a:xfrm>
                <a:off x="4381500" y="1457325"/>
                <a:ext cx="381000" cy="3943350"/>
                <a:chOff x="4381500" y="1457325"/>
                <a:chExt cx="381000" cy="3943350"/>
              </a:xfrm>
              <a:grpFill/>
            </p:grpSpPr>
            <p:sp>
              <p:nvSpPr>
                <p:cNvPr id="22" name="Oval 2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L</a:t>
                  </a:r>
                  <a:endParaRPr lang="en-GB" b="1" dirty="0">
                    <a:solidFill>
                      <a:srgbClr val="FF0000"/>
                    </a:solidFill>
                    <a:latin typeface="Comic Sans MS" panose="030F0702030302020204" pitchFamily="66" charset="0"/>
                  </a:endParaRPr>
                </a:p>
              </p:txBody>
            </p:sp>
            <p:sp>
              <p:nvSpPr>
                <p:cNvPr id="23" name="Oval 2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D</a:t>
                  </a:r>
                  <a:endParaRPr lang="en-GB" b="1" dirty="0">
                    <a:latin typeface="Comic Sans MS" panose="030F0702030302020204" pitchFamily="66" charset="0"/>
                  </a:endParaRPr>
                </a:p>
              </p:txBody>
            </p:sp>
          </p:grpSp>
          <p:grpSp>
            <p:nvGrpSpPr>
              <p:cNvPr id="19" name="Group 18"/>
              <p:cNvGrpSpPr/>
              <p:nvPr/>
            </p:nvGrpSpPr>
            <p:grpSpPr>
              <a:xfrm rot="5400000">
                <a:off x="4381500" y="1457325"/>
                <a:ext cx="381000" cy="3943350"/>
                <a:chOff x="4381500" y="1457325"/>
                <a:chExt cx="381000" cy="3943350"/>
              </a:xfrm>
              <a:grpFill/>
            </p:grpSpPr>
            <p:sp>
              <p:nvSpPr>
                <p:cNvPr id="20" name="Oval 19"/>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H</a:t>
                  </a:r>
                  <a:endParaRPr lang="en-GB" b="1" dirty="0">
                    <a:solidFill>
                      <a:srgbClr val="FF0000"/>
                    </a:solidFill>
                    <a:latin typeface="Comic Sans MS" panose="030F0702030302020204" pitchFamily="66" charset="0"/>
                  </a:endParaRPr>
                </a:p>
              </p:txBody>
            </p:sp>
            <p:sp>
              <p:nvSpPr>
                <p:cNvPr id="21" name="Oval 20"/>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P</a:t>
                  </a:r>
                  <a:endParaRPr lang="en-GB" b="1" dirty="0">
                    <a:solidFill>
                      <a:srgbClr val="FF0000"/>
                    </a:solidFill>
                    <a:latin typeface="Comic Sans MS" panose="030F0702030302020204" pitchFamily="66" charset="0"/>
                  </a:endParaRPr>
                </a:p>
              </p:txBody>
            </p:sp>
          </p:grpSp>
        </p:grpSp>
        <p:grpSp>
          <p:nvGrpSpPr>
            <p:cNvPr id="11" name="Group 10"/>
            <p:cNvGrpSpPr/>
            <p:nvPr/>
          </p:nvGrpSpPr>
          <p:grpSpPr>
            <a:xfrm rot="-2700000">
              <a:off x="2600325" y="1457325"/>
              <a:ext cx="3943350" cy="3943350"/>
              <a:chOff x="2600325" y="1457325"/>
              <a:chExt cx="3943350" cy="3943350"/>
            </a:xfrm>
            <a:solidFill>
              <a:schemeClr val="bg1"/>
            </a:solidFill>
          </p:grpSpPr>
          <p:grpSp>
            <p:nvGrpSpPr>
              <p:cNvPr id="12" name="Group 11"/>
              <p:cNvGrpSpPr/>
              <p:nvPr/>
            </p:nvGrpSpPr>
            <p:grpSpPr>
              <a:xfrm>
                <a:off x="4381500" y="1457325"/>
                <a:ext cx="381000" cy="3943350"/>
                <a:chOff x="4381500" y="1457325"/>
                <a:chExt cx="381000" cy="3943350"/>
              </a:xfrm>
              <a:grpFill/>
            </p:grpSpPr>
            <p:sp>
              <p:nvSpPr>
                <p:cNvPr id="16" name="Oval 1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K</a:t>
                  </a:r>
                  <a:endParaRPr lang="en-GB" b="1" dirty="0">
                    <a:solidFill>
                      <a:srgbClr val="FF0000"/>
                    </a:solidFill>
                    <a:latin typeface="Comic Sans MS" panose="030F0702030302020204" pitchFamily="66" charset="0"/>
                  </a:endParaRPr>
                </a:p>
              </p:txBody>
            </p:sp>
            <p:sp>
              <p:nvSpPr>
                <p:cNvPr id="17" name="Oval 1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C</a:t>
                  </a:r>
                  <a:endParaRPr lang="en-GB" b="1" dirty="0">
                    <a:latin typeface="Comic Sans MS" panose="030F0702030302020204" pitchFamily="66" charset="0"/>
                  </a:endParaRPr>
                </a:p>
              </p:txBody>
            </p:sp>
          </p:grpSp>
          <p:grpSp>
            <p:nvGrpSpPr>
              <p:cNvPr id="13" name="Group 12"/>
              <p:cNvGrpSpPr/>
              <p:nvPr/>
            </p:nvGrpSpPr>
            <p:grpSpPr>
              <a:xfrm rot="5400000">
                <a:off x="4381500" y="1457325"/>
                <a:ext cx="381000" cy="3943350"/>
                <a:chOff x="4381500" y="1457325"/>
                <a:chExt cx="381000" cy="3943350"/>
              </a:xfrm>
              <a:grpFill/>
            </p:grpSpPr>
            <p:sp>
              <p:nvSpPr>
                <p:cNvPr id="14" name="Oval 1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G</a:t>
                  </a:r>
                  <a:endParaRPr lang="en-GB" b="1" dirty="0">
                    <a:solidFill>
                      <a:srgbClr val="FF0000"/>
                    </a:solidFill>
                    <a:latin typeface="Comic Sans MS" panose="030F0702030302020204" pitchFamily="66" charset="0"/>
                  </a:endParaRPr>
                </a:p>
              </p:txBody>
            </p:sp>
            <p:sp>
              <p:nvSpPr>
                <p:cNvPr id="15" name="Oval 1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O</a:t>
                  </a:r>
                  <a:endParaRPr lang="en-GB" b="1" dirty="0">
                    <a:solidFill>
                      <a:srgbClr val="FF0000"/>
                    </a:solidFill>
                    <a:latin typeface="Comic Sans MS" panose="030F0702030302020204" pitchFamily="66" charset="0"/>
                  </a:endParaRPr>
                </a:p>
              </p:txBody>
            </p:sp>
          </p:grpSp>
        </p:grpSp>
      </p:grpSp>
      <p:sp>
        <p:nvSpPr>
          <p:cNvPr id="52" name="Arc 51"/>
          <p:cNvSpPr/>
          <p:nvPr/>
        </p:nvSpPr>
        <p:spPr>
          <a:xfrm rot="5400000" flipH="1">
            <a:off x="5417441" y="4618249"/>
            <a:ext cx="1435212" cy="1435212"/>
          </a:xfrm>
          <a:prstGeom prst="arc">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nvGrpSpPr>
          <p:cNvPr id="53" name="Group 52"/>
          <p:cNvGrpSpPr/>
          <p:nvPr/>
        </p:nvGrpSpPr>
        <p:grpSpPr>
          <a:xfrm>
            <a:off x="3524362" y="3926160"/>
            <a:ext cx="1870836" cy="1870836"/>
            <a:chOff x="2552700" y="1409700"/>
            <a:chExt cx="4038600" cy="4038600"/>
          </a:xfrm>
        </p:grpSpPr>
        <p:sp>
          <p:nvSpPr>
            <p:cNvPr id="54" name="Pie 53"/>
            <p:cNvSpPr/>
            <p:nvPr/>
          </p:nvSpPr>
          <p:spPr>
            <a:xfrm>
              <a:off x="2667000" y="1524000"/>
              <a:ext cx="3810000" cy="3810000"/>
            </a:xfrm>
            <a:prstGeom prst="pie">
              <a:avLst>
                <a:gd name="adj1" fmla="val 12298"/>
                <a:gd name="adj2" fmla="val 5412384"/>
              </a:avLst>
            </a:prstGeom>
            <a:solidFill>
              <a:srgbClr val="FFFF66"/>
            </a:solidFill>
            <a:ln w="381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5" name="Pie 54"/>
            <p:cNvSpPr/>
            <p:nvPr/>
          </p:nvSpPr>
          <p:spPr>
            <a:xfrm rot="10800000">
              <a:off x="2667001" y="1524000"/>
              <a:ext cx="3810000" cy="3810000"/>
            </a:xfrm>
            <a:prstGeom prst="pie">
              <a:avLst>
                <a:gd name="adj1" fmla="val 12298"/>
                <a:gd name="adj2" fmla="val 5412384"/>
              </a:avLst>
            </a:prstGeom>
            <a:solidFill>
              <a:srgbClr val="FFFF6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6" name="Pie 55"/>
            <p:cNvSpPr/>
            <p:nvPr/>
          </p:nvSpPr>
          <p:spPr>
            <a:xfrm rot="10800000">
              <a:off x="2667001"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7" name="Pie 56"/>
            <p:cNvSpPr/>
            <p:nvPr/>
          </p:nvSpPr>
          <p:spPr>
            <a:xfrm>
              <a:off x="2667000"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58" name="Straight Connector 57"/>
            <p:cNvCxnSpPr>
              <a:stCxn id="63" idx="0"/>
              <a:endCxn id="63" idx="4"/>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63" idx="2"/>
              <a:endCxn id="63" idx="6"/>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63" idx="1"/>
              <a:endCxn id="63" idx="5"/>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63" idx="7"/>
              <a:endCxn id="63" idx="3"/>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Oval 62"/>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Oval 63"/>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Oval 64"/>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Oval 65"/>
            <p:cNvSpPr/>
            <p:nvPr/>
          </p:nvSpPr>
          <p:spPr>
            <a:xfrm>
              <a:off x="2628900" y="1485900"/>
              <a:ext cx="3886200" cy="38862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68" name="Group 67"/>
          <p:cNvGrpSpPr/>
          <p:nvPr/>
        </p:nvGrpSpPr>
        <p:grpSpPr>
          <a:xfrm>
            <a:off x="2745213" y="3572079"/>
            <a:ext cx="1000382" cy="1000382"/>
            <a:chOff x="2552700" y="1409700"/>
            <a:chExt cx="4038600" cy="4038600"/>
          </a:xfrm>
        </p:grpSpPr>
        <p:sp>
          <p:nvSpPr>
            <p:cNvPr id="69" name="Pie 68"/>
            <p:cNvSpPr/>
            <p:nvPr/>
          </p:nvSpPr>
          <p:spPr>
            <a:xfrm>
              <a:off x="2667000"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0" name="Pie 69"/>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1" name="Pie 70"/>
            <p:cNvSpPr/>
            <p:nvPr/>
          </p:nvSpPr>
          <p:spPr>
            <a:xfrm rot="10800000">
              <a:off x="2667001"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2" name="Pie 71"/>
            <p:cNvSpPr/>
            <p:nvPr/>
          </p:nvSpPr>
          <p:spPr>
            <a:xfrm>
              <a:off x="2667000"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73" name="Straight Connector 72"/>
            <p:cNvCxnSpPr>
              <a:stCxn id="78" idx="0"/>
              <a:endCxn id="78" idx="4"/>
            </p:cNvCxnSpPr>
            <p:nvPr/>
          </p:nvCxnSpPr>
          <p:spPr>
            <a:xfrm>
              <a:off x="4572000" y="1409700"/>
              <a:ext cx="0" cy="403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78" idx="2"/>
              <a:endCxn id="78" idx="6"/>
            </p:cNvCxnSpPr>
            <p:nvPr/>
          </p:nvCxnSpPr>
          <p:spPr>
            <a:xfrm>
              <a:off x="2552700" y="3429000"/>
              <a:ext cx="4038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78" idx="1"/>
              <a:endCxn id="78" idx="5"/>
            </p:cNvCxnSpPr>
            <p:nvPr/>
          </p:nvCxnSpPr>
          <p:spPr>
            <a:xfrm>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78" idx="7"/>
              <a:endCxn id="78" idx="3"/>
            </p:cNvCxnSpPr>
            <p:nvPr/>
          </p:nvCxnSpPr>
          <p:spPr>
            <a:xfrm flipH="1">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Oval 77"/>
            <p:cNvSpPr/>
            <p:nvPr/>
          </p:nvSpPr>
          <p:spPr>
            <a:xfrm>
              <a:off x="2552700" y="1409700"/>
              <a:ext cx="4038600" cy="403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9" name="Oval 78"/>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0" name="Oval 79"/>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1" name="Oval 80"/>
            <p:cNvSpPr/>
            <p:nvPr/>
          </p:nvSpPr>
          <p:spPr>
            <a:xfrm>
              <a:off x="2628900" y="1485900"/>
              <a:ext cx="3886200" cy="38862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2" name="Oval 81"/>
            <p:cNvSpPr/>
            <p:nvPr/>
          </p:nvSpPr>
          <p:spPr>
            <a:xfrm>
              <a:off x="2676525" y="1533525"/>
              <a:ext cx="3790950" cy="379095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Oval 82"/>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84" name="Group 83"/>
          <p:cNvGrpSpPr/>
          <p:nvPr/>
        </p:nvGrpSpPr>
        <p:grpSpPr>
          <a:xfrm>
            <a:off x="2723801" y="1379043"/>
            <a:ext cx="2309935" cy="2309935"/>
            <a:chOff x="2552700" y="1409700"/>
            <a:chExt cx="4038600" cy="4038600"/>
          </a:xfrm>
        </p:grpSpPr>
        <p:sp>
          <p:nvSpPr>
            <p:cNvPr id="85" name="Pie 84"/>
            <p:cNvSpPr>
              <a:spLocks noChangeAspect="1"/>
            </p:cNvSpPr>
            <p:nvPr/>
          </p:nvSpPr>
          <p:spPr>
            <a:xfrm>
              <a:off x="2571750"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6" name="Pie 85"/>
            <p:cNvSpPr>
              <a:spLocks noChangeAspect="1"/>
            </p:cNvSpPr>
            <p:nvPr/>
          </p:nvSpPr>
          <p:spPr>
            <a:xfrm rot="10800000">
              <a:off x="2571751"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7" name="Pie 86"/>
            <p:cNvSpPr>
              <a:spLocks noChangeAspect="1"/>
            </p:cNvSpPr>
            <p:nvPr/>
          </p:nvSpPr>
          <p:spPr>
            <a:xfrm rot="10800000">
              <a:off x="2571751"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8" name="Pie 87"/>
            <p:cNvSpPr>
              <a:spLocks noChangeAspect="1"/>
            </p:cNvSpPr>
            <p:nvPr/>
          </p:nvSpPr>
          <p:spPr>
            <a:xfrm>
              <a:off x="2571750"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89" name="Straight Connector 88"/>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4" name="Oval 93"/>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Oval 94"/>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Oval 95"/>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Oval 9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cxnSp>
        <p:nvCxnSpPr>
          <p:cNvPr id="98" name="Straight Arrow Connector 97"/>
          <p:cNvCxnSpPr/>
          <p:nvPr/>
        </p:nvCxnSpPr>
        <p:spPr>
          <a:xfrm flipH="1" flipV="1">
            <a:off x="7882908" y="4083310"/>
            <a:ext cx="346724" cy="76517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50" name="TextBox 6149"/>
          <p:cNvSpPr txBox="1"/>
          <p:nvPr/>
        </p:nvSpPr>
        <p:spPr>
          <a:xfrm>
            <a:off x="662152" y="358517"/>
            <a:ext cx="2529860" cy="523220"/>
          </a:xfrm>
          <a:prstGeom prst="rect">
            <a:avLst/>
          </a:prstGeom>
          <a:noFill/>
        </p:spPr>
        <p:txBody>
          <a:bodyPr wrap="none" rtlCol="0">
            <a:spAutoFit/>
          </a:bodyPr>
          <a:lstStyle/>
          <a:p>
            <a:r>
              <a:rPr lang="en-GB" sz="2800" b="1" dirty="0" smtClean="0">
                <a:latin typeface="Comic Sans MS" panose="030F0702030302020204" pitchFamily="66" charset="0"/>
              </a:rPr>
              <a:t>Letter Wheel</a:t>
            </a:r>
            <a:endParaRPr lang="en-GB" sz="2800" b="1" dirty="0">
              <a:latin typeface="Comic Sans MS" panose="030F0702030302020204" pitchFamily="66" charset="0"/>
            </a:endParaRPr>
          </a:p>
        </p:txBody>
      </p:sp>
      <p:sp>
        <p:nvSpPr>
          <p:cNvPr id="6151" name="TextBox 6150"/>
          <p:cNvSpPr txBox="1"/>
          <p:nvPr/>
        </p:nvSpPr>
        <p:spPr>
          <a:xfrm>
            <a:off x="5197223" y="6203145"/>
            <a:ext cx="3804837" cy="646331"/>
          </a:xfrm>
          <a:prstGeom prst="rect">
            <a:avLst/>
          </a:prstGeom>
          <a:noFill/>
        </p:spPr>
        <p:txBody>
          <a:bodyPr wrap="square" rtlCol="0">
            <a:spAutoFit/>
          </a:bodyPr>
          <a:lstStyle/>
          <a:p>
            <a:r>
              <a:rPr lang="en-GB" dirty="0" smtClean="0">
                <a:latin typeface="Comic Sans MS" panose="030F0702030302020204" pitchFamily="66" charset="0"/>
              </a:rPr>
              <a:t>This wheel makes 174 complete revolutions in the direction shown</a:t>
            </a:r>
            <a:endParaRPr lang="en-GB" dirty="0">
              <a:latin typeface="Comic Sans MS" panose="030F0702030302020204" pitchFamily="66" charset="0"/>
            </a:endParaRPr>
          </a:p>
        </p:txBody>
      </p:sp>
      <p:sp>
        <p:nvSpPr>
          <p:cNvPr id="6152" name="TextBox 6151"/>
          <p:cNvSpPr txBox="1"/>
          <p:nvPr/>
        </p:nvSpPr>
        <p:spPr>
          <a:xfrm>
            <a:off x="4619784" y="5833813"/>
            <a:ext cx="904415" cy="369332"/>
          </a:xfrm>
          <a:prstGeom prst="rect">
            <a:avLst/>
          </a:prstGeom>
          <a:noFill/>
        </p:spPr>
        <p:txBody>
          <a:bodyPr wrap="none" rtlCol="0">
            <a:spAutoFit/>
          </a:bodyPr>
          <a:lstStyle/>
          <a:p>
            <a:r>
              <a:rPr lang="en-GB" dirty="0" smtClean="0"/>
              <a:t>130mm</a:t>
            </a:r>
            <a:endParaRPr lang="en-GB" dirty="0"/>
          </a:p>
        </p:txBody>
      </p:sp>
      <p:sp>
        <p:nvSpPr>
          <p:cNvPr id="110" name="TextBox 109"/>
          <p:cNvSpPr txBox="1"/>
          <p:nvPr/>
        </p:nvSpPr>
        <p:spPr>
          <a:xfrm>
            <a:off x="2691957" y="5147637"/>
            <a:ext cx="904415" cy="369332"/>
          </a:xfrm>
          <a:prstGeom prst="rect">
            <a:avLst/>
          </a:prstGeom>
          <a:noFill/>
        </p:spPr>
        <p:txBody>
          <a:bodyPr wrap="none" rtlCol="0">
            <a:spAutoFit/>
          </a:bodyPr>
          <a:lstStyle/>
          <a:p>
            <a:r>
              <a:rPr lang="en-GB" dirty="0" smtClean="0"/>
              <a:t>209mm</a:t>
            </a:r>
            <a:endParaRPr lang="en-GB" dirty="0"/>
          </a:p>
        </p:txBody>
      </p:sp>
      <p:sp>
        <p:nvSpPr>
          <p:cNvPr id="111" name="TextBox 110"/>
          <p:cNvSpPr txBox="1"/>
          <p:nvPr/>
        </p:nvSpPr>
        <p:spPr>
          <a:xfrm>
            <a:off x="1987300" y="4232708"/>
            <a:ext cx="904415" cy="369332"/>
          </a:xfrm>
          <a:prstGeom prst="rect">
            <a:avLst/>
          </a:prstGeom>
          <a:noFill/>
        </p:spPr>
        <p:txBody>
          <a:bodyPr wrap="none" rtlCol="0">
            <a:spAutoFit/>
          </a:bodyPr>
          <a:lstStyle/>
          <a:p>
            <a:r>
              <a:rPr lang="en-GB" dirty="0" smtClean="0"/>
              <a:t>116mm</a:t>
            </a:r>
            <a:endParaRPr lang="en-GB" dirty="0"/>
          </a:p>
        </p:txBody>
      </p:sp>
      <p:sp>
        <p:nvSpPr>
          <p:cNvPr id="112" name="TextBox 111"/>
          <p:cNvSpPr txBox="1"/>
          <p:nvPr/>
        </p:nvSpPr>
        <p:spPr>
          <a:xfrm>
            <a:off x="3798339" y="1026320"/>
            <a:ext cx="904415" cy="369332"/>
          </a:xfrm>
          <a:prstGeom prst="rect">
            <a:avLst/>
          </a:prstGeom>
          <a:noFill/>
        </p:spPr>
        <p:txBody>
          <a:bodyPr wrap="none" rtlCol="0">
            <a:spAutoFit/>
          </a:bodyPr>
          <a:lstStyle/>
          <a:p>
            <a:r>
              <a:rPr lang="en-GB" dirty="0" smtClean="0"/>
              <a:t>263mm</a:t>
            </a:r>
            <a:endParaRPr lang="en-GB" dirty="0"/>
          </a:p>
        </p:txBody>
      </p:sp>
      <p:sp>
        <p:nvSpPr>
          <p:cNvPr id="113" name="TextBox 112"/>
          <p:cNvSpPr txBox="1"/>
          <p:nvPr/>
        </p:nvSpPr>
        <p:spPr>
          <a:xfrm>
            <a:off x="5102321" y="127210"/>
            <a:ext cx="904415" cy="369332"/>
          </a:xfrm>
          <a:prstGeom prst="rect">
            <a:avLst/>
          </a:prstGeom>
          <a:noFill/>
        </p:spPr>
        <p:txBody>
          <a:bodyPr wrap="none" rtlCol="0">
            <a:spAutoFit/>
          </a:bodyPr>
          <a:lstStyle/>
          <a:p>
            <a:r>
              <a:rPr lang="en-GB" dirty="0" smtClean="0"/>
              <a:t>480mm</a:t>
            </a:r>
            <a:endParaRPr lang="en-GB" dirty="0"/>
          </a:p>
        </p:txBody>
      </p:sp>
      <p:grpSp>
        <p:nvGrpSpPr>
          <p:cNvPr id="109" name="Group 108"/>
          <p:cNvGrpSpPr>
            <a:grpSpLocks noChangeAspect="1"/>
          </p:cNvGrpSpPr>
          <p:nvPr/>
        </p:nvGrpSpPr>
        <p:grpSpPr>
          <a:xfrm>
            <a:off x="5268955" y="4794121"/>
            <a:ext cx="1393197" cy="1393197"/>
            <a:chOff x="2552703" y="1409703"/>
            <a:chExt cx="3998212" cy="3998212"/>
          </a:xfrm>
        </p:grpSpPr>
        <p:sp>
          <p:nvSpPr>
            <p:cNvPr id="114" name="Pie 113"/>
            <p:cNvSpPr/>
            <p:nvPr/>
          </p:nvSpPr>
          <p:spPr>
            <a:xfrm>
              <a:off x="2667000" y="1524000"/>
              <a:ext cx="3810000" cy="3810000"/>
            </a:xfrm>
            <a:prstGeom prst="pie">
              <a:avLst>
                <a:gd name="adj1" fmla="val 12298"/>
                <a:gd name="adj2" fmla="val 5412384"/>
              </a:avLst>
            </a:prstGeom>
            <a:solidFill>
              <a:srgbClr val="FFFF66"/>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5" name="Pie 114"/>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6" name="Pie 115"/>
            <p:cNvSpPr/>
            <p:nvPr/>
          </p:nvSpPr>
          <p:spPr>
            <a:xfrm rot="10800000">
              <a:off x="2667002" y="1506958"/>
              <a:ext cx="3810001" cy="3810001"/>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7" name="Pie 116"/>
            <p:cNvSpPr/>
            <p:nvPr/>
          </p:nvSpPr>
          <p:spPr>
            <a:xfrm>
              <a:off x="2667000" y="1524000"/>
              <a:ext cx="3810000" cy="3810000"/>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118" name="Straight Connector 117"/>
            <p:cNvCxnSpPr>
              <a:stCxn id="126" idx="0"/>
              <a:endCxn id="123" idx="4"/>
            </p:cNvCxnSpPr>
            <p:nvPr/>
          </p:nvCxnSpPr>
          <p:spPr>
            <a:xfrm flipH="1">
              <a:off x="4551810" y="1485899"/>
              <a:ext cx="20189" cy="3922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127" idx="2"/>
              <a:endCxn id="123" idx="6"/>
            </p:cNvCxnSpPr>
            <p:nvPr/>
          </p:nvCxnSpPr>
          <p:spPr>
            <a:xfrm flipV="1">
              <a:off x="2676524" y="3408810"/>
              <a:ext cx="3874391" cy="201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127" idx="1"/>
              <a:endCxn id="123" idx="5"/>
            </p:cNvCxnSpPr>
            <p:nvPr/>
          </p:nvCxnSpPr>
          <p:spPr>
            <a:xfrm>
              <a:off x="3231695" y="2088695"/>
              <a:ext cx="2733696" cy="27336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123" idx="7"/>
              <a:endCxn id="123" idx="3"/>
            </p:cNvCxnSpPr>
            <p:nvPr/>
          </p:nvCxnSpPr>
          <p:spPr>
            <a:xfrm flipH="1">
              <a:off x="3138228" y="1995228"/>
              <a:ext cx="2827163" cy="28271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3" name="Oval 122"/>
            <p:cNvSpPr>
              <a:spLocks noChangeAspect="1"/>
            </p:cNvSpPr>
            <p:nvPr/>
          </p:nvSpPr>
          <p:spPr>
            <a:xfrm>
              <a:off x="2552703" y="1409703"/>
              <a:ext cx="3998212" cy="3998212"/>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4" name="Oval 123"/>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5" name="Oval 124"/>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6" name="Oval 125"/>
            <p:cNvSpPr/>
            <p:nvPr/>
          </p:nvSpPr>
          <p:spPr>
            <a:xfrm>
              <a:off x="2628900" y="1485900"/>
              <a:ext cx="3886200" cy="3886200"/>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7" name="Oval 126"/>
            <p:cNvSpPr>
              <a:spLocks noChangeAspect="1"/>
            </p:cNvSpPr>
            <p:nvPr/>
          </p:nvSpPr>
          <p:spPr>
            <a:xfrm>
              <a:off x="2676524" y="1533524"/>
              <a:ext cx="3790951" cy="379095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8" name="Oval 127"/>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29" name="TextBox 128"/>
          <p:cNvSpPr txBox="1"/>
          <p:nvPr/>
        </p:nvSpPr>
        <p:spPr>
          <a:xfrm>
            <a:off x="6914693" y="4826243"/>
            <a:ext cx="2438487" cy="1200329"/>
          </a:xfrm>
          <a:prstGeom prst="rect">
            <a:avLst/>
          </a:prstGeom>
          <a:noFill/>
        </p:spPr>
        <p:txBody>
          <a:bodyPr wrap="square" rtlCol="0">
            <a:spAutoFit/>
          </a:bodyPr>
          <a:lstStyle/>
          <a:p>
            <a:r>
              <a:rPr lang="en-GB" dirty="0" smtClean="0">
                <a:latin typeface="Comic Sans MS" panose="030F0702030302020204" pitchFamily="66" charset="0"/>
              </a:rPr>
              <a:t>When the wheels finally come to rest which letter will be in this position?</a:t>
            </a:r>
            <a:endParaRPr lang="en-GB" dirty="0">
              <a:latin typeface="Comic Sans MS" panose="030F0702030302020204" pitchFamily="66" charset="0"/>
            </a:endParaRPr>
          </a:p>
        </p:txBody>
      </p:sp>
      <p:sp>
        <p:nvSpPr>
          <p:cNvPr id="130" name="TextBox 129"/>
          <p:cNvSpPr txBox="1"/>
          <p:nvPr/>
        </p:nvSpPr>
        <p:spPr>
          <a:xfrm>
            <a:off x="84262" y="1377142"/>
            <a:ext cx="2517054" cy="2308324"/>
          </a:xfrm>
          <a:prstGeom prst="rect">
            <a:avLst/>
          </a:prstGeom>
          <a:noFill/>
        </p:spPr>
        <p:txBody>
          <a:bodyPr wrap="square" rtlCol="0">
            <a:spAutoFit/>
          </a:bodyPr>
          <a:lstStyle/>
          <a:p>
            <a:r>
              <a:rPr lang="en-GB" dirty="0" smtClean="0">
                <a:latin typeface="Comic Sans MS" panose="030F0702030302020204" pitchFamily="66" charset="0"/>
              </a:rPr>
              <a:t>These wheels are all in perfect, non-slip contact with their neighbours and are driven by the first wheel (with its direction of spin shown).</a:t>
            </a:r>
          </a:p>
        </p:txBody>
      </p:sp>
      <p:sp>
        <p:nvSpPr>
          <p:cNvPr id="131" name="Rectangle 130"/>
          <p:cNvSpPr/>
          <p:nvPr/>
        </p:nvSpPr>
        <p:spPr>
          <a:xfrm>
            <a:off x="71644" y="5237003"/>
            <a:ext cx="2741241" cy="1477328"/>
          </a:xfrm>
          <a:prstGeom prst="rect">
            <a:avLst/>
          </a:prstGeom>
        </p:spPr>
        <p:txBody>
          <a:bodyPr wrap="square">
            <a:spAutoFit/>
          </a:bodyPr>
          <a:lstStyle/>
          <a:p>
            <a:r>
              <a:rPr lang="en-GB" dirty="0" smtClean="0">
                <a:latin typeface="Comic Sans MS" panose="030F0702030302020204" pitchFamily="66" charset="0"/>
              </a:rPr>
              <a:t>The lengths </a:t>
            </a:r>
            <a:r>
              <a:rPr lang="en-GB" dirty="0">
                <a:latin typeface="Comic Sans MS" panose="030F0702030302020204" pitchFamily="66" charset="0"/>
              </a:rPr>
              <a:t>refer to the diameter of each </a:t>
            </a:r>
            <a:r>
              <a:rPr lang="en-GB" dirty="0" smtClean="0">
                <a:latin typeface="Comic Sans MS" panose="030F0702030302020204" pitchFamily="66" charset="0"/>
              </a:rPr>
              <a:t>wheel.</a:t>
            </a:r>
          </a:p>
          <a:p>
            <a:endParaRPr lang="en-GB" dirty="0">
              <a:latin typeface="Comic Sans MS" panose="030F0702030302020204" pitchFamily="66" charset="0"/>
            </a:endParaRPr>
          </a:p>
          <a:p>
            <a:r>
              <a:rPr lang="en-GB" dirty="0" smtClean="0">
                <a:latin typeface="Comic Sans MS" panose="030F0702030302020204" pitchFamily="66" charset="0"/>
              </a:rPr>
              <a:t>(Diagram not to scale)</a:t>
            </a:r>
            <a:endParaRPr lang="en-GB" dirty="0">
              <a:latin typeface="Comic Sans MS" panose="030F0702030302020204" pitchFamily="66" charset="0"/>
            </a:endParaRPr>
          </a:p>
        </p:txBody>
      </p:sp>
      <p:sp>
        <p:nvSpPr>
          <p:cNvPr id="132" name="TextBox 131"/>
          <p:cNvSpPr txBox="1"/>
          <p:nvPr/>
        </p:nvSpPr>
        <p:spPr>
          <a:xfrm>
            <a:off x="8169053" y="0"/>
            <a:ext cx="974947"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dirty="0" smtClean="0">
                <a:latin typeface="Bradley Hand ITC" panose="03070402050302030203" pitchFamily="66" charset="0"/>
              </a:rPr>
              <a:t>SIC_39</a:t>
            </a:r>
            <a:endParaRPr lang="en-GB" sz="2000" dirty="0">
              <a:latin typeface="Bradley Hand ITC" panose="03070402050302030203" pitchFamily="66" charset="0"/>
            </a:endParaRPr>
          </a:p>
        </p:txBody>
      </p:sp>
    </p:spTree>
    <p:extLst>
      <p:ext uri="{BB962C8B-B14F-4D97-AF65-F5344CB8AC3E}">
        <p14:creationId xmlns:p14="http://schemas.microsoft.com/office/powerpoint/2010/main" val="2456500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29681" y="116822"/>
            <a:ext cx="4038600" cy="4038600"/>
            <a:chOff x="2552700" y="1409700"/>
            <a:chExt cx="4038600" cy="4038600"/>
          </a:xfrm>
        </p:grpSpPr>
        <p:sp>
          <p:nvSpPr>
            <p:cNvPr id="4" name="Oval 3"/>
            <p:cNvSpPr/>
            <p:nvPr/>
          </p:nvSpPr>
          <p:spPr>
            <a:xfrm>
              <a:off x="2552700" y="1409700"/>
              <a:ext cx="4038600" cy="4038600"/>
            </a:xfrm>
            <a:prstGeom prst="ellipse">
              <a:avLst/>
            </a:prstGeom>
            <a:solidFill>
              <a:srgbClr val="FFFF66"/>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p:cNvSpPr/>
            <p:nvPr/>
          </p:nvSpPr>
          <p:spPr>
            <a:xfrm>
              <a:off x="3924300" y="2781300"/>
              <a:ext cx="1295400" cy="1295400"/>
            </a:xfrm>
            <a:prstGeom prst="ellipse">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3038475" y="1895475"/>
              <a:ext cx="3067050" cy="3067050"/>
            </a:xfrm>
            <a:prstGeom prst="ellipse">
              <a:avLst/>
            </a:prstGeom>
            <a:solidFill>
              <a:schemeClr val="accent4">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4533900" y="3390900"/>
              <a:ext cx="76200" cy="76200"/>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8" name="Group 7"/>
            <p:cNvGrpSpPr/>
            <p:nvPr/>
          </p:nvGrpSpPr>
          <p:grpSpPr>
            <a:xfrm>
              <a:off x="2600325" y="1457325"/>
              <a:ext cx="3943350" cy="3943350"/>
              <a:chOff x="2600325" y="1457325"/>
              <a:chExt cx="3943350" cy="3943350"/>
            </a:xfrm>
            <a:solidFill>
              <a:schemeClr val="bg1"/>
            </a:solidFill>
          </p:grpSpPr>
          <p:grpSp>
            <p:nvGrpSpPr>
              <p:cNvPr id="30" name="Group 29"/>
              <p:cNvGrpSpPr/>
              <p:nvPr/>
            </p:nvGrpSpPr>
            <p:grpSpPr>
              <a:xfrm>
                <a:off x="4381500" y="1457325"/>
                <a:ext cx="381000" cy="3943350"/>
                <a:chOff x="4381500" y="1457325"/>
                <a:chExt cx="381000" cy="3943350"/>
              </a:xfrm>
              <a:grpFill/>
            </p:grpSpPr>
            <p:sp>
              <p:nvSpPr>
                <p:cNvPr id="34" name="Oval 3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I</a:t>
                  </a:r>
                  <a:endParaRPr lang="en-GB" b="1" dirty="0">
                    <a:solidFill>
                      <a:srgbClr val="FF0000"/>
                    </a:solidFill>
                    <a:latin typeface="Comic Sans MS" panose="030F0702030302020204" pitchFamily="66" charset="0"/>
                  </a:endParaRPr>
                </a:p>
              </p:txBody>
            </p:sp>
            <p:sp>
              <p:nvSpPr>
                <p:cNvPr id="35" name="Oval 3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A</a:t>
                  </a:r>
                  <a:endParaRPr lang="en-GB" b="1" dirty="0">
                    <a:latin typeface="Comic Sans MS" panose="030F0702030302020204" pitchFamily="66" charset="0"/>
                  </a:endParaRPr>
                </a:p>
              </p:txBody>
            </p:sp>
          </p:grpSp>
          <p:grpSp>
            <p:nvGrpSpPr>
              <p:cNvPr id="31" name="Group 30"/>
              <p:cNvGrpSpPr/>
              <p:nvPr/>
            </p:nvGrpSpPr>
            <p:grpSpPr>
              <a:xfrm rot="5400000">
                <a:off x="4381500" y="1457325"/>
                <a:ext cx="381000" cy="3943350"/>
                <a:chOff x="4381500" y="1457325"/>
                <a:chExt cx="381000" cy="3943350"/>
              </a:xfrm>
              <a:grpFill/>
            </p:grpSpPr>
            <p:sp>
              <p:nvSpPr>
                <p:cNvPr id="32" name="Oval 3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E</a:t>
                  </a:r>
                  <a:endParaRPr lang="en-GB" b="1" dirty="0">
                    <a:solidFill>
                      <a:srgbClr val="FF0000"/>
                    </a:solidFill>
                    <a:latin typeface="Comic Sans MS" panose="030F0702030302020204" pitchFamily="66" charset="0"/>
                  </a:endParaRPr>
                </a:p>
              </p:txBody>
            </p:sp>
            <p:sp>
              <p:nvSpPr>
                <p:cNvPr id="33" name="Oval 3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M</a:t>
                  </a:r>
                  <a:endParaRPr lang="en-GB" b="1" dirty="0">
                    <a:solidFill>
                      <a:srgbClr val="FF0000"/>
                    </a:solidFill>
                    <a:latin typeface="Comic Sans MS" panose="030F0702030302020204" pitchFamily="66" charset="0"/>
                  </a:endParaRPr>
                </a:p>
              </p:txBody>
            </p:sp>
          </p:grpSp>
        </p:grpSp>
        <p:grpSp>
          <p:nvGrpSpPr>
            <p:cNvPr id="9" name="Group 8"/>
            <p:cNvGrpSpPr/>
            <p:nvPr/>
          </p:nvGrpSpPr>
          <p:grpSpPr>
            <a:xfrm rot="-1380000">
              <a:off x="2600325" y="1457325"/>
              <a:ext cx="3943350" cy="3943350"/>
              <a:chOff x="2600325" y="1457325"/>
              <a:chExt cx="3943350" cy="3943350"/>
            </a:xfrm>
            <a:solidFill>
              <a:schemeClr val="bg1"/>
            </a:solidFill>
          </p:grpSpPr>
          <p:grpSp>
            <p:nvGrpSpPr>
              <p:cNvPr id="24" name="Group 23"/>
              <p:cNvGrpSpPr/>
              <p:nvPr/>
            </p:nvGrpSpPr>
            <p:grpSpPr>
              <a:xfrm>
                <a:off x="4381500" y="1457325"/>
                <a:ext cx="381000" cy="3943350"/>
                <a:chOff x="4381500" y="1457325"/>
                <a:chExt cx="381000" cy="3943350"/>
              </a:xfrm>
              <a:grpFill/>
            </p:grpSpPr>
            <p:sp>
              <p:nvSpPr>
                <p:cNvPr id="28" name="Oval 27"/>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J</a:t>
                  </a:r>
                  <a:endParaRPr lang="en-GB" b="1" dirty="0">
                    <a:solidFill>
                      <a:srgbClr val="FF0000"/>
                    </a:solidFill>
                    <a:latin typeface="Comic Sans MS" panose="030F0702030302020204" pitchFamily="66" charset="0"/>
                  </a:endParaRPr>
                </a:p>
              </p:txBody>
            </p:sp>
            <p:sp>
              <p:nvSpPr>
                <p:cNvPr id="29" name="Oval 28"/>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B</a:t>
                  </a:r>
                  <a:endParaRPr lang="en-GB" b="1" dirty="0">
                    <a:latin typeface="Comic Sans MS" panose="030F0702030302020204" pitchFamily="66" charset="0"/>
                  </a:endParaRPr>
                </a:p>
              </p:txBody>
            </p:sp>
          </p:grpSp>
          <p:grpSp>
            <p:nvGrpSpPr>
              <p:cNvPr id="25" name="Group 24"/>
              <p:cNvGrpSpPr/>
              <p:nvPr/>
            </p:nvGrpSpPr>
            <p:grpSpPr>
              <a:xfrm rot="5400000">
                <a:off x="4381500" y="1457325"/>
                <a:ext cx="381000" cy="3943350"/>
                <a:chOff x="4381500" y="1457325"/>
                <a:chExt cx="381000" cy="3943350"/>
              </a:xfrm>
              <a:grpFill/>
            </p:grpSpPr>
            <p:sp>
              <p:nvSpPr>
                <p:cNvPr id="26" name="Oval 2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F</a:t>
                  </a:r>
                  <a:endParaRPr lang="en-GB" b="1" dirty="0">
                    <a:solidFill>
                      <a:srgbClr val="FF0000"/>
                    </a:solidFill>
                    <a:latin typeface="Comic Sans MS" panose="030F0702030302020204" pitchFamily="66" charset="0"/>
                  </a:endParaRPr>
                </a:p>
              </p:txBody>
            </p:sp>
            <p:sp>
              <p:nvSpPr>
                <p:cNvPr id="27" name="Oval 2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N</a:t>
                  </a:r>
                  <a:endParaRPr lang="en-GB" b="1" dirty="0">
                    <a:solidFill>
                      <a:srgbClr val="FF0000"/>
                    </a:solidFill>
                    <a:latin typeface="Comic Sans MS" panose="030F0702030302020204" pitchFamily="66" charset="0"/>
                  </a:endParaRPr>
                </a:p>
              </p:txBody>
            </p:sp>
          </p:grpSp>
        </p:grpSp>
        <p:grpSp>
          <p:nvGrpSpPr>
            <p:cNvPr id="10" name="Group 9"/>
            <p:cNvGrpSpPr/>
            <p:nvPr/>
          </p:nvGrpSpPr>
          <p:grpSpPr>
            <a:xfrm rot="-4080000">
              <a:off x="2600325" y="1457325"/>
              <a:ext cx="3943350" cy="3943350"/>
              <a:chOff x="2600325" y="1457325"/>
              <a:chExt cx="3943350" cy="3943350"/>
            </a:xfrm>
            <a:solidFill>
              <a:schemeClr val="bg1"/>
            </a:solidFill>
          </p:grpSpPr>
          <p:grpSp>
            <p:nvGrpSpPr>
              <p:cNvPr id="18" name="Group 17"/>
              <p:cNvGrpSpPr/>
              <p:nvPr/>
            </p:nvGrpSpPr>
            <p:grpSpPr>
              <a:xfrm>
                <a:off x="4381500" y="1457325"/>
                <a:ext cx="381000" cy="3943350"/>
                <a:chOff x="4381500" y="1457325"/>
                <a:chExt cx="381000" cy="3943350"/>
              </a:xfrm>
              <a:grpFill/>
            </p:grpSpPr>
            <p:sp>
              <p:nvSpPr>
                <p:cNvPr id="22" name="Oval 2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L</a:t>
                  </a:r>
                  <a:endParaRPr lang="en-GB" b="1" dirty="0">
                    <a:solidFill>
                      <a:srgbClr val="FF0000"/>
                    </a:solidFill>
                    <a:latin typeface="Comic Sans MS" panose="030F0702030302020204" pitchFamily="66" charset="0"/>
                  </a:endParaRPr>
                </a:p>
              </p:txBody>
            </p:sp>
            <p:sp>
              <p:nvSpPr>
                <p:cNvPr id="23" name="Oval 2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D</a:t>
                  </a:r>
                  <a:endParaRPr lang="en-GB" b="1" dirty="0">
                    <a:latin typeface="Comic Sans MS" panose="030F0702030302020204" pitchFamily="66" charset="0"/>
                  </a:endParaRPr>
                </a:p>
              </p:txBody>
            </p:sp>
          </p:grpSp>
          <p:grpSp>
            <p:nvGrpSpPr>
              <p:cNvPr id="19" name="Group 18"/>
              <p:cNvGrpSpPr/>
              <p:nvPr/>
            </p:nvGrpSpPr>
            <p:grpSpPr>
              <a:xfrm rot="5400000">
                <a:off x="4381500" y="1457325"/>
                <a:ext cx="381000" cy="3943350"/>
                <a:chOff x="4381500" y="1457325"/>
                <a:chExt cx="381000" cy="3943350"/>
              </a:xfrm>
              <a:grpFill/>
            </p:grpSpPr>
            <p:sp>
              <p:nvSpPr>
                <p:cNvPr id="20" name="Oval 19"/>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H</a:t>
                  </a:r>
                  <a:endParaRPr lang="en-GB" b="1" dirty="0">
                    <a:solidFill>
                      <a:srgbClr val="FF0000"/>
                    </a:solidFill>
                    <a:latin typeface="Comic Sans MS" panose="030F0702030302020204" pitchFamily="66" charset="0"/>
                  </a:endParaRPr>
                </a:p>
              </p:txBody>
            </p:sp>
            <p:sp>
              <p:nvSpPr>
                <p:cNvPr id="21" name="Oval 20"/>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P</a:t>
                  </a:r>
                  <a:endParaRPr lang="en-GB" b="1" dirty="0">
                    <a:solidFill>
                      <a:srgbClr val="FF0000"/>
                    </a:solidFill>
                    <a:latin typeface="Comic Sans MS" panose="030F0702030302020204" pitchFamily="66" charset="0"/>
                  </a:endParaRPr>
                </a:p>
              </p:txBody>
            </p:sp>
          </p:grpSp>
        </p:grpSp>
        <p:grpSp>
          <p:nvGrpSpPr>
            <p:cNvPr id="11" name="Group 10"/>
            <p:cNvGrpSpPr/>
            <p:nvPr/>
          </p:nvGrpSpPr>
          <p:grpSpPr>
            <a:xfrm rot="-2700000">
              <a:off x="2600325" y="1457325"/>
              <a:ext cx="3943350" cy="3943350"/>
              <a:chOff x="2600325" y="1457325"/>
              <a:chExt cx="3943350" cy="3943350"/>
            </a:xfrm>
            <a:solidFill>
              <a:schemeClr val="bg1"/>
            </a:solidFill>
          </p:grpSpPr>
          <p:grpSp>
            <p:nvGrpSpPr>
              <p:cNvPr id="12" name="Group 11"/>
              <p:cNvGrpSpPr/>
              <p:nvPr/>
            </p:nvGrpSpPr>
            <p:grpSpPr>
              <a:xfrm>
                <a:off x="4381500" y="1457325"/>
                <a:ext cx="381000" cy="3943350"/>
                <a:chOff x="4381500" y="1457325"/>
                <a:chExt cx="381000" cy="3943350"/>
              </a:xfrm>
              <a:grpFill/>
            </p:grpSpPr>
            <p:sp>
              <p:nvSpPr>
                <p:cNvPr id="16" name="Oval 1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K</a:t>
                  </a:r>
                  <a:endParaRPr lang="en-GB" b="1" dirty="0">
                    <a:solidFill>
                      <a:srgbClr val="FF0000"/>
                    </a:solidFill>
                    <a:latin typeface="Comic Sans MS" panose="030F0702030302020204" pitchFamily="66" charset="0"/>
                  </a:endParaRPr>
                </a:p>
              </p:txBody>
            </p:sp>
            <p:sp>
              <p:nvSpPr>
                <p:cNvPr id="17" name="Oval 1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C</a:t>
                  </a:r>
                  <a:endParaRPr lang="en-GB" b="1" dirty="0">
                    <a:latin typeface="Comic Sans MS" panose="030F0702030302020204" pitchFamily="66" charset="0"/>
                  </a:endParaRPr>
                </a:p>
              </p:txBody>
            </p:sp>
          </p:grpSp>
          <p:grpSp>
            <p:nvGrpSpPr>
              <p:cNvPr id="13" name="Group 12"/>
              <p:cNvGrpSpPr/>
              <p:nvPr/>
            </p:nvGrpSpPr>
            <p:grpSpPr>
              <a:xfrm rot="5400000">
                <a:off x="4381500" y="1457325"/>
                <a:ext cx="381000" cy="3943350"/>
                <a:chOff x="4381500" y="1457325"/>
                <a:chExt cx="381000" cy="3943350"/>
              </a:xfrm>
              <a:grpFill/>
            </p:grpSpPr>
            <p:sp>
              <p:nvSpPr>
                <p:cNvPr id="14" name="Oval 1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G</a:t>
                  </a:r>
                  <a:endParaRPr lang="en-GB" b="1" dirty="0">
                    <a:solidFill>
                      <a:srgbClr val="FF0000"/>
                    </a:solidFill>
                    <a:latin typeface="Comic Sans MS" panose="030F0702030302020204" pitchFamily="66" charset="0"/>
                  </a:endParaRPr>
                </a:p>
              </p:txBody>
            </p:sp>
            <p:sp>
              <p:nvSpPr>
                <p:cNvPr id="15" name="Oval 1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O</a:t>
                  </a:r>
                  <a:endParaRPr lang="en-GB" b="1" dirty="0">
                    <a:solidFill>
                      <a:srgbClr val="FF0000"/>
                    </a:solidFill>
                    <a:latin typeface="Comic Sans MS" panose="030F0702030302020204" pitchFamily="66" charset="0"/>
                  </a:endParaRPr>
                </a:p>
              </p:txBody>
            </p:sp>
          </p:grpSp>
        </p:grpSp>
      </p:grpSp>
      <p:sp>
        <p:nvSpPr>
          <p:cNvPr id="52" name="Arc 51"/>
          <p:cNvSpPr/>
          <p:nvPr/>
        </p:nvSpPr>
        <p:spPr>
          <a:xfrm rot="5400000" flipH="1">
            <a:off x="5417441" y="4618249"/>
            <a:ext cx="1435212" cy="1435212"/>
          </a:xfrm>
          <a:prstGeom prst="arc">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nvGrpSpPr>
          <p:cNvPr id="53" name="Group 52"/>
          <p:cNvGrpSpPr/>
          <p:nvPr/>
        </p:nvGrpSpPr>
        <p:grpSpPr>
          <a:xfrm>
            <a:off x="3524362" y="3926160"/>
            <a:ext cx="1870836" cy="1870836"/>
            <a:chOff x="2552700" y="1409700"/>
            <a:chExt cx="4038600" cy="4038600"/>
          </a:xfrm>
        </p:grpSpPr>
        <p:sp>
          <p:nvSpPr>
            <p:cNvPr id="54" name="Pie 53"/>
            <p:cNvSpPr/>
            <p:nvPr/>
          </p:nvSpPr>
          <p:spPr>
            <a:xfrm>
              <a:off x="2667000" y="1524000"/>
              <a:ext cx="3810000" cy="3810000"/>
            </a:xfrm>
            <a:prstGeom prst="pie">
              <a:avLst>
                <a:gd name="adj1" fmla="val 12298"/>
                <a:gd name="adj2" fmla="val 5412384"/>
              </a:avLst>
            </a:prstGeom>
            <a:solidFill>
              <a:srgbClr val="FFFF66"/>
            </a:solidFill>
            <a:ln w="381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5" name="Pie 54"/>
            <p:cNvSpPr/>
            <p:nvPr/>
          </p:nvSpPr>
          <p:spPr>
            <a:xfrm rot="10800000">
              <a:off x="2667001" y="1524000"/>
              <a:ext cx="3810000" cy="3810000"/>
            </a:xfrm>
            <a:prstGeom prst="pie">
              <a:avLst>
                <a:gd name="adj1" fmla="val 12298"/>
                <a:gd name="adj2" fmla="val 5412384"/>
              </a:avLst>
            </a:prstGeom>
            <a:solidFill>
              <a:srgbClr val="FFFF6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6" name="Pie 55"/>
            <p:cNvSpPr/>
            <p:nvPr/>
          </p:nvSpPr>
          <p:spPr>
            <a:xfrm rot="10800000">
              <a:off x="2667001"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7" name="Pie 56"/>
            <p:cNvSpPr/>
            <p:nvPr/>
          </p:nvSpPr>
          <p:spPr>
            <a:xfrm>
              <a:off x="2667000"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58" name="Straight Connector 57"/>
            <p:cNvCxnSpPr>
              <a:stCxn id="63" idx="0"/>
              <a:endCxn id="63" idx="4"/>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63" idx="2"/>
              <a:endCxn id="63" idx="6"/>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63" idx="1"/>
              <a:endCxn id="63" idx="5"/>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63" idx="7"/>
              <a:endCxn id="63" idx="3"/>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Oval 62"/>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Oval 63"/>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Oval 64"/>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Oval 65"/>
            <p:cNvSpPr/>
            <p:nvPr/>
          </p:nvSpPr>
          <p:spPr>
            <a:xfrm>
              <a:off x="2628900" y="1485900"/>
              <a:ext cx="3886200" cy="38862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68" name="Group 67"/>
          <p:cNvGrpSpPr/>
          <p:nvPr/>
        </p:nvGrpSpPr>
        <p:grpSpPr>
          <a:xfrm>
            <a:off x="2745213" y="3572079"/>
            <a:ext cx="1000382" cy="1000382"/>
            <a:chOff x="2552700" y="1409700"/>
            <a:chExt cx="4038600" cy="4038600"/>
          </a:xfrm>
        </p:grpSpPr>
        <p:sp>
          <p:nvSpPr>
            <p:cNvPr id="69" name="Pie 68"/>
            <p:cNvSpPr/>
            <p:nvPr/>
          </p:nvSpPr>
          <p:spPr>
            <a:xfrm>
              <a:off x="2667000"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0" name="Pie 69"/>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1" name="Pie 70"/>
            <p:cNvSpPr/>
            <p:nvPr/>
          </p:nvSpPr>
          <p:spPr>
            <a:xfrm rot="10800000">
              <a:off x="2667001"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2" name="Pie 71"/>
            <p:cNvSpPr/>
            <p:nvPr/>
          </p:nvSpPr>
          <p:spPr>
            <a:xfrm>
              <a:off x="2667000"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73" name="Straight Connector 72"/>
            <p:cNvCxnSpPr>
              <a:stCxn id="78" idx="0"/>
              <a:endCxn id="78" idx="4"/>
            </p:cNvCxnSpPr>
            <p:nvPr/>
          </p:nvCxnSpPr>
          <p:spPr>
            <a:xfrm>
              <a:off x="4572000" y="1409700"/>
              <a:ext cx="0" cy="403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78" idx="2"/>
              <a:endCxn id="78" idx="6"/>
            </p:cNvCxnSpPr>
            <p:nvPr/>
          </p:nvCxnSpPr>
          <p:spPr>
            <a:xfrm>
              <a:off x="2552700" y="3429000"/>
              <a:ext cx="4038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78" idx="1"/>
              <a:endCxn id="78" idx="5"/>
            </p:cNvCxnSpPr>
            <p:nvPr/>
          </p:nvCxnSpPr>
          <p:spPr>
            <a:xfrm>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78" idx="7"/>
              <a:endCxn id="78" idx="3"/>
            </p:cNvCxnSpPr>
            <p:nvPr/>
          </p:nvCxnSpPr>
          <p:spPr>
            <a:xfrm flipH="1">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Oval 77"/>
            <p:cNvSpPr/>
            <p:nvPr/>
          </p:nvSpPr>
          <p:spPr>
            <a:xfrm>
              <a:off x="2552700" y="1409700"/>
              <a:ext cx="4038600" cy="403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9" name="Oval 78"/>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0" name="Oval 79"/>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1" name="Oval 80"/>
            <p:cNvSpPr/>
            <p:nvPr/>
          </p:nvSpPr>
          <p:spPr>
            <a:xfrm>
              <a:off x="2628900" y="1485900"/>
              <a:ext cx="3886200" cy="38862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2" name="Oval 81"/>
            <p:cNvSpPr/>
            <p:nvPr/>
          </p:nvSpPr>
          <p:spPr>
            <a:xfrm>
              <a:off x="2676525" y="1533525"/>
              <a:ext cx="3790950" cy="379095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Oval 82"/>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84" name="Group 83"/>
          <p:cNvGrpSpPr/>
          <p:nvPr/>
        </p:nvGrpSpPr>
        <p:grpSpPr>
          <a:xfrm>
            <a:off x="2723801" y="1379043"/>
            <a:ext cx="2309935" cy="2309935"/>
            <a:chOff x="2552700" y="1409700"/>
            <a:chExt cx="4038600" cy="4038600"/>
          </a:xfrm>
        </p:grpSpPr>
        <p:sp>
          <p:nvSpPr>
            <p:cNvPr id="85" name="Pie 84"/>
            <p:cNvSpPr>
              <a:spLocks noChangeAspect="1"/>
            </p:cNvSpPr>
            <p:nvPr/>
          </p:nvSpPr>
          <p:spPr>
            <a:xfrm>
              <a:off x="2571750"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6" name="Pie 85"/>
            <p:cNvSpPr>
              <a:spLocks noChangeAspect="1"/>
            </p:cNvSpPr>
            <p:nvPr/>
          </p:nvSpPr>
          <p:spPr>
            <a:xfrm rot="10800000">
              <a:off x="2571751"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7" name="Pie 86"/>
            <p:cNvSpPr>
              <a:spLocks noChangeAspect="1"/>
            </p:cNvSpPr>
            <p:nvPr/>
          </p:nvSpPr>
          <p:spPr>
            <a:xfrm rot="10800000">
              <a:off x="2571751"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8" name="Pie 87"/>
            <p:cNvSpPr>
              <a:spLocks noChangeAspect="1"/>
            </p:cNvSpPr>
            <p:nvPr/>
          </p:nvSpPr>
          <p:spPr>
            <a:xfrm>
              <a:off x="2571750"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89" name="Straight Connector 88"/>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4" name="Oval 93"/>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Oval 94"/>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Oval 95"/>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Oval 9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cxnSp>
        <p:nvCxnSpPr>
          <p:cNvPr id="98" name="Straight Arrow Connector 97"/>
          <p:cNvCxnSpPr/>
          <p:nvPr/>
        </p:nvCxnSpPr>
        <p:spPr>
          <a:xfrm flipH="1" flipV="1">
            <a:off x="7882908" y="4083310"/>
            <a:ext cx="346724" cy="76517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50" name="TextBox 6149"/>
          <p:cNvSpPr txBox="1"/>
          <p:nvPr/>
        </p:nvSpPr>
        <p:spPr>
          <a:xfrm>
            <a:off x="662152" y="358517"/>
            <a:ext cx="2529860" cy="523220"/>
          </a:xfrm>
          <a:prstGeom prst="rect">
            <a:avLst/>
          </a:prstGeom>
          <a:noFill/>
        </p:spPr>
        <p:txBody>
          <a:bodyPr wrap="none" rtlCol="0">
            <a:spAutoFit/>
          </a:bodyPr>
          <a:lstStyle/>
          <a:p>
            <a:r>
              <a:rPr lang="en-GB" sz="2800" b="1" dirty="0" smtClean="0">
                <a:latin typeface="Comic Sans MS" panose="030F0702030302020204" pitchFamily="66" charset="0"/>
              </a:rPr>
              <a:t>Letter Wheel</a:t>
            </a:r>
            <a:endParaRPr lang="en-GB" sz="2800" b="1" dirty="0">
              <a:latin typeface="Comic Sans MS" panose="030F0702030302020204" pitchFamily="66" charset="0"/>
            </a:endParaRPr>
          </a:p>
        </p:txBody>
      </p:sp>
      <p:sp>
        <p:nvSpPr>
          <p:cNvPr id="6151" name="TextBox 6150"/>
          <p:cNvSpPr txBox="1"/>
          <p:nvPr/>
        </p:nvSpPr>
        <p:spPr>
          <a:xfrm>
            <a:off x="5197223" y="6203145"/>
            <a:ext cx="3804837" cy="646331"/>
          </a:xfrm>
          <a:prstGeom prst="rect">
            <a:avLst/>
          </a:prstGeom>
          <a:noFill/>
        </p:spPr>
        <p:txBody>
          <a:bodyPr wrap="square" rtlCol="0">
            <a:spAutoFit/>
          </a:bodyPr>
          <a:lstStyle/>
          <a:p>
            <a:r>
              <a:rPr lang="en-GB" dirty="0" smtClean="0">
                <a:latin typeface="Comic Sans MS" panose="030F0702030302020204" pitchFamily="66" charset="0"/>
              </a:rPr>
              <a:t>This wheel makes </a:t>
            </a:r>
            <a:r>
              <a:rPr lang="en-GB" dirty="0" smtClean="0">
                <a:latin typeface="Comic Sans MS" panose="030F0702030302020204" pitchFamily="66" charset="0"/>
              </a:rPr>
              <a:t>177 complete </a:t>
            </a:r>
            <a:r>
              <a:rPr lang="en-GB" dirty="0" smtClean="0">
                <a:latin typeface="Comic Sans MS" panose="030F0702030302020204" pitchFamily="66" charset="0"/>
              </a:rPr>
              <a:t>revolutions in the direction shown</a:t>
            </a:r>
            <a:endParaRPr lang="en-GB" dirty="0">
              <a:latin typeface="Comic Sans MS" panose="030F0702030302020204" pitchFamily="66" charset="0"/>
            </a:endParaRPr>
          </a:p>
        </p:txBody>
      </p:sp>
      <p:sp>
        <p:nvSpPr>
          <p:cNvPr id="6152" name="TextBox 6151"/>
          <p:cNvSpPr txBox="1"/>
          <p:nvPr/>
        </p:nvSpPr>
        <p:spPr>
          <a:xfrm>
            <a:off x="4619784" y="5833813"/>
            <a:ext cx="904415" cy="369332"/>
          </a:xfrm>
          <a:prstGeom prst="rect">
            <a:avLst/>
          </a:prstGeom>
          <a:noFill/>
        </p:spPr>
        <p:txBody>
          <a:bodyPr wrap="none" rtlCol="0">
            <a:spAutoFit/>
          </a:bodyPr>
          <a:lstStyle/>
          <a:p>
            <a:r>
              <a:rPr lang="en-GB" dirty="0" smtClean="0"/>
              <a:t>130mm</a:t>
            </a:r>
            <a:endParaRPr lang="en-GB" dirty="0"/>
          </a:p>
        </p:txBody>
      </p:sp>
      <p:sp>
        <p:nvSpPr>
          <p:cNvPr id="110" name="TextBox 109"/>
          <p:cNvSpPr txBox="1"/>
          <p:nvPr/>
        </p:nvSpPr>
        <p:spPr>
          <a:xfrm>
            <a:off x="2705605" y="5147637"/>
            <a:ext cx="904415" cy="369332"/>
          </a:xfrm>
          <a:prstGeom prst="rect">
            <a:avLst/>
          </a:prstGeom>
          <a:noFill/>
        </p:spPr>
        <p:txBody>
          <a:bodyPr wrap="none" rtlCol="0">
            <a:spAutoFit/>
          </a:bodyPr>
          <a:lstStyle/>
          <a:p>
            <a:r>
              <a:rPr lang="en-GB" dirty="0" smtClean="0"/>
              <a:t>219mm</a:t>
            </a:r>
            <a:endParaRPr lang="en-GB" dirty="0"/>
          </a:p>
        </p:txBody>
      </p:sp>
      <p:sp>
        <p:nvSpPr>
          <p:cNvPr id="111" name="TextBox 110"/>
          <p:cNvSpPr txBox="1"/>
          <p:nvPr/>
        </p:nvSpPr>
        <p:spPr>
          <a:xfrm>
            <a:off x="1987300" y="4232708"/>
            <a:ext cx="904415" cy="369332"/>
          </a:xfrm>
          <a:prstGeom prst="rect">
            <a:avLst/>
          </a:prstGeom>
          <a:noFill/>
        </p:spPr>
        <p:txBody>
          <a:bodyPr wrap="none" rtlCol="0">
            <a:spAutoFit/>
          </a:bodyPr>
          <a:lstStyle/>
          <a:p>
            <a:r>
              <a:rPr lang="en-GB" dirty="0" smtClean="0"/>
              <a:t>103mm</a:t>
            </a:r>
            <a:endParaRPr lang="en-GB" dirty="0"/>
          </a:p>
        </p:txBody>
      </p:sp>
      <p:sp>
        <p:nvSpPr>
          <p:cNvPr id="112" name="TextBox 111"/>
          <p:cNvSpPr txBox="1"/>
          <p:nvPr/>
        </p:nvSpPr>
        <p:spPr>
          <a:xfrm>
            <a:off x="3798339" y="1026320"/>
            <a:ext cx="904415" cy="369332"/>
          </a:xfrm>
          <a:prstGeom prst="rect">
            <a:avLst/>
          </a:prstGeom>
          <a:noFill/>
        </p:spPr>
        <p:txBody>
          <a:bodyPr wrap="none" rtlCol="0">
            <a:spAutoFit/>
          </a:bodyPr>
          <a:lstStyle/>
          <a:p>
            <a:r>
              <a:rPr lang="en-GB" dirty="0" smtClean="0"/>
              <a:t>239mm</a:t>
            </a:r>
            <a:endParaRPr lang="en-GB" dirty="0"/>
          </a:p>
        </p:txBody>
      </p:sp>
      <p:sp>
        <p:nvSpPr>
          <p:cNvPr id="113" name="TextBox 112"/>
          <p:cNvSpPr txBox="1"/>
          <p:nvPr/>
        </p:nvSpPr>
        <p:spPr>
          <a:xfrm>
            <a:off x="5102321" y="127210"/>
            <a:ext cx="904415" cy="369332"/>
          </a:xfrm>
          <a:prstGeom prst="rect">
            <a:avLst/>
          </a:prstGeom>
          <a:noFill/>
        </p:spPr>
        <p:txBody>
          <a:bodyPr wrap="none" rtlCol="0">
            <a:spAutoFit/>
          </a:bodyPr>
          <a:lstStyle/>
          <a:p>
            <a:r>
              <a:rPr lang="en-GB" dirty="0" smtClean="0"/>
              <a:t>480mm</a:t>
            </a:r>
            <a:endParaRPr lang="en-GB" dirty="0"/>
          </a:p>
        </p:txBody>
      </p:sp>
      <p:grpSp>
        <p:nvGrpSpPr>
          <p:cNvPr id="109" name="Group 108"/>
          <p:cNvGrpSpPr>
            <a:grpSpLocks noChangeAspect="1"/>
          </p:cNvGrpSpPr>
          <p:nvPr/>
        </p:nvGrpSpPr>
        <p:grpSpPr>
          <a:xfrm>
            <a:off x="5268955" y="4794121"/>
            <a:ext cx="1393197" cy="1393197"/>
            <a:chOff x="2552703" y="1409703"/>
            <a:chExt cx="3998212" cy="3998212"/>
          </a:xfrm>
        </p:grpSpPr>
        <p:sp>
          <p:nvSpPr>
            <p:cNvPr id="114" name="Pie 113"/>
            <p:cNvSpPr/>
            <p:nvPr/>
          </p:nvSpPr>
          <p:spPr>
            <a:xfrm>
              <a:off x="2667000" y="1524000"/>
              <a:ext cx="3810000" cy="3810000"/>
            </a:xfrm>
            <a:prstGeom prst="pie">
              <a:avLst>
                <a:gd name="adj1" fmla="val 12298"/>
                <a:gd name="adj2" fmla="val 5412384"/>
              </a:avLst>
            </a:prstGeom>
            <a:solidFill>
              <a:srgbClr val="FFFF66"/>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5" name="Pie 114"/>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6" name="Pie 115"/>
            <p:cNvSpPr/>
            <p:nvPr/>
          </p:nvSpPr>
          <p:spPr>
            <a:xfrm rot="10800000">
              <a:off x="2667002" y="1506958"/>
              <a:ext cx="3810001" cy="3810001"/>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7" name="Pie 116"/>
            <p:cNvSpPr/>
            <p:nvPr/>
          </p:nvSpPr>
          <p:spPr>
            <a:xfrm>
              <a:off x="2667000" y="1524000"/>
              <a:ext cx="3810000" cy="3810000"/>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118" name="Straight Connector 117"/>
            <p:cNvCxnSpPr>
              <a:stCxn id="126" idx="0"/>
              <a:endCxn id="123" idx="4"/>
            </p:cNvCxnSpPr>
            <p:nvPr/>
          </p:nvCxnSpPr>
          <p:spPr>
            <a:xfrm flipH="1">
              <a:off x="4551810" y="1485899"/>
              <a:ext cx="20189" cy="3922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127" idx="2"/>
              <a:endCxn id="123" idx="6"/>
            </p:cNvCxnSpPr>
            <p:nvPr/>
          </p:nvCxnSpPr>
          <p:spPr>
            <a:xfrm flipV="1">
              <a:off x="2676524" y="3408810"/>
              <a:ext cx="3874391" cy="201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127" idx="1"/>
              <a:endCxn id="123" idx="5"/>
            </p:cNvCxnSpPr>
            <p:nvPr/>
          </p:nvCxnSpPr>
          <p:spPr>
            <a:xfrm>
              <a:off x="3231695" y="2088695"/>
              <a:ext cx="2733696" cy="27336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123" idx="7"/>
              <a:endCxn id="123" idx="3"/>
            </p:cNvCxnSpPr>
            <p:nvPr/>
          </p:nvCxnSpPr>
          <p:spPr>
            <a:xfrm flipH="1">
              <a:off x="3138228" y="1995228"/>
              <a:ext cx="2827163" cy="28271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3" name="Oval 122"/>
            <p:cNvSpPr>
              <a:spLocks noChangeAspect="1"/>
            </p:cNvSpPr>
            <p:nvPr/>
          </p:nvSpPr>
          <p:spPr>
            <a:xfrm>
              <a:off x="2552703" y="1409703"/>
              <a:ext cx="3998212" cy="3998212"/>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4" name="Oval 123"/>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5" name="Oval 124"/>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6" name="Oval 125"/>
            <p:cNvSpPr/>
            <p:nvPr/>
          </p:nvSpPr>
          <p:spPr>
            <a:xfrm>
              <a:off x="2628900" y="1485900"/>
              <a:ext cx="3886200" cy="3886200"/>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7" name="Oval 126"/>
            <p:cNvSpPr>
              <a:spLocks noChangeAspect="1"/>
            </p:cNvSpPr>
            <p:nvPr/>
          </p:nvSpPr>
          <p:spPr>
            <a:xfrm>
              <a:off x="2676524" y="1533524"/>
              <a:ext cx="3790951" cy="379095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8" name="Oval 127"/>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29" name="TextBox 128"/>
          <p:cNvSpPr txBox="1"/>
          <p:nvPr/>
        </p:nvSpPr>
        <p:spPr>
          <a:xfrm>
            <a:off x="6914693" y="4826243"/>
            <a:ext cx="2438487" cy="1200329"/>
          </a:xfrm>
          <a:prstGeom prst="rect">
            <a:avLst/>
          </a:prstGeom>
          <a:noFill/>
        </p:spPr>
        <p:txBody>
          <a:bodyPr wrap="square" rtlCol="0">
            <a:spAutoFit/>
          </a:bodyPr>
          <a:lstStyle/>
          <a:p>
            <a:r>
              <a:rPr lang="en-GB" dirty="0" smtClean="0">
                <a:latin typeface="Comic Sans MS" panose="030F0702030302020204" pitchFamily="66" charset="0"/>
              </a:rPr>
              <a:t>When the wheels finally come to rest which letter will be in this position?</a:t>
            </a:r>
            <a:endParaRPr lang="en-GB" dirty="0">
              <a:latin typeface="Comic Sans MS" panose="030F0702030302020204" pitchFamily="66" charset="0"/>
            </a:endParaRPr>
          </a:p>
        </p:txBody>
      </p:sp>
      <p:sp>
        <p:nvSpPr>
          <p:cNvPr id="130" name="TextBox 129"/>
          <p:cNvSpPr txBox="1"/>
          <p:nvPr/>
        </p:nvSpPr>
        <p:spPr>
          <a:xfrm>
            <a:off x="84262" y="1377142"/>
            <a:ext cx="2517054" cy="2308324"/>
          </a:xfrm>
          <a:prstGeom prst="rect">
            <a:avLst/>
          </a:prstGeom>
          <a:noFill/>
        </p:spPr>
        <p:txBody>
          <a:bodyPr wrap="square" rtlCol="0">
            <a:spAutoFit/>
          </a:bodyPr>
          <a:lstStyle/>
          <a:p>
            <a:r>
              <a:rPr lang="en-GB" dirty="0" smtClean="0">
                <a:latin typeface="Comic Sans MS" panose="030F0702030302020204" pitchFamily="66" charset="0"/>
              </a:rPr>
              <a:t>These wheels are all in perfect, non-slip contact with their neighbours and are driven by the first wheel (with its direction of spin shown).</a:t>
            </a:r>
          </a:p>
        </p:txBody>
      </p:sp>
      <p:sp>
        <p:nvSpPr>
          <p:cNvPr id="131" name="Rectangle 130"/>
          <p:cNvSpPr/>
          <p:nvPr/>
        </p:nvSpPr>
        <p:spPr>
          <a:xfrm>
            <a:off x="71644" y="5237003"/>
            <a:ext cx="2741241" cy="1477328"/>
          </a:xfrm>
          <a:prstGeom prst="rect">
            <a:avLst/>
          </a:prstGeom>
        </p:spPr>
        <p:txBody>
          <a:bodyPr wrap="square">
            <a:spAutoFit/>
          </a:bodyPr>
          <a:lstStyle/>
          <a:p>
            <a:r>
              <a:rPr lang="en-GB" dirty="0" smtClean="0">
                <a:latin typeface="Comic Sans MS" panose="030F0702030302020204" pitchFamily="66" charset="0"/>
              </a:rPr>
              <a:t>The lengths </a:t>
            </a:r>
            <a:r>
              <a:rPr lang="en-GB" dirty="0">
                <a:latin typeface="Comic Sans MS" panose="030F0702030302020204" pitchFamily="66" charset="0"/>
              </a:rPr>
              <a:t>refer to the diameter of each </a:t>
            </a:r>
            <a:r>
              <a:rPr lang="en-GB" dirty="0" smtClean="0">
                <a:latin typeface="Comic Sans MS" panose="030F0702030302020204" pitchFamily="66" charset="0"/>
              </a:rPr>
              <a:t>wheel.</a:t>
            </a:r>
          </a:p>
          <a:p>
            <a:endParaRPr lang="en-GB" dirty="0">
              <a:latin typeface="Comic Sans MS" panose="030F0702030302020204" pitchFamily="66" charset="0"/>
            </a:endParaRPr>
          </a:p>
          <a:p>
            <a:r>
              <a:rPr lang="en-GB" dirty="0" smtClean="0">
                <a:latin typeface="Comic Sans MS" panose="030F0702030302020204" pitchFamily="66" charset="0"/>
              </a:rPr>
              <a:t>(Diagram not to scale)</a:t>
            </a:r>
            <a:endParaRPr lang="en-GB" dirty="0">
              <a:latin typeface="Comic Sans MS" panose="030F0702030302020204" pitchFamily="66" charset="0"/>
            </a:endParaRPr>
          </a:p>
        </p:txBody>
      </p:sp>
      <p:sp>
        <p:nvSpPr>
          <p:cNvPr id="132" name="TextBox 131"/>
          <p:cNvSpPr txBox="1"/>
          <p:nvPr/>
        </p:nvSpPr>
        <p:spPr>
          <a:xfrm>
            <a:off x="8169053" y="0"/>
            <a:ext cx="974947"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dirty="0" smtClean="0">
                <a:latin typeface="Bradley Hand ITC" panose="03070402050302030203" pitchFamily="66" charset="0"/>
              </a:rPr>
              <a:t>SIC_39</a:t>
            </a:r>
            <a:endParaRPr lang="en-GB" sz="2000" dirty="0">
              <a:latin typeface="Bradley Hand ITC" panose="03070402050302030203" pitchFamily="66" charset="0"/>
            </a:endParaRPr>
          </a:p>
        </p:txBody>
      </p:sp>
    </p:spTree>
    <p:extLst>
      <p:ext uri="{BB962C8B-B14F-4D97-AF65-F5344CB8AC3E}">
        <p14:creationId xmlns:p14="http://schemas.microsoft.com/office/powerpoint/2010/main" val="834655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29681" y="116822"/>
            <a:ext cx="4038600" cy="4038600"/>
            <a:chOff x="2552700" y="1409700"/>
            <a:chExt cx="4038600" cy="4038600"/>
          </a:xfrm>
        </p:grpSpPr>
        <p:sp>
          <p:nvSpPr>
            <p:cNvPr id="4" name="Oval 3"/>
            <p:cNvSpPr/>
            <p:nvPr/>
          </p:nvSpPr>
          <p:spPr>
            <a:xfrm>
              <a:off x="2552700" y="1409700"/>
              <a:ext cx="4038600" cy="4038600"/>
            </a:xfrm>
            <a:prstGeom prst="ellipse">
              <a:avLst/>
            </a:prstGeom>
            <a:solidFill>
              <a:srgbClr val="FFFF66"/>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p:cNvSpPr/>
            <p:nvPr/>
          </p:nvSpPr>
          <p:spPr>
            <a:xfrm>
              <a:off x="3924300" y="2781300"/>
              <a:ext cx="1295400" cy="1295400"/>
            </a:xfrm>
            <a:prstGeom prst="ellipse">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3038475" y="1895475"/>
              <a:ext cx="3067050" cy="3067050"/>
            </a:xfrm>
            <a:prstGeom prst="ellipse">
              <a:avLst/>
            </a:prstGeom>
            <a:solidFill>
              <a:schemeClr val="accent4">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4533900" y="3390900"/>
              <a:ext cx="76200" cy="76200"/>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8" name="Group 7"/>
            <p:cNvGrpSpPr/>
            <p:nvPr/>
          </p:nvGrpSpPr>
          <p:grpSpPr>
            <a:xfrm>
              <a:off x="2600325" y="1457325"/>
              <a:ext cx="3943350" cy="3943350"/>
              <a:chOff x="2600325" y="1457325"/>
              <a:chExt cx="3943350" cy="3943350"/>
            </a:xfrm>
            <a:solidFill>
              <a:schemeClr val="bg1"/>
            </a:solidFill>
          </p:grpSpPr>
          <p:grpSp>
            <p:nvGrpSpPr>
              <p:cNvPr id="30" name="Group 29"/>
              <p:cNvGrpSpPr/>
              <p:nvPr/>
            </p:nvGrpSpPr>
            <p:grpSpPr>
              <a:xfrm>
                <a:off x="4381500" y="1457325"/>
                <a:ext cx="381000" cy="3943350"/>
                <a:chOff x="4381500" y="1457325"/>
                <a:chExt cx="381000" cy="3943350"/>
              </a:xfrm>
              <a:grpFill/>
            </p:grpSpPr>
            <p:sp>
              <p:nvSpPr>
                <p:cNvPr id="34" name="Oval 3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I</a:t>
                  </a:r>
                  <a:endParaRPr lang="en-GB" b="1" dirty="0">
                    <a:solidFill>
                      <a:srgbClr val="FF0000"/>
                    </a:solidFill>
                    <a:latin typeface="Comic Sans MS" panose="030F0702030302020204" pitchFamily="66" charset="0"/>
                  </a:endParaRPr>
                </a:p>
              </p:txBody>
            </p:sp>
            <p:sp>
              <p:nvSpPr>
                <p:cNvPr id="35" name="Oval 3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A</a:t>
                  </a:r>
                  <a:endParaRPr lang="en-GB" b="1" dirty="0">
                    <a:latin typeface="Comic Sans MS" panose="030F0702030302020204" pitchFamily="66" charset="0"/>
                  </a:endParaRPr>
                </a:p>
              </p:txBody>
            </p:sp>
          </p:grpSp>
          <p:grpSp>
            <p:nvGrpSpPr>
              <p:cNvPr id="31" name="Group 30"/>
              <p:cNvGrpSpPr/>
              <p:nvPr/>
            </p:nvGrpSpPr>
            <p:grpSpPr>
              <a:xfrm rot="5400000">
                <a:off x="4381500" y="1457325"/>
                <a:ext cx="381000" cy="3943350"/>
                <a:chOff x="4381500" y="1457325"/>
                <a:chExt cx="381000" cy="3943350"/>
              </a:xfrm>
              <a:grpFill/>
            </p:grpSpPr>
            <p:sp>
              <p:nvSpPr>
                <p:cNvPr id="32" name="Oval 3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E</a:t>
                  </a:r>
                  <a:endParaRPr lang="en-GB" b="1" dirty="0">
                    <a:solidFill>
                      <a:srgbClr val="FF0000"/>
                    </a:solidFill>
                    <a:latin typeface="Comic Sans MS" panose="030F0702030302020204" pitchFamily="66" charset="0"/>
                  </a:endParaRPr>
                </a:p>
              </p:txBody>
            </p:sp>
            <p:sp>
              <p:nvSpPr>
                <p:cNvPr id="33" name="Oval 3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M</a:t>
                  </a:r>
                  <a:endParaRPr lang="en-GB" b="1" dirty="0">
                    <a:solidFill>
                      <a:srgbClr val="FF0000"/>
                    </a:solidFill>
                    <a:latin typeface="Comic Sans MS" panose="030F0702030302020204" pitchFamily="66" charset="0"/>
                  </a:endParaRPr>
                </a:p>
              </p:txBody>
            </p:sp>
          </p:grpSp>
        </p:grpSp>
        <p:grpSp>
          <p:nvGrpSpPr>
            <p:cNvPr id="9" name="Group 8"/>
            <p:cNvGrpSpPr/>
            <p:nvPr/>
          </p:nvGrpSpPr>
          <p:grpSpPr>
            <a:xfrm rot="-1380000">
              <a:off x="2600325" y="1457325"/>
              <a:ext cx="3943350" cy="3943350"/>
              <a:chOff x="2600325" y="1457325"/>
              <a:chExt cx="3943350" cy="3943350"/>
            </a:xfrm>
            <a:solidFill>
              <a:schemeClr val="bg1"/>
            </a:solidFill>
          </p:grpSpPr>
          <p:grpSp>
            <p:nvGrpSpPr>
              <p:cNvPr id="24" name="Group 23"/>
              <p:cNvGrpSpPr/>
              <p:nvPr/>
            </p:nvGrpSpPr>
            <p:grpSpPr>
              <a:xfrm>
                <a:off x="4381500" y="1457325"/>
                <a:ext cx="381000" cy="3943350"/>
                <a:chOff x="4381500" y="1457325"/>
                <a:chExt cx="381000" cy="3943350"/>
              </a:xfrm>
              <a:grpFill/>
            </p:grpSpPr>
            <p:sp>
              <p:nvSpPr>
                <p:cNvPr id="28" name="Oval 27"/>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J</a:t>
                  </a:r>
                  <a:endParaRPr lang="en-GB" b="1" dirty="0">
                    <a:solidFill>
                      <a:srgbClr val="FF0000"/>
                    </a:solidFill>
                    <a:latin typeface="Comic Sans MS" panose="030F0702030302020204" pitchFamily="66" charset="0"/>
                  </a:endParaRPr>
                </a:p>
              </p:txBody>
            </p:sp>
            <p:sp>
              <p:nvSpPr>
                <p:cNvPr id="29" name="Oval 28"/>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B</a:t>
                  </a:r>
                  <a:endParaRPr lang="en-GB" b="1" dirty="0">
                    <a:latin typeface="Comic Sans MS" panose="030F0702030302020204" pitchFamily="66" charset="0"/>
                  </a:endParaRPr>
                </a:p>
              </p:txBody>
            </p:sp>
          </p:grpSp>
          <p:grpSp>
            <p:nvGrpSpPr>
              <p:cNvPr id="25" name="Group 24"/>
              <p:cNvGrpSpPr/>
              <p:nvPr/>
            </p:nvGrpSpPr>
            <p:grpSpPr>
              <a:xfrm rot="5400000">
                <a:off x="4381500" y="1457325"/>
                <a:ext cx="381000" cy="3943350"/>
                <a:chOff x="4381500" y="1457325"/>
                <a:chExt cx="381000" cy="3943350"/>
              </a:xfrm>
              <a:grpFill/>
            </p:grpSpPr>
            <p:sp>
              <p:nvSpPr>
                <p:cNvPr id="26" name="Oval 2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F</a:t>
                  </a:r>
                  <a:endParaRPr lang="en-GB" b="1" dirty="0">
                    <a:solidFill>
                      <a:srgbClr val="FF0000"/>
                    </a:solidFill>
                    <a:latin typeface="Comic Sans MS" panose="030F0702030302020204" pitchFamily="66" charset="0"/>
                  </a:endParaRPr>
                </a:p>
              </p:txBody>
            </p:sp>
            <p:sp>
              <p:nvSpPr>
                <p:cNvPr id="27" name="Oval 2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N</a:t>
                  </a:r>
                  <a:endParaRPr lang="en-GB" b="1" dirty="0">
                    <a:solidFill>
                      <a:srgbClr val="FF0000"/>
                    </a:solidFill>
                    <a:latin typeface="Comic Sans MS" panose="030F0702030302020204" pitchFamily="66" charset="0"/>
                  </a:endParaRPr>
                </a:p>
              </p:txBody>
            </p:sp>
          </p:grpSp>
        </p:grpSp>
        <p:grpSp>
          <p:nvGrpSpPr>
            <p:cNvPr id="10" name="Group 9"/>
            <p:cNvGrpSpPr/>
            <p:nvPr/>
          </p:nvGrpSpPr>
          <p:grpSpPr>
            <a:xfrm rot="-4080000">
              <a:off x="2600325" y="1457325"/>
              <a:ext cx="3943350" cy="3943350"/>
              <a:chOff x="2600325" y="1457325"/>
              <a:chExt cx="3943350" cy="3943350"/>
            </a:xfrm>
            <a:solidFill>
              <a:schemeClr val="bg1"/>
            </a:solidFill>
          </p:grpSpPr>
          <p:grpSp>
            <p:nvGrpSpPr>
              <p:cNvPr id="18" name="Group 17"/>
              <p:cNvGrpSpPr/>
              <p:nvPr/>
            </p:nvGrpSpPr>
            <p:grpSpPr>
              <a:xfrm>
                <a:off x="4381500" y="1457325"/>
                <a:ext cx="381000" cy="3943350"/>
                <a:chOff x="4381500" y="1457325"/>
                <a:chExt cx="381000" cy="3943350"/>
              </a:xfrm>
              <a:grpFill/>
            </p:grpSpPr>
            <p:sp>
              <p:nvSpPr>
                <p:cNvPr id="22" name="Oval 2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L</a:t>
                  </a:r>
                  <a:endParaRPr lang="en-GB" b="1" dirty="0">
                    <a:solidFill>
                      <a:srgbClr val="FF0000"/>
                    </a:solidFill>
                    <a:latin typeface="Comic Sans MS" panose="030F0702030302020204" pitchFamily="66" charset="0"/>
                  </a:endParaRPr>
                </a:p>
              </p:txBody>
            </p:sp>
            <p:sp>
              <p:nvSpPr>
                <p:cNvPr id="23" name="Oval 2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D</a:t>
                  </a:r>
                  <a:endParaRPr lang="en-GB" b="1" dirty="0">
                    <a:latin typeface="Comic Sans MS" panose="030F0702030302020204" pitchFamily="66" charset="0"/>
                  </a:endParaRPr>
                </a:p>
              </p:txBody>
            </p:sp>
          </p:grpSp>
          <p:grpSp>
            <p:nvGrpSpPr>
              <p:cNvPr id="19" name="Group 18"/>
              <p:cNvGrpSpPr/>
              <p:nvPr/>
            </p:nvGrpSpPr>
            <p:grpSpPr>
              <a:xfrm rot="5400000">
                <a:off x="4381500" y="1457325"/>
                <a:ext cx="381000" cy="3943350"/>
                <a:chOff x="4381500" y="1457325"/>
                <a:chExt cx="381000" cy="3943350"/>
              </a:xfrm>
              <a:grpFill/>
            </p:grpSpPr>
            <p:sp>
              <p:nvSpPr>
                <p:cNvPr id="20" name="Oval 19"/>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H</a:t>
                  </a:r>
                  <a:endParaRPr lang="en-GB" b="1" dirty="0">
                    <a:solidFill>
                      <a:srgbClr val="FF0000"/>
                    </a:solidFill>
                    <a:latin typeface="Comic Sans MS" panose="030F0702030302020204" pitchFamily="66" charset="0"/>
                  </a:endParaRPr>
                </a:p>
              </p:txBody>
            </p:sp>
            <p:sp>
              <p:nvSpPr>
                <p:cNvPr id="21" name="Oval 20"/>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P</a:t>
                  </a:r>
                  <a:endParaRPr lang="en-GB" b="1" dirty="0">
                    <a:solidFill>
                      <a:srgbClr val="FF0000"/>
                    </a:solidFill>
                    <a:latin typeface="Comic Sans MS" panose="030F0702030302020204" pitchFamily="66" charset="0"/>
                  </a:endParaRPr>
                </a:p>
              </p:txBody>
            </p:sp>
          </p:grpSp>
        </p:grpSp>
        <p:grpSp>
          <p:nvGrpSpPr>
            <p:cNvPr id="11" name="Group 10"/>
            <p:cNvGrpSpPr/>
            <p:nvPr/>
          </p:nvGrpSpPr>
          <p:grpSpPr>
            <a:xfrm rot="-2700000">
              <a:off x="2600325" y="1457325"/>
              <a:ext cx="3943350" cy="3943350"/>
              <a:chOff x="2600325" y="1457325"/>
              <a:chExt cx="3943350" cy="3943350"/>
            </a:xfrm>
            <a:solidFill>
              <a:schemeClr val="bg1"/>
            </a:solidFill>
          </p:grpSpPr>
          <p:grpSp>
            <p:nvGrpSpPr>
              <p:cNvPr id="12" name="Group 11"/>
              <p:cNvGrpSpPr/>
              <p:nvPr/>
            </p:nvGrpSpPr>
            <p:grpSpPr>
              <a:xfrm>
                <a:off x="4381500" y="1457325"/>
                <a:ext cx="381000" cy="3943350"/>
                <a:chOff x="4381500" y="1457325"/>
                <a:chExt cx="381000" cy="3943350"/>
              </a:xfrm>
              <a:grpFill/>
            </p:grpSpPr>
            <p:sp>
              <p:nvSpPr>
                <p:cNvPr id="16" name="Oval 1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K</a:t>
                  </a:r>
                  <a:endParaRPr lang="en-GB" b="1" dirty="0">
                    <a:solidFill>
                      <a:srgbClr val="FF0000"/>
                    </a:solidFill>
                    <a:latin typeface="Comic Sans MS" panose="030F0702030302020204" pitchFamily="66" charset="0"/>
                  </a:endParaRPr>
                </a:p>
              </p:txBody>
            </p:sp>
            <p:sp>
              <p:nvSpPr>
                <p:cNvPr id="17" name="Oval 1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C</a:t>
                  </a:r>
                  <a:endParaRPr lang="en-GB" b="1" dirty="0">
                    <a:latin typeface="Comic Sans MS" panose="030F0702030302020204" pitchFamily="66" charset="0"/>
                  </a:endParaRPr>
                </a:p>
              </p:txBody>
            </p:sp>
          </p:grpSp>
          <p:grpSp>
            <p:nvGrpSpPr>
              <p:cNvPr id="13" name="Group 12"/>
              <p:cNvGrpSpPr/>
              <p:nvPr/>
            </p:nvGrpSpPr>
            <p:grpSpPr>
              <a:xfrm rot="5400000">
                <a:off x="4381500" y="1457325"/>
                <a:ext cx="381000" cy="3943350"/>
                <a:chOff x="4381500" y="1457325"/>
                <a:chExt cx="381000" cy="3943350"/>
              </a:xfrm>
              <a:grpFill/>
            </p:grpSpPr>
            <p:sp>
              <p:nvSpPr>
                <p:cNvPr id="14" name="Oval 1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G</a:t>
                  </a:r>
                  <a:endParaRPr lang="en-GB" b="1" dirty="0">
                    <a:solidFill>
                      <a:srgbClr val="FF0000"/>
                    </a:solidFill>
                    <a:latin typeface="Comic Sans MS" panose="030F0702030302020204" pitchFamily="66" charset="0"/>
                  </a:endParaRPr>
                </a:p>
              </p:txBody>
            </p:sp>
            <p:sp>
              <p:nvSpPr>
                <p:cNvPr id="15" name="Oval 1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O</a:t>
                  </a:r>
                  <a:endParaRPr lang="en-GB" b="1" dirty="0">
                    <a:solidFill>
                      <a:srgbClr val="FF0000"/>
                    </a:solidFill>
                    <a:latin typeface="Comic Sans MS" panose="030F0702030302020204" pitchFamily="66" charset="0"/>
                  </a:endParaRPr>
                </a:p>
              </p:txBody>
            </p:sp>
          </p:grpSp>
        </p:grpSp>
      </p:grpSp>
      <p:sp>
        <p:nvSpPr>
          <p:cNvPr id="52" name="Arc 51"/>
          <p:cNvSpPr/>
          <p:nvPr/>
        </p:nvSpPr>
        <p:spPr>
          <a:xfrm rot="5400000" flipH="1">
            <a:off x="5417441" y="4618249"/>
            <a:ext cx="1435212" cy="1435212"/>
          </a:xfrm>
          <a:prstGeom prst="arc">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nvGrpSpPr>
          <p:cNvPr id="53" name="Group 52"/>
          <p:cNvGrpSpPr/>
          <p:nvPr/>
        </p:nvGrpSpPr>
        <p:grpSpPr>
          <a:xfrm>
            <a:off x="3524362" y="3926160"/>
            <a:ext cx="1870836" cy="1870836"/>
            <a:chOff x="2552700" y="1409700"/>
            <a:chExt cx="4038600" cy="4038600"/>
          </a:xfrm>
        </p:grpSpPr>
        <p:sp>
          <p:nvSpPr>
            <p:cNvPr id="54" name="Pie 53"/>
            <p:cNvSpPr/>
            <p:nvPr/>
          </p:nvSpPr>
          <p:spPr>
            <a:xfrm>
              <a:off x="2667000" y="1524000"/>
              <a:ext cx="3810000" cy="3810000"/>
            </a:xfrm>
            <a:prstGeom prst="pie">
              <a:avLst>
                <a:gd name="adj1" fmla="val 12298"/>
                <a:gd name="adj2" fmla="val 5412384"/>
              </a:avLst>
            </a:prstGeom>
            <a:solidFill>
              <a:srgbClr val="FFFF66"/>
            </a:solidFill>
            <a:ln w="381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5" name="Pie 54"/>
            <p:cNvSpPr/>
            <p:nvPr/>
          </p:nvSpPr>
          <p:spPr>
            <a:xfrm rot="10800000">
              <a:off x="2667001" y="1524000"/>
              <a:ext cx="3810000" cy="3810000"/>
            </a:xfrm>
            <a:prstGeom prst="pie">
              <a:avLst>
                <a:gd name="adj1" fmla="val 12298"/>
                <a:gd name="adj2" fmla="val 5412384"/>
              </a:avLst>
            </a:prstGeom>
            <a:solidFill>
              <a:srgbClr val="FFFF6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6" name="Pie 55"/>
            <p:cNvSpPr/>
            <p:nvPr/>
          </p:nvSpPr>
          <p:spPr>
            <a:xfrm rot="10800000">
              <a:off x="2667001"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7" name="Pie 56"/>
            <p:cNvSpPr/>
            <p:nvPr/>
          </p:nvSpPr>
          <p:spPr>
            <a:xfrm>
              <a:off x="2667000"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58" name="Straight Connector 57"/>
            <p:cNvCxnSpPr>
              <a:stCxn id="63" idx="0"/>
              <a:endCxn id="63" idx="4"/>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63" idx="2"/>
              <a:endCxn id="63" idx="6"/>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63" idx="1"/>
              <a:endCxn id="63" idx="5"/>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63" idx="7"/>
              <a:endCxn id="63" idx="3"/>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Oval 62"/>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Oval 63"/>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Oval 64"/>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Oval 65"/>
            <p:cNvSpPr/>
            <p:nvPr/>
          </p:nvSpPr>
          <p:spPr>
            <a:xfrm>
              <a:off x="2628900" y="1485900"/>
              <a:ext cx="3886200" cy="38862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68" name="Group 67"/>
          <p:cNvGrpSpPr/>
          <p:nvPr/>
        </p:nvGrpSpPr>
        <p:grpSpPr>
          <a:xfrm>
            <a:off x="2745213" y="3572079"/>
            <a:ext cx="1000382" cy="1000382"/>
            <a:chOff x="2552700" y="1409700"/>
            <a:chExt cx="4038600" cy="4038600"/>
          </a:xfrm>
        </p:grpSpPr>
        <p:sp>
          <p:nvSpPr>
            <p:cNvPr id="69" name="Pie 68"/>
            <p:cNvSpPr/>
            <p:nvPr/>
          </p:nvSpPr>
          <p:spPr>
            <a:xfrm>
              <a:off x="2667000"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0" name="Pie 69"/>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1" name="Pie 70"/>
            <p:cNvSpPr/>
            <p:nvPr/>
          </p:nvSpPr>
          <p:spPr>
            <a:xfrm rot="10800000">
              <a:off x="2667001"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2" name="Pie 71"/>
            <p:cNvSpPr/>
            <p:nvPr/>
          </p:nvSpPr>
          <p:spPr>
            <a:xfrm>
              <a:off x="2667000"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73" name="Straight Connector 72"/>
            <p:cNvCxnSpPr>
              <a:stCxn id="78" idx="0"/>
              <a:endCxn id="78" idx="4"/>
            </p:cNvCxnSpPr>
            <p:nvPr/>
          </p:nvCxnSpPr>
          <p:spPr>
            <a:xfrm>
              <a:off x="4572000" y="1409700"/>
              <a:ext cx="0" cy="403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78" idx="2"/>
              <a:endCxn id="78" idx="6"/>
            </p:cNvCxnSpPr>
            <p:nvPr/>
          </p:nvCxnSpPr>
          <p:spPr>
            <a:xfrm>
              <a:off x="2552700" y="3429000"/>
              <a:ext cx="4038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78" idx="1"/>
              <a:endCxn id="78" idx="5"/>
            </p:cNvCxnSpPr>
            <p:nvPr/>
          </p:nvCxnSpPr>
          <p:spPr>
            <a:xfrm>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78" idx="7"/>
              <a:endCxn id="78" idx="3"/>
            </p:cNvCxnSpPr>
            <p:nvPr/>
          </p:nvCxnSpPr>
          <p:spPr>
            <a:xfrm flipH="1">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Oval 77"/>
            <p:cNvSpPr/>
            <p:nvPr/>
          </p:nvSpPr>
          <p:spPr>
            <a:xfrm>
              <a:off x="2552700" y="1409700"/>
              <a:ext cx="4038600" cy="403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9" name="Oval 78"/>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0" name="Oval 79"/>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1" name="Oval 80"/>
            <p:cNvSpPr/>
            <p:nvPr/>
          </p:nvSpPr>
          <p:spPr>
            <a:xfrm>
              <a:off x="2628900" y="1485900"/>
              <a:ext cx="3886200" cy="38862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2" name="Oval 81"/>
            <p:cNvSpPr/>
            <p:nvPr/>
          </p:nvSpPr>
          <p:spPr>
            <a:xfrm>
              <a:off x="2676525" y="1533525"/>
              <a:ext cx="3790950" cy="379095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Oval 82"/>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84" name="Group 83"/>
          <p:cNvGrpSpPr/>
          <p:nvPr/>
        </p:nvGrpSpPr>
        <p:grpSpPr>
          <a:xfrm>
            <a:off x="2723801" y="1379043"/>
            <a:ext cx="2309935" cy="2309935"/>
            <a:chOff x="2552700" y="1409700"/>
            <a:chExt cx="4038600" cy="4038600"/>
          </a:xfrm>
        </p:grpSpPr>
        <p:sp>
          <p:nvSpPr>
            <p:cNvPr id="85" name="Pie 84"/>
            <p:cNvSpPr>
              <a:spLocks noChangeAspect="1"/>
            </p:cNvSpPr>
            <p:nvPr/>
          </p:nvSpPr>
          <p:spPr>
            <a:xfrm>
              <a:off x="2571750"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6" name="Pie 85"/>
            <p:cNvSpPr>
              <a:spLocks noChangeAspect="1"/>
            </p:cNvSpPr>
            <p:nvPr/>
          </p:nvSpPr>
          <p:spPr>
            <a:xfrm rot="10800000">
              <a:off x="2571751"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7" name="Pie 86"/>
            <p:cNvSpPr>
              <a:spLocks noChangeAspect="1"/>
            </p:cNvSpPr>
            <p:nvPr/>
          </p:nvSpPr>
          <p:spPr>
            <a:xfrm rot="10800000">
              <a:off x="2571751"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8" name="Pie 87"/>
            <p:cNvSpPr>
              <a:spLocks noChangeAspect="1"/>
            </p:cNvSpPr>
            <p:nvPr/>
          </p:nvSpPr>
          <p:spPr>
            <a:xfrm>
              <a:off x="2571750"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89" name="Straight Connector 88"/>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4" name="Oval 93"/>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Oval 94"/>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Oval 95"/>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Oval 9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cxnSp>
        <p:nvCxnSpPr>
          <p:cNvPr id="98" name="Straight Arrow Connector 97"/>
          <p:cNvCxnSpPr/>
          <p:nvPr/>
        </p:nvCxnSpPr>
        <p:spPr>
          <a:xfrm flipH="1" flipV="1">
            <a:off x="7882908" y="4083310"/>
            <a:ext cx="346724" cy="76517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50" name="TextBox 6149"/>
          <p:cNvSpPr txBox="1"/>
          <p:nvPr/>
        </p:nvSpPr>
        <p:spPr>
          <a:xfrm>
            <a:off x="662152" y="358517"/>
            <a:ext cx="2529860" cy="523220"/>
          </a:xfrm>
          <a:prstGeom prst="rect">
            <a:avLst/>
          </a:prstGeom>
          <a:noFill/>
        </p:spPr>
        <p:txBody>
          <a:bodyPr wrap="none" rtlCol="0">
            <a:spAutoFit/>
          </a:bodyPr>
          <a:lstStyle/>
          <a:p>
            <a:r>
              <a:rPr lang="en-GB" sz="2800" b="1" dirty="0" smtClean="0">
                <a:latin typeface="Comic Sans MS" panose="030F0702030302020204" pitchFamily="66" charset="0"/>
              </a:rPr>
              <a:t>Letter Wheel</a:t>
            </a:r>
            <a:endParaRPr lang="en-GB" sz="2800" b="1" dirty="0">
              <a:latin typeface="Comic Sans MS" panose="030F0702030302020204" pitchFamily="66" charset="0"/>
            </a:endParaRPr>
          </a:p>
        </p:txBody>
      </p:sp>
      <p:sp>
        <p:nvSpPr>
          <p:cNvPr id="6151" name="TextBox 6150"/>
          <p:cNvSpPr txBox="1"/>
          <p:nvPr/>
        </p:nvSpPr>
        <p:spPr>
          <a:xfrm>
            <a:off x="5197223" y="6203145"/>
            <a:ext cx="3804837" cy="646331"/>
          </a:xfrm>
          <a:prstGeom prst="rect">
            <a:avLst/>
          </a:prstGeom>
          <a:noFill/>
        </p:spPr>
        <p:txBody>
          <a:bodyPr wrap="square" rtlCol="0">
            <a:spAutoFit/>
          </a:bodyPr>
          <a:lstStyle/>
          <a:p>
            <a:r>
              <a:rPr lang="en-GB" dirty="0" smtClean="0">
                <a:latin typeface="Comic Sans MS" panose="030F0702030302020204" pitchFamily="66" charset="0"/>
              </a:rPr>
              <a:t>This wheel makes </a:t>
            </a:r>
            <a:r>
              <a:rPr lang="en-GB" dirty="0" smtClean="0">
                <a:latin typeface="Comic Sans MS" panose="030F0702030302020204" pitchFamily="66" charset="0"/>
              </a:rPr>
              <a:t>225 </a:t>
            </a:r>
            <a:r>
              <a:rPr lang="en-GB" dirty="0" smtClean="0">
                <a:latin typeface="Comic Sans MS" panose="030F0702030302020204" pitchFamily="66" charset="0"/>
              </a:rPr>
              <a:t>complete revolutions in the direction shown</a:t>
            </a:r>
            <a:endParaRPr lang="en-GB" dirty="0">
              <a:latin typeface="Comic Sans MS" panose="030F0702030302020204" pitchFamily="66" charset="0"/>
            </a:endParaRPr>
          </a:p>
        </p:txBody>
      </p:sp>
      <p:sp>
        <p:nvSpPr>
          <p:cNvPr id="6152" name="TextBox 6151"/>
          <p:cNvSpPr txBox="1"/>
          <p:nvPr/>
        </p:nvSpPr>
        <p:spPr>
          <a:xfrm>
            <a:off x="4619784" y="5833813"/>
            <a:ext cx="904415" cy="369332"/>
          </a:xfrm>
          <a:prstGeom prst="rect">
            <a:avLst/>
          </a:prstGeom>
          <a:noFill/>
        </p:spPr>
        <p:txBody>
          <a:bodyPr wrap="none" rtlCol="0">
            <a:spAutoFit/>
          </a:bodyPr>
          <a:lstStyle/>
          <a:p>
            <a:r>
              <a:rPr lang="en-GB" dirty="0" smtClean="0"/>
              <a:t>130mm</a:t>
            </a:r>
            <a:endParaRPr lang="en-GB" dirty="0"/>
          </a:p>
        </p:txBody>
      </p:sp>
      <p:sp>
        <p:nvSpPr>
          <p:cNvPr id="110" name="TextBox 109"/>
          <p:cNvSpPr txBox="1"/>
          <p:nvPr/>
        </p:nvSpPr>
        <p:spPr>
          <a:xfrm>
            <a:off x="2719253" y="5147637"/>
            <a:ext cx="904415" cy="369332"/>
          </a:xfrm>
          <a:prstGeom prst="rect">
            <a:avLst/>
          </a:prstGeom>
          <a:noFill/>
        </p:spPr>
        <p:txBody>
          <a:bodyPr wrap="none" rtlCol="0">
            <a:spAutoFit/>
          </a:bodyPr>
          <a:lstStyle/>
          <a:p>
            <a:r>
              <a:rPr lang="en-GB" dirty="0" smtClean="0"/>
              <a:t>231mm</a:t>
            </a:r>
            <a:endParaRPr lang="en-GB" dirty="0"/>
          </a:p>
        </p:txBody>
      </p:sp>
      <p:sp>
        <p:nvSpPr>
          <p:cNvPr id="111" name="TextBox 110"/>
          <p:cNvSpPr txBox="1"/>
          <p:nvPr/>
        </p:nvSpPr>
        <p:spPr>
          <a:xfrm>
            <a:off x="1987300" y="4232708"/>
            <a:ext cx="904415" cy="369332"/>
          </a:xfrm>
          <a:prstGeom prst="rect">
            <a:avLst/>
          </a:prstGeom>
          <a:noFill/>
        </p:spPr>
        <p:txBody>
          <a:bodyPr wrap="none" rtlCol="0">
            <a:spAutoFit/>
          </a:bodyPr>
          <a:lstStyle/>
          <a:p>
            <a:r>
              <a:rPr lang="en-GB" dirty="0" smtClean="0"/>
              <a:t>103mm</a:t>
            </a:r>
            <a:endParaRPr lang="en-GB" dirty="0"/>
          </a:p>
        </p:txBody>
      </p:sp>
      <p:sp>
        <p:nvSpPr>
          <p:cNvPr id="112" name="TextBox 111"/>
          <p:cNvSpPr txBox="1"/>
          <p:nvPr/>
        </p:nvSpPr>
        <p:spPr>
          <a:xfrm>
            <a:off x="3798339" y="1026320"/>
            <a:ext cx="904415" cy="369332"/>
          </a:xfrm>
          <a:prstGeom prst="rect">
            <a:avLst/>
          </a:prstGeom>
          <a:noFill/>
        </p:spPr>
        <p:txBody>
          <a:bodyPr wrap="none" rtlCol="0">
            <a:spAutoFit/>
          </a:bodyPr>
          <a:lstStyle/>
          <a:p>
            <a:r>
              <a:rPr lang="en-GB" dirty="0" smtClean="0"/>
              <a:t>245mm</a:t>
            </a:r>
            <a:endParaRPr lang="en-GB" dirty="0"/>
          </a:p>
        </p:txBody>
      </p:sp>
      <p:sp>
        <p:nvSpPr>
          <p:cNvPr id="113" name="TextBox 112"/>
          <p:cNvSpPr txBox="1"/>
          <p:nvPr/>
        </p:nvSpPr>
        <p:spPr>
          <a:xfrm>
            <a:off x="5102321" y="127210"/>
            <a:ext cx="904415" cy="369332"/>
          </a:xfrm>
          <a:prstGeom prst="rect">
            <a:avLst/>
          </a:prstGeom>
          <a:noFill/>
        </p:spPr>
        <p:txBody>
          <a:bodyPr wrap="none" rtlCol="0">
            <a:spAutoFit/>
          </a:bodyPr>
          <a:lstStyle/>
          <a:p>
            <a:r>
              <a:rPr lang="en-GB" dirty="0" smtClean="0"/>
              <a:t>480mm</a:t>
            </a:r>
            <a:endParaRPr lang="en-GB" dirty="0"/>
          </a:p>
        </p:txBody>
      </p:sp>
      <p:grpSp>
        <p:nvGrpSpPr>
          <p:cNvPr id="109" name="Group 108"/>
          <p:cNvGrpSpPr>
            <a:grpSpLocks noChangeAspect="1"/>
          </p:cNvGrpSpPr>
          <p:nvPr/>
        </p:nvGrpSpPr>
        <p:grpSpPr>
          <a:xfrm>
            <a:off x="5268955" y="4794121"/>
            <a:ext cx="1393197" cy="1393197"/>
            <a:chOff x="2552703" y="1409703"/>
            <a:chExt cx="3998212" cy="3998212"/>
          </a:xfrm>
        </p:grpSpPr>
        <p:sp>
          <p:nvSpPr>
            <p:cNvPr id="114" name="Pie 113"/>
            <p:cNvSpPr/>
            <p:nvPr/>
          </p:nvSpPr>
          <p:spPr>
            <a:xfrm>
              <a:off x="2667000" y="1524000"/>
              <a:ext cx="3810000" cy="3810000"/>
            </a:xfrm>
            <a:prstGeom prst="pie">
              <a:avLst>
                <a:gd name="adj1" fmla="val 12298"/>
                <a:gd name="adj2" fmla="val 5412384"/>
              </a:avLst>
            </a:prstGeom>
            <a:solidFill>
              <a:srgbClr val="FFFF66"/>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5" name="Pie 114"/>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6" name="Pie 115"/>
            <p:cNvSpPr/>
            <p:nvPr/>
          </p:nvSpPr>
          <p:spPr>
            <a:xfrm rot="10800000">
              <a:off x="2667002" y="1506958"/>
              <a:ext cx="3810001" cy="3810001"/>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7" name="Pie 116"/>
            <p:cNvSpPr/>
            <p:nvPr/>
          </p:nvSpPr>
          <p:spPr>
            <a:xfrm>
              <a:off x="2667000" y="1524000"/>
              <a:ext cx="3810000" cy="3810000"/>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118" name="Straight Connector 117"/>
            <p:cNvCxnSpPr>
              <a:stCxn id="126" idx="0"/>
              <a:endCxn id="123" idx="4"/>
            </p:cNvCxnSpPr>
            <p:nvPr/>
          </p:nvCxnSpPr>
          <p:spPr>
            <a:xfrm flipH="1">
              <a:off x="4551810" y="1485899"/>
              <a:ext cx="20189" cy="3922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127" idx="2"/>
              <a:endCxn id="123" idx="6"/>
            </p:cNvCxnSpPr>
            <p:nvPr/>
          </p:nvCxnSpPr>
          <p:spPr>
            <a:xfrm flipV="1">
              <a:off x="2676524" y="3408810"/>
              <a:ext cx="3874391" cy="201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127" idx="1"/>
              <a:endCxn id="123" idx="5"/>
            </p:cNvCxnSpPr>
            <p:nvPr/>
          </p:nvCxnSpPr>
          <p:spPr>
            <a:xfrm>
              <a:off x="3231695" y="2088695"/>
              <a:ext cx="2733696" cy="27336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123" idx="7"/>
              <a:endCxn id="123" idx="3"/>
            </p:cNvCxnSpPr>
            <p:nvPr/>
          </p:nvCxnSpPr>
          <p:spPr>
            <a:xfrm flipH="1">
              <a:off x="3138228" y="1995228"/>
              <a:ext cx="2827163" cy="28271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3" name="Oval 122"/>
            <p:cNvSpPr>
              <a:spLocks noChangeAspect="1"/>
            </p:cNvSpPr>
            <p:nvPr/>
          </p:nvSpPr>
          <p:spPr>
            <a:xfrm>
              <a:off x="2552703" y="1409703"/>
              <a:ext cx="3998212" cy="3998212"/>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4" name="Oval 123"/>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5" name="Oval 124"/>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6" name="Oval 125"/>
            <p:cNvSpPr/>
            <p:nvPr/>
          </p:nvSpPr>
          <p:spPr>
            <a:xfrm>
              <a:off x="2628900" y="1485900"/>
              <a:ext cx="3886200" cy="3886200"/>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7" name="Oval 126"/>
            <p:cNvSpPr>
              <a:spLocks noChangeAspect="1"/>
            </p:cNvSpPr>
            <p:nvPr/>
          </p:nvSpPr>
          <p:spPr>
            <a:xfrm>
              <a:off x="2676524" y="1533524"/>
              <a:ext cx="3790951" cy="379095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8" name="Oval 127"/>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29" name="TextBox 128"/>
          <p:cNvSpPr txBox="1"/>
          <p:nvPr/>
        </p:nvSpPr>
        <p:spPr>
          <a:xfrm>
            <a:off x="6914693" y="4826243"/>
            <a:ext cx="2438487" cy="1200329"/>
          </a:xfrm>
          <a:prstGeom prst="rect">
            <a:avLst/>
          </a:prstGeom>
          <a:noFill/>
        </p:spPr>
        <p:txBody>
          <a:bodyPr wrap="square" rtlCol="0">
            <a:spAutoFit/>
          </a:bodyPr>
          <a:lstStyle/>
          <a:p>
            <a:r>
              <a:rPr lang="en-GB" dirty="0" smtClean="0">
                <a:latin typeface="Comic Sans MS" panose="030F0702030302020204" pitchFamily="66" charset="0"/>
              </a:rPr>
              <a:t>When the wheels finally come to rest which letter will be in this position?</a:t>
            </a:r>
            <a:endParaRPr lang="en-GB" dirty="0">
              <a:latin typeface="Comic Sans MS" panose="030F0702030302020204" pitchFamily="66" charset="0"/>
            </a:endParaRPr>
          </a:p>
        </p:txBody>
      </p:sp>
      <p:sp>
        <p:nvSpPr>
          <p:cNvPr id="130" name="TextBox 129"/>
          <p:cNvSpPr txBox="1"/>
          <p:nvPr/>
        </p:nvSpPr>
        <p:spPr>
          <a:xfrm>
            <a:off x="84262" y="1377142"/>
            <a:ext cx="2517054" cy="2308324"/>
          </a:xfrm>
          <a:prstGeom prst="rect">
            <a:avLst/>
          </a:prstGeom>
          <a:noFill/>
        </p:spPr>
        <p:txBody>
          <a:bodyPr wrap="square" rtlCol="0">
            <a:spAutoFit/>
          </a:bodyPr>
          <a:lstStyle/>
          <a:p>
            <a:r>
              <a:rPr lang="en-GB" dirty="0" smtClean="0">
                <a:latin typeface="Comic Sans MS" panose="030F0702030302020204" pitchFamily="66" charset="0"/>
              </a:rPr>
              <a:t>These wheels are all in perfect, non-slip contact with their neighbours and are driven by the first wheel (with its direction of spin shown).</a:t>
            </a:r>
          </a:p>
        </p:txBody>
      </p:sp>
      <p:sp>
        <p:nvSpPr>
          <p:cNvPr id="131" name="Rectangle 130"/>
          <p:cNvSpPr/>
          <p:nvPr/>
        </p:nvSpPr>
        <p:spPr>
          <a:xfrm>
            <a:off x="71644" y="5237003"/>
            <a:ext cx="2741241" cy="1477328"/>
          </a:xfrm>
          <a:prstGeom prst="rect">
            <a:avLst/>
          </a:prstGeom>
        </p:spPr>
        <p:txBody>
          <a:bodyPr wrap="square">
            <a:spAutoFit/>
          </a:bodyPr>
          <a:lstStyle/>
          <a:p>
            <a:r>
              <a:rPr lang="en-GB" dirty="0" smtClean="0">
                <a:latin typeface="Comic Sans MS" panose="030F0702030302020204" pitchFamily="66" charset="0"/>
              </a:rPr>
              <a:t>The lengths </a:t>
            </a:r>
            <a:r>
              <a:rPr lang="en-GB" dirty="0">
                <a:latin typeface="Comic Sans MS" panose="030F0702030302020204" pitchFamily="66" charset="0"/>
              </a:rPr>
              <a:t>refer to the diameter of each </a:t>
            </a:r>
            <a:r>
              <a:rPr lang="en-GB" dirty="0" smtClean="0">
                <a:latin typeface="Comic Sans MS" panose="030F0702030302020204" pitchFamily="66" charset="0"/>
              </a:rPr>
              <a:t>wheel.</a:t>
            </a:r>
          </a:p>
          <a:p>
            <a:endParaRPr lang="en-GB" dirty="0">
              <a:latin typeface="Comic Sans MS" panose="030F0702030302020204" pitchFamily="66" charset="0"/>
            </a:endParaRPr>
          </a:p>
          <a:p>
            <a:r>
              <a:rPr lang="en-GB" dirty="0" smtClean="0">
                <a:latin typeface="Comic Sans MS" panose="030F0702030302020204" pitchFamily="66" charset="0"/>
              </a:rPr>
              <a:t>(Diagram not to scale)</a:t>
            </a:r>
            <a:endParaRPr lang="en-GB" dirty="0">
              <a:latin typeface="Comic Sans MS" panose="030F0702030302020204" pitchFamily="66" charset="0"/>
            </a:endParaRPr>
          </a:p>
        </p:txBody>
      </p:sp>
      <p:sp>
        <p:nvSpPr>
          <p:cNvPr id="132" name="TextBox 131"/>
          <p:cNvSpPr txBox="1"/>
          <p:nvPr/>
        </p:nvSpPr>
        <p:spPr>
          <a:xfrm>
            <a:off x="8169053" y="0"/>
            <a:ext cx="974947"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dirty="0" smtClean="0">
                <a:latin typeface="Bradley Hand ITC" panose="03070402050302030203" pitchFamily="66" charset="0"/>
              </a:rPr>
              <a:t>SIC_39</a:t>
            </a:r>
            <a:endParaRPr lang="en-GB" sz="2000" dirty="0">
              <a:latin typeface="Bradley Hand ITC" panose="03070402050302030203" pitchFamily="66" charset="0"/>
            </a:endParaRPr>
          </a:p>
        </p:txBody>
      </p:sp>
    </p:spTree>
    <p:extLst>
      <p:ext uri="{BB962C8B-B14F-4D97-AF65-F5344CB8AC3E}">
        <p14:creationId xmlns:p14="http://schemas.microsoft.com/office/powerpoint/2010/main" val="1181690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29681" y="116822"/>
            <a:ext cx="4038600" cy="4038600"/>
            <a:chOff x="2552700" y="1409700"/>
            <a:chExt cx="4038600" cy="4038600"/>
          </a:xfrm>
        </p:grpSpPr>
        <p:sp>
          <p:nvSpPr>
            <p:cNvPr id="4" name="Oval 3"/>
            <p:cNvSpPr/>
            <p:nvPr/>
          </p:nvSpPr>
          <p:spPr>
            <a:xfrm>
              <a:off x="2552700" y="1409700"/>
              <a:ext cx="4038600" cy="4038600"/>
            </a:xfrm>
            <a:prstGeom prst="ellipse">
              <a:avLst/>
            </a:prstGeom>
            <a:solidFill>
              <a:srgbClr val="FFFF66"/>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p:cNvSpPr/>
            <p:nvPr/>
          </p:nvSpPr>
          <p:spPr>
            <a:xfrm>
              <a:off x="3924300" y="2781300"/>
              <a:ext cx="1295400" cy="1295400"/>
            </a:xfrm>
            <a:prstGeom prst="ellipse">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3038475" y="1895475"/>
              <a:ext cx="3067050" cy="3067050"/>
            </a:xfrm>
            <a:prstGeom prst="ellipse">
              <a:avLst/>
            </a:prstGeom>
            <a:solidFill>
              <a:schemeClr val="accent4">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4533900" y="3390900"/>
              <a:ext cx="76200" cy="76200"/>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8" name="Group 7"/>
            <p:cNvGrpSpPr/>
            <p:nvPr/>
          </p:nvGrpSpPr>
          <p:grpSpPr>
            <a:xfrm>
              <a:off x="2600325" y="1457325"/>
              <a:ext cx="3943350" cy="3943350"/>
              <a:chOff x="2600325" y="1457325"/>
              <a:chExt cx="3943350" cy="3943350"/>
            </a:xfrm>
            <a:solidFill>
              <a:schemeClr val="bg1"/>
            </a:solidFill>
          </p:grpSpPr>
          <p:grpSp>
            <p:nvGrpSpPr>
              <p:cNvPr id="30" name="Group 29"/>
              <p:cNvGrpSpPr/>
              <p:nvPr/>
            </p:nvGrpSpPr>
            <p:grpSpPr>
              <a:xfrm>
                <a:off x="4381500" y="1457325"/>
                <a:ext cx="381000" cy="3943350"/>
                <a:chOff x="4381500" y="1457325"/>
                <a:chExt cx="381000" cy="3943350"/>
              </a:xfrm>
              <a:grpFill/>
            </p:grpSpPr>
            <p:sp>
              <p:nvSpPr>
                <p:cNvPr id="34" name="Oval 3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I</a:t>
                  </a:r>
                  <a:endParaRPr lang="en-GB" b="1" dirty="0">
                    <a:solidFill>
                      <a:srgbClr val="FF0000"/>
                    </a:solidFill>
                    <a:latin typeface="Comic Sans MS" panose="030F0702030302020204" pitchFamily="66" charset="0"/>
                  </a:endParaRPr>
                </a:p>
              </p:txBody>
            </p:sp>
            <p:sp>
              <p:nvSpPr>
                <p:cNvPr id="35" name="Oval 3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A</a:t>
                  </a:r>
                  <a:endParaRPr lang="en-GB" b="1" dirty="0">
                    <a:latin typeface="Comic Sans MS" panose="030F0702030302020204" pitchFamily="66" charset="0"/>
                  </a:endParaRPr>
                </a:p>
              </p:txBody>
            </p:sp>
          </p:grpSp>
          <p:grpSp>
            <p:nvGrpSpPr>
              <p:cNvPr id="31" name="Group 30"/>
              <p:cNvGrpSpPr/>
              <p:nvPr/>
            </p:nvGrpSpPr>
            <p:grpSpPr>
              <a:xfrm rot="5400000">
                <a:off x="4381500" y="1457325"/>
                <a:ext cx="381000" cy="3943350"/>
                <a:chOff x="4381500" y="1457325"/>
                <a:chExt cx="381000" cy="3943350"/>
              </a:xfrm>
              <a:grpFill/>
            </p:grpSpPr>
            <p:sp>
              <p:nvSpPr>
                <p:cNvPr id="32" name="Oval 3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E</a:t>
                  </a:r>
                  <a:endParaRPr lang="en-GB" b="1" dirty="0">
                    <a:solidFill>
                      <a:srgbClr val="FF0000"/>
                    </a:solidFill>
                    <a:latin typeface="Comic Sans MS" panose="030F0702030302020204" pitchFamily="66" charset="0"/>
                  </a:endParaRPr>
                </a:p>
              </p:txBody>
            </p:sp>
            <p:sp>
              <p:nvSpPr>
                <p:cNvPr id="33" name="Oval 3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M</a:t>
                  </a:r>
                  <a:endParaRPr lang="en-GB" b="1" dirty="0">
                    <a:solidFill>
                      <a:srgbClr val="FF0000"/>
                    </a:solidFill>
                    <a:latin typeface="Comic Sans MS" panose="030F0702030302020204" pitchFamily="66" charset="0"/>
                  </a:endParaRPr>
                </a:p>
              </p:txBody>
            </p:sp>
          </p:grpSp>
        </p:grpSp>
        <p:grpSp>
          <p:nvGrpSpPr>
            <p:cNvPr id="9" name="Group 8"/>
            <p:cNvGrpSpPr/>
            <p:nvPr/>
          </p:nvGrpSpPr>
          <p:grpSpPr>
            <a:xfrm rot="-1380000">
              <a:off x="2600325" y="1457325"/>
              <a:ext cx="3943350" cy="3943350"/>
              <a:chOff x="2600325" y="1457325"/>
              <a:chExt cx="3943350" cy="3943350"/>
            </a:xfrm>
            <a:solidFill>
              <a:schemeClr val="bg1"/>
            </a:solidFill>
          </p:grpSpPr>
          <p:grpSp>
            <p:nvGrpSpPr>
              <p:cNvPr id="24" name="Group 23"/>
              <p:cNvGrpSpPr/>
              <p:nvPr/>
            </p:nvGrpSpPr>
            <p:grpSpPr>
              <a:xfrm>
                <a:off x="4381500" y="1457325"/>
                <a:ext cx="381000" cy="3943350"/>
                <a:chOff x="4381500" y="1457325"/>
                <a:chExt cx="381000" cy="3943350"/>
              </a:xfrm>
              <a:grpFill/>
            </p:grpSpPr>
            <p:sp>
              <p:nvSpPr>
                <p:cNvPr id="28" name="Oval 27"/>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J</a:t>
                  </a:r>
                  <a:endParaRPr lang="en-GB" b="1" dirty="0">
                    <a:solidFill>
                      <a:srgbClr val="FF0000"/>
                    </a:solidFill>
                    <a:latin typeface="Comic Sans MS" panose="030F0702030302020204" pitchFamily="66" charset="0"/>
                  </a:endParaRPr>
                </a:p>
              </p:txBody>
            </p:sp>
            <p:sp>
              <p:nvSpPr>
                <p:cNvPr id="29" name="Oval 28"/>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B</a:t>
                  </a:r>
                  <a:endParaRPr lang="en-GB" b="1" dirty="0">
                    <a:latin typeface="Comic Sans MS" panose="030F0702030302020204" pitchFamily="66" charset="0"/>
                  </a:endParaRPr>
                </a:p>
              </p:txBody>
            </p:sp>
          </p:grpSp>
          <p:grpSp>
            <p:nvGrpSpPr>
              <p:cNvPr id="25" name="Group 24"/>
              <p:cNvGrpSpPr/>
              <p:nvPr/>
            </p:nvGrpSpPr>
            <p:grpSpPr>
              <a:xfrm rot="5400000">
                <a:off x="4381500" y="1457325"/>
                <a:ext cx="381000" cy="3943350"/>
                <a:chOff x="4381500" y="1457325"/>
                <a:chExt cx="381000" cy="3943350"/>
              </a:xfrm>
              <a:grpFill/>
            </p:grpSpPr>
            <p:sp>
              <p:nvSpPr>
                <p:cNvPr id="26" name="Oval 2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F</a:t>
                  </a:r>
                  <a:endParaRPr lang="en-GB" b="1" dirty="0">
                    <a:solidFill>
                      <a:srgbClr val="FF0000"/>
                    </a:solidFill>
                    <a:latin typeface="Comic Sans MS" panose="030F0702030302020204" pitchFamily="66" charset="0"/>
                  </a:endParaRPr>
                </a:p>
              </p:txBody>
            </p:sp>
            <p:sp>
              <p:nvSpPr>
                <p:cNvPr id="27" name="Oval 2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N</a:t>
                  </a:r>
                  <a:endParaRPr lang="en-GB" b="1" dirty="0">
                    <a:solidFill>
                      <a:srgbClr val="FF0000"/>
                    </a:solidFill>
                    <a:latin typeface="Comic Sans MS" panose="030F0702030302020204" pitchFamily="66" charset="0"/>
                  </a:endParaRPr>
                </a:p>
              </p:txBody>
            </p:sp>
          </p:grpSp>
        </p:grpSp>
        <p:grpSp>
          <p:nvGrpSpPr>
            <p:cNvPr id="10" name="Group 9"/>
            <p:cNvGrpSpPr/>
            <p:nvPr/>
          </p:nvGrpSpPr>
          <p:grpSpPr>
            <a:xfrm rot="-4080000">
              <a:off x="2600325" y="1457325"/>
              <a:ext cx="3943350" cy="3943350"/>
              <a:chOff x="2600325" y="1457325"/>
              <a:chExt cx="3943350" cy="3943350"/>
            </a:xfrm>
            <a:solidFill>
              <a:schemeClr val="bg1"/>
            </a:solidFill>
          </p:grpSpPr>
          <p:grpSp>
            <p:nvGrpSpPr>
              <p:cNvPr id="18" name="Group 17"/>
              <p:cNvGrpSpPr/>
              <p:nvPr/>
            </p:nvGrpSpPr>
            <p:grpSpPr>
              <a:xfrm>
                <a:off x="4381500" y="1457325"/>
                <a:ext cx="381000" cy="3943350"/>
                <a:chOff x="4381500" y="1457325"/>
                <a:chExt cx="381000" cy="3943350"/>
              </a:xfrm>
              <a:grpFill/>
            </p:grpSpPr>
            <p:sp>
              <p:nvSpPr>
                <p:cNvPr id="22" name="Oval 2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L</a:t>
                  </a:r>
                  <a:endParaRPr lang="en-GB" b="1" dirty="0">
                    <a:solidFill>
                      <a:srgbClr val="FF0000"/>
                    </a:solidFill>
                    <a:latin typeface="Comic Sans MS" panose="030F0702030302020204" pitchFamily="66" charset="0"/>
                  </a:endParaRPr>
                </a:p>
              </p:txBody>
            </p:sp>
            <p:sp>
              <p:nvSpPr>
                <p:cNvPr id="23" name="Oval 2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D</a:t>
                  </a:r>
                  <a:endParaRPr lang="en-GB" b="1" dirty="0">
                    <a:latin typeface="Comic Sans MS" panose="030F0702030302020204" pitchFamily="66" charset="0"/>
                  </a:endParaRPr>
                </a:p>
              </p:txBody>
            </p:sp>
          </p:grpSp>
          <p:grpSp>
            <p:nvGrpSpPr>
              <p:cNvPr id="19" name="Group 18"/>
              <p:cNvGrpSpPr/>
              <p:nvPr/>
            </p:nvGrpSpPr>
            <p:grpSpPr>
              <a:xfrm rot="5400000">
                <a:off x="4381500" y="1457325"/>
                <a:ext cx="381000" cy="3943350"/>
                <a:chOff x="4381500" y="1457325"/>
                <a:chExt cx="381000" cy="3943350"/>
              </a:xfrm>
              <a:grpFill/>
            </p:grpSpPr>
            <p:sp>
              <p:nvSpPr>
                <p:cNvPr id="20" name="Oval 19"/>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H</a:t>
                  </a:r>
                  <a:endParaRPr lang="en-GB" b="1" dirty="0">
                    <a:solidFill>
                      <a:srgbClr val="FF0000"/>
                    </a:solidFill>
                    <a:latin typeface="Comic Sans MS" panose="030F0702030302020204" pitchFamily="66" charset="0"/>
                  </a:endParaRPr>
                </a:p>
              </p:txBody>
            </p:sp>
            <p:sp>
              <p:nvSpPr>
                <p:cNvPr id="21" name="Oval 20"/>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P</a:t>
                  </a:r>
                  <a:endParaRPr lang="en-GB" b="1" dirty="0">
                    <a:solidFill>
                      <a:srgbClr val="FF0000"/>
                    </a:solidFill>
                    <a:latin typeface="Comic Sans MS" panose="030F0702030302020204" pitchFamily="66" charset="0"/>
                  </a:endParaRPr>
                </a:p>
              </p:txBody>
            </p:sp>
          </p:grpSp>
        </p:grpSp>
        <p:grpSp>
          <p:nvGrpSpPr>
            <p:cNvPr id="11" name="Group 10"/>
            <p:cNvGrpSpPr/>
            <p:nvPr/>
          </p:nvGrpSpPr>
          <p:grpSpPr>
            <a:xfrm rot="-2700000">
              <a:off x="2600325" y="1457325"/>
              <a:ext cx="3943350" cy="3943350"/>
              <a:chOff x="2600325" y="1457325"/>
              <a:chExt cx="3943350" cy="3943350"/>
            </a:xfrm>
            <a:solidFill>
              <a:schemeClr val="bg1"/>
            </a:solidFill>
          </p:grpSpPr>
          <p:grpSp>
            <p:nvGrpSpPr>
              <p:cNvPr id="12" name="Group 11"/>
              <p:cNvGrpSpPr/>
              <p:nvPr/>
            </p:nvGrpSpPr>
            <p:grpSpPr>
              <a:xfrm>
                <a:off x="4381500" y="1457325"/>
                <a:ext cx="381000" cy="3943350"/>
                <a:chOff x="4381500" y="1457325"/>
                <a:chExt cx="381000" cy="3943350"/>
              </a:xfrm>
              <a:grpFill/>
            </p:grpSpPr>
            <p:sp>
              <p:nvSpPr>
                <p:cNvPr id="16" name="Oval 1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K</a:t>
                  </a:r>
                  <a:endParaRPr lang="en-GB" b="1" dirty="0">
                    <a:solidFill>
                      <a:srgbClr val="FF0000"/>
                    </a:solidFill>
                    <a:latin typeface="Comic Sans MS" panose="030F0702030302020204" pitchFamily="66" charset="0"/>
                  </a:endParaRPr>
                </a:p>
              </p:txBody>
            </p:sp>
            <p:sp>
              <p:nvSpPr>
                <p:cNvPr id="17" name="Oval 1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C</a:t>
                  </a:r>
                  <a:endParaRPr lang="en-GB" b="1" dirty="0">
                    <a:latin typeface="Comic Sans MS" panose="030F0702030302020204" pitchFamily="66" charset="0"/>
                  </a:endParaRPr>
                </a:p>
              </p:txBody>
            </p:sp>
          </p:grpSp>
          <p:grpSp>
            <p:nvGrpSpPr>
              <p:cNvPr id="13" name="Group 12"/>
              <p:cNvGrpSpPr/>
              <p:nvPr/>
            </p:nvGrpSpPr>
            <p:grpSpPr>
              <a:xfrm rot="5400000">
                <a:off x="4381500" y="1457325"/>
                <a:ext cx="381000" cy="3943350"/>
                <a:chOff x="4381500" y="1457325"/>
                <a:chExt cx="381000" cy="3943350"/>
              </a:xfrm>
              <a:grpFill/>
            </p:grpSpPr>
            <p:sp>
              <p:nvSpPr>
                <p:cNvPr id="14" name="Oval 1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G</a:t>
                  </a:r>
                  <a:endParaRPr lang="en-GB" b="1" dirty="0">
                    <a:solidFill>
                      <a:srgbClr val="FF0000"/>
                    </a:solidFill>
                    <a:latin typeface="Comic Sans MS" panose="030F0702030302020204" pitchFamily="66" charset="0"/>
                  </a:endParaRPr>
                </a:p>
              </p:txBody>
            </p:sp>
            <p:sp>
              <p:nvSpPr>
                <p:cNvPr id="15" name="Oval 1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O</a:t>
                  </a:r>
                  <a:endParaRPr lang="en-GB" b="1" dirty="0">
                    <a:solidFill>
                      <a:srgbClr val="FF0000"/>
                    </a:solidFill>
                    <a:latin typeface="Comic Sans MS" panose="030F0702030302020204" pitchFamily="66" charset="0"/>
                  </a:endParaRPr>
                </a:p>
              </p:txBody>
            </p:sp>
          </p:grpSp>
        </p:grpSp>
      </p:grpSp>
      <p:sp>
        <p:nvSpPr>
          <p:cNvPr id="52" name="Arc 51"/>
          <p:cNvSpPr/>
          <p:nvPr/>
        </p:nvSpPr>
        <p:spPr>
          <a:xfrm rot="5400000" flipH="1">
            <a:off x="5417441" y="4618249"/>
            <a:ext cx="1435212" cy="1435212"/>
          </a:xfrm>
          <a:prstGeom prst="arc">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nvGrpSpPr>
          <p:cNvPr id="53" name="Group 52"/>
          <p:cNvGrpSpPr/>
          <p:nvPr/>
        </p:nvGrpSpPr>
        <p:grpSpPr>
          <a:xfrm>
            <a:off x="3524362" y="3926160"/>
            <a:ext cx="1870836" cy="1870836"/>
            <a:chOff x="2552700" y="1409700"/>
            <a:chExt cx="4038600" cy="4038600"/>
          </a:xfrm>
        </p:grpSpPr>
        <p:sp>
          <p:nvSpPr>
            <p:cNvPr id="54" name="Pie 53"/>
            <p:cNvSpPr/>
            <p:nvPr/>
          </p:nvSpPr>
          <p:spPr>
            <a:xfrm>
              <a:off x="2667000" y="1524000"/>
              <a:ext cx="3810000" cy="3810000"/>
            </a:xfrm>
            <a:prstGeom prst="pie">
              <a:avLst>
                <a:gd name="adj1" fmla="val 12298"/>
                <a:gd name="adj2" fmla="val 5412384"/>
              </a:avLst>
            </a:prstGeom>
            <a:solidFill>
              <a:srgbClr val="FFFF66"/>
            </a:solidFill>
            <a:ln w="381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5" name="Pie 54"/>
            <p:cNvSpPr/>
            <p:nvPr/>
          </p:nvSpPr>
          <p:spPr>
            <a:xfrm rot="10800000">
              <a:off x="2667001" y="1524000"/>
              <a:ext cx="3810000" cy="3810000"/>
            </a:xfrm>
            <a:prstGeom prst="pie">
              <a:avLst>
                <a:gd name="adj1" fmla="val 12298"/>
                <a:gd name="adj2" fmla="val 5412384"/>
              </a:avLst>
            </a:prstGeom>
            <a:solidFill>
              <a:srgbClr val="FFFF6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6" name="Pie 55"/>
            <p:cNvSpPr/>
            <p:nvPr/>
          </p:nvSpPr>
          <p:spPr>
            <a:xfrm rot="10800000">
              <a:off x="2667001"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7" name="Pie 56"/>
            <p:cNvSpPr/>
            <p:nvPr/>
          </p:nvSpPr>
          <p:spPr>
            <a:xfrm>
              <a:off x="2667000"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58" name="Straight Connector 57"/>
            <p:cNvCxnSpPr>
              <a:stCxn id="63" idx="0"/>
              <a:endCxn id="63" idx="4"/>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63" idx="2"/>
              <a:endCxn id="63" idx="6"/>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63" idx="1"/>
              <a:endCxn id="63" idx="5"/>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63" idx="7"/>
              <a:endCxn id="63" idx="3"/>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Oval 62"/>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Oval 63"/>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Oval 64"/>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Oval 65"/>
            <p:cNvSpPr/>
            <p:nvPr/>
          </p:nvSpPr>
          <p:spPr>
            <a:xfrm>
              <a:off x="2628900" y="1485900"/>
              <a:ext cx="3886200" cy="38862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68" name="Group 67"/>
          <p:cNvGrpSpPr/>
          <p:nvPr/>
        </p:nvGrpSpPr>
        <p:grpSpPr>
          <a:xfrm>
            <a:off x="2745213" y="3572079"/>
            <a:ext cx="1000382" cy="1000382"/>
            <a:chOff x="2552700" y="1409700"/>
            <a:chExt cx="4038600" cy="4038600"/>
          </a:xfrm>
        </p:grpSpPr>
        <p:sp>
          <p:nvSpPr>
            <p:cNvPr id="69" name="Pie 68"/>
            <p:cNvSpPr/>
            <p:nvPr/>
          </p:nvSpPr>
          <p:spPr>
            <a:xfrm>
              <a:off x="2667000"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0" name="Pie 69"/>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1" name="Pie 70"/>
            <p:cNvSpPr/>
            <p:nvPr/>
          </p:nvSpPr>
          <p:spPr>
            <a:xfrm rot="10800000">
              <a:off x="2667001"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2" name="Pie 71"/>
            <p:cNvSpPr/>
            <p:nvPr/>
          </p:nvSpPr>
          <p:spPr>
            <a:xfrm>
              <a:off x="2667000"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73" name="Straight Connector 72"/>
            <p:cNvCxnSpPr>
              <a:stCxn id="78" idx="0"/>
              <a:endCxn id="78" idx="4"/>
            </p:cNvCxnSpPr>
            <p:nvPr/>
          </p:nvCxnSpPr>
          <p:spPr>
            <a:xfrm>
              <a:off x="4572000" y="1409700"/>
              <a:ext cx="0" cy="403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78" idx="2"/>
              <a:endCxn id="78" idx="6"/>
            </p:cNvCxnSpPr>
            <p:nvPr/>
          </p:nvCxnSpPr>
          <p:spPr>
            <a:xfrm>
              <a:off x="2552700" y="3429000"/>
              <a:ext cx="4038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78" idx="1"/>
              <a:endCxn id="78" idx="5"/>
            </p:cNvCxnSpPr>
            <p:nvPr/>
          </p:nvCxnSpPr>
          <p:spPr>
            <a:xfrm>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78" idx="7"/>
              <a:endCxn id="78" idx="3"/>
            </p:cNvCxnSpPr>
            <p:nvPr/>
          </p:nvCxnSpPr>
          <p:spPr>
            <a:xfrm flipH="1">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Oval 77"/>
            <p:cNvSpPr/>
            <p:nvPr/>
          </p:nvSpPr>
          <p:spPr>
            <a:xfrm>
              <a:off x="2552700" y="1409700"/>
              <a:ext cx="4038600" cy="403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9" name="Oval 78"/>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0" name="Oval 79"/>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1" name="Oval 80"/>
            <p:cNvSpPr/>
            <p:nvPr/>
          </p:nvSpPr>
          <p:spPr>
            <a:xfrm>
              <a:off x="2628900" y="1485900"/>
              <a:ext cx="3886200" cy="38862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2" name="Oval 81"/>
            <p:cNvSpPr/>
            <p:nvPr/>
          </p:nvSpPr>
          <p:spPr>
            <a:xfrm>
              <a:off x="2676525" y="1533525"/>
              <a:ext cx="3790950" cy="379095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Oval 82"/>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84" name="Group 83"/>
          <p:cNvGrpSpPr/>
          <p:nvPr/>
        </p:nvGrpSpPr>
        <p:grpSpPr>
          <a:xfrm>
            <a:off x="2723801" y="1379043"/>
            <a:ext cx="2309935" cy="2309935"/>
            <a:chOff x="2552700" y="1409700"/>
            <a:chExt cx="4038600" cy="4038600"/>
          </a:xfrm>
        </p:grpSpPr>
        <p:sp>
          <p:nvSpPr>
            <p:cNvPr id="85" name="Pie 84"/>
            <p:cNvSpPr>
              <a:spLocks noChangeAspect="1"/>
            </p:cNvSpPr>
            <p:nvPr/>
          </p:nvSpPr>
          <p:spPr>
            <a:xfrm>
              <a:off x="2571750"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6" name="Pie 85"/>
            <p:cNvSpPr>
              <a:spLocks noChangeAspect="1"/>
            </p:cNvSpPr>
            <p:nvPr/>
          </p:nvSpPr>
          <p:spPr>
            <a:xfrm rot="10800000">
              <a:off x="2571751"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7" name="Pie 86"/>
            <p:cNvSpPr>
              <a:spLocks noChangeAspect="1"/>
            </p:cNvSpPr>
            <p:nvPr/>
          </p:nvSpPr>
          <p:spPr>
            <a:xfrm rot="10800000">
              <a:off x="2571751"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8" name="Pie 87"/>
            <p:cNvSpPr>
              <a:spLocks noChangeAspect="1"/>
            </p:cNvSpPr>
            <p:nvPr/>
          </p:nvSpPr>
          <p:spPr>
            <a:xfrm>
              <a:off x="2571750"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89" name="Straight Connector 88"/>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4" name="Oval 93"/>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Oval 94"/>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Oval 95"/>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Oval 9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cxnSp>
        <p:nvCxnSpPr>
          <p:cNvPr id="98" name="Straight Arrow Connector 97"/>
          <p:cNvCxnSpPr/>
          <p:nvPr/>
        </p:nvCxnSpPr>
        <p:spPr>
          <a:xfrm flipH="1" flipV="1">
            <a:off x="7882908" y="4083310"/>
            <a:ext cx="346724" cy="76517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50" name="TextBox 6149"/>
          <p:cNvSpPr txBox="1"/>
          <p:nvPr/>
        </p:nvSpPr>
        <p:spPr>
          <a:xfrm>
            <a:off x="662152" y="358517"/>
            <a:ext cx="2529860" cy="523220"/>
          </a:xfrm>
          <a:prstGeom prst="rect">
            <a:avLst/>
          </a:prstGeom>
          <a:noFill/>
        </p:spPr>
        <p:txBody>
          <a:bodyPr wrap="none" rtlCol="0">
            <a:spAutoFit/>
          </a:bodyPr>
          <a:lstStyle/>
          <a:p>
            <a:r>
              <a:rPr lang="en-GB" sz="2800" b="1" dirty="0" smtClean="0">
                <a:latin typeface="Comic Sans MS" panose="030F0702030302020204" pitchFamily="66" charset="0"/>
              </a:rPr>
              <a:t>Letter Wheel</a:t>
            </a:r>
            <a:endParaRPr lang="en-GB" sz="2800" b="1" dirty="0">
              <a:latin typeface="Comic Sans MS" panose="030F0702030302020204" pitchFamily="66" charset="0"/>
            </a:endParaRPr>
          </a:p>
        </p:txBody>
      </p:sp>
      <p:sp>
        <p:nvSpPr>
          <p:cNvPr id="6151" name="TextBox 6150"/>
          <p:cNvSpPr txBox="1"/>
          <p:nvPr/>
        </p:nvSpPr>
        <p:spPr>
          <a:xfrm>
            <a:off x="5197223" y="6203145"/>
            <a:ext cx="3804837" cy="646331"/>
          </a:xfrm>
          <a:prstGeom prst="rect">
            <a:avLst/>
          </a:prstGeom>
          <a:noFill/>
        </p:spPr>
        <p:txBody>
          <a:bodyPr wrap="square" rtlCol="0">
            <a:spAutoFit/>
          </a:bodyPr>
          <a:lstStyle/>
          <a:p>
            <a:r>
              <a:rPr lang="en-GB" dirty="0" smtClean="0">
                <a:latin typeface="Comic Sans MS" panose="030F0702030302020204" pitchFamily="66" charset="0"/>
              </a:rPr>
              <a:t>This wheel makes </a:t>
            </a:r>
            <a:r>
              <a:rPr lang="en-GB" dirty="0" smtClean="0">
                <a:latin typeface="Comic Sans MS" panose="030F0702030302020204" pitchFamily="66" charset="0"/>
              </a:rPr>
              <a:t>276 </a:t>
            </a:r>
            <a:r>
              <a:rPr lang="en-GB" dirty="0" smtClean="0">
                <a:latin typeface="Comic Sans MS" panose="030F0702030302020204" pitchFamily="66" charset="0"/>
              </a:rPr>
              <a:t>complete revolutions in the direction shown</a:t>
            </a:r>
            <a:endParaRPr lang="en-GB" dirty="0">
              <a:latin typeface="Comic Sans MS" panose="030F0702030302020204" pitchFamily="66" charset="0"/>
            </a:endParaRPr>
          </a:p>
        </p:txBody>
      </p:sp>
      <p:sp>
        <p:nvSpPr>
          <p:cNvPr id="6152" name="TextBox 6151"/>
          <p:cNvSpPr txBox="1"/>
          <p:nvPr/>
        </p:nvSpPr>
        <p:spPr>
          <a:xfrm>
            <a:off x="4619784" y="5833813"/>
            <a:ext cx="904415" cy="369332"/>
          </a:xfrm>
          <a:prstGeom prst="rect">
            <a:avLst/>
          </a:prstGeom>
          <a:noFill/>
        </p:spPr>
        <p:txBody>
          <a:bodyPr wrap="none" rtlCol="0">
            <a:spAutoFit/>
          </a:bodyPr>
          <a:lstStyle/>
          <a:p>
            <a:r>
              <a:rPr lang="en-GB" dirty="0" smtClean="0"/>
              <a:t>130mm</a:t>
            </a:r>
            <a:endParaRPr lang="en-GB" dirty="0"/>
          </a:p>
        </p:txBody>
      </p:sp>
      <p:sp>
        <p:nvSpPr>
          <p:cNvPr id="110" name="TextBox 109"/>
          <p:cNvSpPr txBox="1"/>
          <p:nvPr/>
        </p:nvSpPr>
        <p:spPr>
          <a:xfrm>
            <a:off x="2691957" y="5147637"/>
            <a:ext cx="904415" cy="369332"/>
          </a:xfrm>
          <a:prstGeom prst="rect">
            <a:avLst/>
          </a:prstGeom>
          <a:noFill/>
        </p:spPr>
        <p:txBody>
          <a:bodyPr wrap="none" rtlCol="0">
            <a:spAutoFit/>
          </a:bodyPr>
          <a:lstStyle/>
          <a:p>
            <a:r>
              <a:rPr lang="en-GB" dirty="0" smtClean="0"/>
              <a:t>229mm</a:t>
            </a:r>
            <a:endParaRPr lang="en-GB" dirty="0"/>
          </a:p>
        </p:txBody>
      </p:sp>
      <p:sp>
        <p:nvSpPr>
          <p:cNvPr id="111" name="TextBox 110"/>
          <p:cNvSpPr txBox="1"/>
          <p:nvPr/>
        </p:nvSpPr>
        <p:spPr>
          <a:xfrm>
            <a:off x="1987300" y="4232708"/>
            <a:ext cx="904415" cy="369332"/>
          </a:xfrm>
          <a:prstGeom prst="rect">
            <a:avLst/>
          </a:prstGeom>
          <a:noFill/>
        </p:spPr>
        <p:txBody>
          <a:bodyPr wrap="none" rtlCol="0">
            <a:spAutoFit/>
          </a:bodyPr>
          <a:lstStyle/>
          <a:p>
            <a:r>
              <a:rPr lang="en-GB" dirty="0" smtClean="0"/>
              <a:t>106mm</a:t>
            </a:r>
            <a:endParaRPr lang="en-GB" dirty="0"/>
          </a:p>
        </p:txBody>
      </p:sp>
      <p:sp>
        <p:nvSpPr>
          <p:cNvPr id="112" name="TextBox 111"/>
          <p:cNvSpPr txBox="1"/>
          <p:nvPr/>
        </p:nvSpPr>
        <p:spPr>
          <a:xfrm>
            <a:off x="3798339" y="1026320"/>
            <a:ext cx="904415" cy="369332"/>
          </a:xfrm>
          <a:prstGeom prst="rect">
            <a:avLst/>
          </a:prstGeom>
          <a:noFill/>
        </p:spPr>
        <p:txBody>
          <a:bodyPr wrap="none" rtlCol="0">
            <a:spAutoFit/>
          </a:bodyPr>
          <a:lstStyle/>
          <a:p>
            <a:r>
              <a:rPr lang="en-GB" dirty="0" smtClean="0"/>
              <a:t>247mm</a:t>
            </a:r>
            <a:endParaRPr lang="en-GB" dirty="0"/>
          </a:p>
        </p:txBody>
      </p:sp>
      <p:sp>
        <p:nvSpPr>
          <p:cNvPr id="113" name="TextBox 112"/>
          <p:cNvSpPr txBox="1"/>
          <p:nvPr/>
        </p:nvSpPr>
        <p:spPr>
          <a:xfrm>
            <a:off x="5102321" y="127210"/>
            <a:ext cx="904415" cy="369332"/>
          </a:xfrm>
          <a:prstGeom prst="rect">
            <a:avLst/>
          </a:prstGeom>
          <a:noFill/>
        </p:spPr>
        <p:txBody>
          <a:bodyPr wrap="none" rtlCol="0">
            <a:spAutoFit/>
          </a:bodyPr>
          <a:lstStyle/>
          <a:p>
            <a:r>
              <a:rPr lang="en-GB" dirty="0" smtClean="0"/>
              <a:t>480mm</a:t>
            </a:r>
            <a:endParaRPr lang="en-GB" dirty="0"/>
          </a:p>
        </p:txBody>
      </p:sp>
      <p:grpSp>
        <p:nvGrpSpPr>
          <p:cNvPr id="109" name="Group 108"/>
          <p:cNvGrpSpPr>
            <a:grpSpLocks noChangeAspect="1"/>
          </p:cNvGrpSpPr>
          <p:nvPr/>
        </p:nvGrpSpPr>
        <p:grpSpPr>
          <a:xfrm>
            <a:off x="5268955" y="4794121"/>
            <a:ext cx="1393197" cy="1393197"/>
            <a:chOff x="2552703" y="1409703"/>
            <a:chExt cx="3998212" cy="3998212"/>
          </a:xfrm>
        </p:grpSpPr>
        <p:sp>
          <p:nvSpPr>
            <p:cNvPr id="114" name="Pie 113"/>
            <p:cNvSpPr/>
            <p:nvPr/>
          </p:nvSpPr>
          <p:spPr>
            <a:xfrm>
              <a:off x="2667000" y="1524000"/>
              <a:ext cx="3810000" cy="3810000"/>
            </a:xfrm>
            <a:prstGeom prst="pie">
              <a:avLst>
                <a:gd name="adj1" fmla="val 12298"/>
                <a:gd name="adj2" fmla="val 5412384"/>
              </a:avLst>
            </a:prstGeom>
            <a:solidFill>
              <a:srgbClr val="FFFF66"/>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5" name="Pie 114"/>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6" name="Pie 115"/>
            <p:cNvSpPr/>
            <p:nvPr/>
          </p:nvSpPr>
          <p:spPr>
            <a:xfrm rot="10800000">
              <a:off x="2667002" y="1506958"/>
              <a:ext cx="3810001" cy="3810001"/>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7" name="Pie 116"/>
            <p:cNvSpPr/>
            <p:nvPr/>
          </p:nvSpPr>
          <p:spPr>
            <a:xfrm>
              <a:off x="2667000" y="1524000"/>
              <a:ext cx="3810000" cy="3810000"/>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118" name="Straight Connector 117"/>
            <p:cNvCxnSpPr>
              <a:stCxn id="126" idx="0"/>
              <a:endCxn id="123" idx="4"/>
            </p:cNvCxnSpPr>
            <p:nvPr/>
          </p:nvCxnSpPr>
          <p:spPr>
            <a:xfrm flipH="1">
              <a:off x="4551810" y="1485899"/>
              <a:ext cx="20189" cy="3922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127" idx="2"/>
              <a:endCxn id="123" idx="6"/>
            </p:cNvCxnSpPr>
            <p:nvPr/>
          </p:nvCxnSpPr>
          <p:spPr>
            <a:xfrm flipV="1">
              <a:off x="2676524" y="3408810"/>
              <a:ext cx="3874391" cy="201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127" idx="1"/>
              <a:endCxn id="123" idx="5"/>
            </p:cNvCxnSpPr>
            <p:nvPr/>
          </p:nvCxnSpPr>
          <p:spPr>
            <a:xfrm>
              <a:off x="3231695" y="2088695"/>
              <a:ext cx="2733696" cy="27336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123" idx="7"/>
              <a:endCxn id="123" idx="3"/>
            </p:cNvCxnSpPr>
            <p:nvPr/>
          </p:nvCxnSpPr>
          <p:spPr>
            <a:xfrm flipH="1">
              <a:off x="3138228" y="1995228"/>
              <a:ext cx="2827163" cy="28271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3" name="Oval 122"/>
            <p:cNvSpPr>
              <a:spLocks noChangeAspect="1"/>
            </p:cNvSpPr>
            <p:nvPr/>
          </p:nvSpPr>
          <p:spPr>
            <a:xfrm>
              <a:off x="2552703" y="1409703"/>
              <a:ext cx="3998212" cy="3998212"/>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4" name="Oval 123"/>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5" name="Oval 124"/>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6" name="Oval 125"/>
            <p:cNvSpPr/>
            <p:nvPr/>
          </p:nvSpPr>
          <p:spPr>
            <a:xfrm>
              <a:off x="2628900" y="1485900"/>
              <a:ext cx="3886200" cy="3886200"/>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7" name="Oval 126"/>
            <p:cNvSpPr>
              <a:spLocks noChangeAspect="1"/>
            </p:cNvSpPr>
            <p:nvPr/>
          </p:nvSpPr>
          <p:spPr>
            <a:xfrm>
              <a:off x="2676524" y="1533524"/>
              <a:ext cx="3790951" cy="379095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8" name="Oval 127"/>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29" name="TextBox 128"/>
          <p:cNvSpPr txBox="1"/>
          <p:nvPr/>
        </p:nvSpPr>
        <p:spPr>
          <a:xfrm>
            <a:off x="6914693" y="4826243"/>
            <a:ext cx="2438487" cy="1200329"/>
          </a:xfrm>
          <a:prstGeom prst="rect">
            <a:avLst/>
          </a:prstGeom>
          <a:noFill/>
        </p:spPr>
        <p:txBody>
          <a:bodyPr wrap="square" rtlCol="0">
            <a:spAutoFit/>
          </a:bodyPr>
          <a:lstStyle/>
          <a:p>
            <a:r>
              <a:rPr lang="en-GB" dirty="0" smtClean="0">
                <a:latin typeface="Comic Sans MS" panose="030F0702030302020204" pitchFamily="66" charset="0"/>
              </a:rPr>
              <a:t>When the wheels finally come to rest which letter will be in this position?</a:t>
            </a:r>
            <a:endParaRPr lang="en-GB" dirty="0">
              <a:latin typeface="Comic Sans MS" panose="030F0702030302020204" pitchFamily="66" charset="0"/>
            </a:endParaRPr>
          </a:p>
        </p:txBody>
      </p:sp>
      <p:sp>
        <p:nvSpPr>
          <p:cNvPr id="130" name="TextBox 129"/>
          <p:cNvSpPr txBox="1"/>
          <p:nvPr/>
        </p:nvSpPr>
        <p:spPr>
          <a:xfrm>
            <a:off x="84262" y="1377142"/>
            <a:ext cx="2517054" cy="2308324"/>
          </a:xfrm>
          <a:prstGeom prst="rect">
            <a:avLst/>
          </a:prstGeom>
          <a:noFill/>
        </p:spPr>
        <p:txBody>
          <a:bodyPr wrap="square" rtlCol="0">
            <a:spAutoFit/>
          </a:bodyPr>
          <a:lstStyle/>
          <a:p>
            <a:r>
              <a:rPr lang="en-GB" dirty="0" smtClean="0">
                <a:latin typeface="Comic Sans MS" panose="030F0702030302020204" pitchFamily="66" charset="0"/>
              </a:rPr>
              <a:t>These wheels are all in perfect, non-slip contact with their neighbours and are driven by the first wheel (with its direction of spin shown).</a:t>
            </a:r>
          </a:p>
        </p:txBody>
      </p:sp>
      <p:sp>
        <p:nvSpPr>
          <p:cNvPr id="131" name="Rectangle 130"/>
          <p:cNvSpPr/>
          <p:nvPr/>
        </p:nvSpPr>
        <p:spPr>
          <a:xfrm>
            <a:off x="71644" y="5237003"/>
            <a:ext cx="2741241" cy="1477328"/>
          </a:xfrm>
          <a:prstGeom prst="rect">
            <a:avLst/>
          </a:prstGeom>
        </p:spPr>
        <p:txBody>
          <a:bodyPr wrap="square">
            <a:spAutoFit/>
          </a:bodyPr>
          <a:lstStyle/>
          <a:p>
            <a:r>
              <a:rPr lang="en-GB" dirty="0" smtClean="0">
                <a:latin typeface="Comic Sans MS" panose="030F0702030302020204" pitchFamily="66" charset="0"/>
              </a:rPr>
              <a:t>The lengths </a:t>
            </a:r>
            <a:r>
              <a:rPr lang="en-GB" dirty="0">
                <a:latin typeface="Comic Sans MS" panose="030F0702030302020204" pitchFamily="66" charset="0"/>
              </a:rPr>
              <a:t>refer to the diameter of each </a:t>
            </a:r>
            <a:r>
              <a:rPr lang="en-GB" dirty="0" smtClean="0">
                <a:latin typeface="Comic Sans MS" panose="030F0702030302020204" pitchFamily="66" charset="0"/>
              </a:rPr>
              <a:t>wheel.</a:t>
            </a:r>
          </a:p>
          <a:p>
            <a:endParaRPr lang="en-GB" dirty="0">
              <a:latin typeface="Comic Sans MS" panose="030F0702030302020204" pitchFamily="66" charset="0"/>
            </a:endParaRPr>
          </a:p>
          <a:p>
            <a:r>
              <a:rPr lang="en-GB" dirty="0" smtClean="0">
                <a:latin typeface="Comic Sans MS" panose="030F0702030302020204" pitchFamily="66" charset="0"/>
              </a:rPr>
              <a:t>(Diagram not to scale)</a:t>
            </a:r>
            <a:endParaRPr lang="en-GB" dirty="0">
              <a:latin typeface="Comic Sans MS" panose="030F0702030302020204" pitchFamily="66" charset="0"/>
            </a:endParaRPr>
          </a:p>
        </p:txBody>
      </p:sp>
      <p:sp>
        <p:nvSpPr>
          <p:cNvPr id="132" name="TextBox 131"/>
          <p:cNvSpPr txBox="1"/>
          <p:nvPr/>
        </p:nvSpPr>
        <p:spPr>
          <a:xfrm>
            <a:off x="8169053" y="0"/>
            <a:ext cx="974947"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dirty="0" smtClean="0">
                <a:latin typeface="Bradley Hand ITC" panose="03070402050302030203" pitchFamily="66" charset="0"/>
              </a:rPr>
              <a:t>SIC_39</a:t>
            </a:r>
            <a:endParaRPr lang="en-GB" sz="2000" dirty="0">
              <a:latin typeface="Bradley Hand ITC" panose="03070402050302030203" pitchFamily="66" charset="0"/>
            </a:endParaRPr>
          </a:p>
        </p:txBody>
      </p:sp>
    </p:spTree>
    <p:extLst>
      <p:ext uri="{BB962C8B-B14F-4D97-AF65-F5344CB8AC3E}">
        <p14:creationId xmlns:p14="http://schemas.microsoft.com/office/powerpoint/2010/main" val="3098086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62152" y="358517"/>
            <a:ext cx="2529860" cy="523220"/>
          </a:xfrm>
          <a:prstGeom prst="rect">
            <a:avLst/>
          </a:prstGeom>
          <a:noFill/>
        </p:spPr>
        <p:txBody>
          <a:bodyPr wrap="none" rtlCol="0">
            <a:spAutoFit/>
          </a:bodyPr>
          <a:lstStyle/>
          <a:p>
            <a:r>
              <a:rPr lang="en-GB" sz="2800" b="1" dirty="0" smtClean="0">
                <a:latin typeface="Comic Sans MS" panose="030F0702030302020204" pitchFamily="66" charset="0"/>
              </a:rPr>
              <a:t>Letter Wheel</a:t>
            </a:r>
            <a:endParaRPr lang="en-GB" sz="2800" b="1" dirty="0">
              <a:latin typeface="Comic Sans MS" panose="030F0702030302020204" pitchFamily="66" charset="0"/>
            </a:endParaRPr>
          </a:p>
        </p:txBody>
      </p:sp>
      <p:sp>
        <p:nvSpPr>
          <p:cNvPr id="5" name="Oval 4"/>
          <p:cNvSpPr/>
          <p:nvPr/>
        </p:nvSpPr>
        <p:spPr>
          <a:xfrm>
            <a:off x="2066306" y="2975486"/>
            <a:ext cx="1591294" cy="1591294"/>
          </a:xfrm>
          <a:prstGeom prst="ellipse">
            <a:avLst/>
          </a:prstGeom>
          <a:solidFill>
            <a:schemeClr val="tx2">
              <a:lumMod val="40000"/>
              <a:lumOff val="60000"/>
            </a:schemeClr>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p:cNvSpPr>
            <a:spLocks noChangeAspect="1"/>
          </p:cNvSpPr>
          <p:nvPr/>
        </p:nvSpPr>
        <p:spPr>
          <a:xfrm>
            <a:off x="3679331" y="1782016"/>
            <a:ext cx="3978235" cy="3978235"/>
          </a:xfrm>
          <a:prstGeom prst="ellipse">
            <a:avLst/>
          </a:prstGeom>
          <a:solidFill>
            <a:schemeClr val="tx2">
              <a:lumMod val="40000"/>
              <a:lumOff val="60000"/>
            </a:schemeClr>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10"/>
          <p:cNvSpPr/>
          <p:nvPr/>
        </p:nvSpPr>
        <p:spPr>
          <a:xfrm>
            <a:off x="3455827" y="3748296"/>
            <a:ext cx="71252" cy="7125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Oval 11"/>
          <p:cNvSpPr/>
          <p:nvPr/>
        </p:nvSpPr>
        <p:spPr>
          <a:xfrm>
            <a:off x="3845727" y="3748296"/>
            <a:ext cx="71252" cy="7125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Arc 13"/>
          <p:cNvSpPr/>
          <p:nvPr/>
        </p:nvSpPr>
        <p:spPr>
          <a:xfrm>
            <a:off x="2420593" y="3342562"/>
            <a:ext cx="882719" cy="882719"/>
          </a:xfrm>
          <a:prstGeom prst="arc">
            <a:avLst>
              <a:gd name="adj1" fmla="val 16200000"/>
              <a:gd name="adj2" fmla="val 2760774"/>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24" name="Straight Connector 23"/>
          <p:cNvCxnSpPr/>
          <p:nvPr/>
        </p:nvCxnSpPr>
        <p:spPr>
          <a:xfrm>
            <a:off x="1638828" y="2975486"/>
            <a:ext cx="0" cy="1591294"/>
          </a:xfrm>
          <a:prstGeom prst="line">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8031573" y="1782016"/>
            <a:ext cx="1" cy="3978235"/>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TextBox 26"/>
              <p:cNvSpPr txBox="1"/>
              <p:nvPr/>
            </p:nvSpPr>
            <p:spPr>
              <a:xfrm>
                <a:off x="1270655" y="3617673"/>
                <a:ext cx="37144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i="1" dirty="0" smtClean="0">
                          <a:latin typeface="Cambria Math"/>
                        </a:rPr>
                        <m:t>𝑎</m:t>
                      </m:r>
                    </m:oMath>
                  </m:oMathPara>
                </a14:m>
                <a:endParaRPr lang="en-GB" dirty="0"/>
              </a:p>
            </p:txBody>
          </p:sp>
        </mc:Choice>
        <mc:Fallback xmlns="">
          <p:sp>
            <p:nvSpPr>
              <p:cNvPr id="27" name="TextBox 26"/>
              <p:cNvSpPr txBox="1">
                <a:spLocks noRot="1" noChangeAspect="1" noMove="1" noResize="1" noEditPoints="1" noAdjustHandles="1" noChangeArrowheads="1" noChangeShapeType="1" noTextEdit="1"/>
              </p:cNvSpPr>
              <p:nvPr/>
            </p:nvSpPr>
            <p:spPr>
              <a:xfrm>
                <a:off x="1270655" y="3617673"/>
                <a:ext cx="371448" cy="369332"/>
              </a:xfrm>
              <a:prstGeom prst="rect">
                <a:avLst/>
              </a:prstGeom>
              <a:blipFill rotWithShape="1">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8037597" y="3617673"/>
                <a:ext cx="36766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dirty="0" smtClean="0">
                          <a:latin typeface="Cambria Math"/>
                        </a:rPr>
                        <m:t>𝑏</m:t>
                      </m:r>
                    </m:oMath>
                  </m:oMathPara>
                </a14:m>
                <a:endParaRPr lang="en-GB" dirty="0"/>
              </a:p>
            </p:txBody>
          </p:sp>
        </mc:Choice>
        <mc:Fallback xmlns="">
          <p:sp>
            <p:nvSpPr>
              <p:cNvPr id="28" name="TextBox 27"/>
              <p:cNvSpPr txBox="1">
                <a:spLocks noRot="1" noChangeAspect="1" noMove="1" noResize="1" noEditPoints="1" noAdjustHandles="1" noChangeArrowheads="1" noChangeShapeType="1" noTextEdit="1"/>
              </p:cNvSpPr>
              <p:nvPr/>
            </p:nvSpPr>
            <p:spPr>
              <a:xfrm>
                <a:off x="8037597" y="3617673"/>
                <a:ext cx="367665" cy="369332"/>
              </a:xfrm>
              <a:prstGeom prst="rect">
                <a:avLst/>
              </a:prstGeom>
              <a:blipFill rotWithShape="1">
                <a:blip r:embed="rId3"/>
                <a:stretch>
                  <a:fillRect/>
                </a:stretch>
              </a:blipFill>
            </p:spPr>
            <p:txBody>
              <a:bodyPr/>
              <a:lstStyle/>
              <a:p>
                <a:r>
                  <a:rPr lang="en-GB">
                    <a:noFill/>
                  </a:rPr>
                  <a:t> </a:t>
                </a:r>
              </a:p>
            </p:txBody>
          </p:sp>
        </mc:Fallback>
      </mc:AlternateContent>
      <p:sp>
        <p:nvSpPr>
          <p:cNvPr id="29" name="Rectangle 28"/>
          <p:cNvSpPr/>
          <p:nvPr/>
        </p:nvSpPr>
        <p:spPr>
          <a:xfrm>
            <a:off x="385541" y="1119670"/>
            <a:ext cx="5711820" cy="369332"/>
          </a:xfrm>
          <a:prstGeom prst="rect">
            <a:avLst/>
          </a:prstGeom>
        </p:spPr>
        <p:txBody>
          <a:bodyPr wrap="none">
            <a:spAutoFit/>
          </a:bodyPr>
          <a:lstStyle/>
          <a:p>
            <a:r>
              <a:rPr lang="en-GB" dirty="0" smtClean="0">
                <a:latin typeface="Comic Sans MS" panose="030F0702030302020204" pitchFamily="66" charset="0"/>
              </a:rPr>
              <a:t>Consider the simplest scenario of just two wheels.</a:t>
            </a:r>
            <a:endParaRPr lang="en-GB" dirty="0">
              <a:latin typeface="Comic Sans MS" panose="030F0702030302020204" pitchFamily="66" charset="0"/>
            </a:endParaRPr>
          </a:p>
        </p:txBody>
      </p:sp>
      <p:sp>
        <p:nvSpPr>
          <p:cNvPr id="30" name="Arc 29"/>
          <p:cNvSpPr/>
          <p:nvPr/>
        </p:nvSpPr>
        <p:spPr>
          <a:xfrm flipH="1">
            <a:off x="4078781" y="2195114"/>
            <a:ext cx="3179333" cy="3179333"/>
          </a:xfrm>
          <a:prstGeom prst="arc">
            <a:avLst>
              <a:gd name="adj1" fmla="val 20005595"/>
              <a:gd name="adj2" fmla="val 1256533"/>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Tree>
    <p:extLst>
      <p:ext uri="{BB962C8B-B14F-4D97-AF65-F5344CB8AC3E}">
        <p14:creationId xmlns:p14="http://schemas.microsoft.com/office/powerpoint/2010/main" val="422152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wipe(up)">
                                      <p:cBhvr>
                                        <p:cTn id="1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3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29681" y="116822"/>
            <a:ext cx="4038600" cy="4038600"/>
            <a:chOff x="2552700" y="1409700"/>
            <a:chExt cx="4038600" cy="4038600"/>
          </a:xfrm>
        </p:grpSpPr>
        <p:sp>
          <p:nvSpPr>
            <p:cNvPr id="4" name="Oval 3"/>
            <p:cNvSpPr/>
            <p:nvPr/>
          </p:nvSpPr>
          <p:spPr>
            <a:xfrm>
              <a:off x="2552700" y="1409700"/>
              <a:ext cx="4038600" cy="4038600"/>
            </a:xfrm>
            <a:prstGeom prst="ellipse">
              <a:avLst/>
            </a:prstGeom>
            <a:solidFill>
              <a:srgbClr val="FFFF66"/>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p:cNvSpPr/>
            <p:nvPr/>
          </p:nvSpPr>
          <p:spPr>
            <a:xfrm>
              <a:off x="3924300" y="2781300"/>
              <a:ext cx="1295400" cy="1295400"/>
            </a:xfrm>
            <a:prstGeom prst="ellipse">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3038475" y="1895475"/>
              <a:ext cx="3067050" cy="3067050"/>
            </a:xfrm>
            <a:prstGeom prst="ellipse">
              <a:avLst/>
            </a:prstGeom>
            <a:solidFill>
              <a:schemeClr val="accent4">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4533900" y="3390900"/>
              <a:ext cx="76200" cy="76200"/>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8" name="Group 7"/>
            <p:cNvGrpSpPr/>
            <p:nvPr/>
          </p:nvGrpSpPr>
          <p:grpSpPr>
            <a:xfrm>
              <a:off x="2600325" y="1457325"/>
              <a:ext cx="3943350" cy="3943350"/>
              <a:chOff x="2600325" y="1457325"/>
              <a:chExt cx="3943350" cy="3943350"/>
            </a:xfrm>
            <a:solidFill>
              <a:schemeClr val="bg1"/>
            </a:solidFill>
          </p:grpSpPr>
          <p:grpSp>
            <p:nvGrpSpPr>
              <p:cNvPr id="30" name="Group 29"/>
              <p:cNvGrpSpPr/>
              <p:nvPr/>
            </p:nvGrpSpPr>
            <p:grpSpPr>
              <a:xfrm>
                <a:off x="4381500" y="1457325"/>
                <a:ext cx="381000" cy="3943350"/>
                <a:chOff x="4381500" y="1457325"/>
                <a:chExt cx="381000" cy="3943350"/>
              </a:xfrm>
              <a:grpFill/>
            </p:grpSpPr>
            <p:sp>
              <p:nvSpPr>
                <p:cNvPr id="34" name="Oval 3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I</a:t>
                  </a:r>
                  <a:endParaRPr lang="en-GB" b="1" dirty="0">
                    <a:solidFill>
                      <a:srgbClr val="FF0000"/>
                    </a:solidFill>
                    <a:latin typeface="Comic Sans MS" panose="030F0702030302020204" pitchFamily="66" charset="0"/>
                  </a:endParaRPr>
                </a:p>
              </p:txBody>
            </p:sp>
            <p:sp>
              <p:nvSpPr>
                <p:cNvPr id="35" name="Oval 3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A</a:t>
                  </a:r>
                  <a:endParaRPr lang="en-GB" b="1" dirty="0">
                    <a:latin typeface="Comic Sans MS" panose="030F0702030302020204" pitchFamily="66" charset="0"/>
                  </a:endParaRPr>
                </a:p>
              </p:txBody>
            </p:sp>
          </p:grpSp>
          <p:grpSp>
            <p:nvGrpSpPr>
              <p:cNvPr id="31" name="Group 30"/>
              <p:cNvGrpSpPr/>
              <p:nvPr/>
            </p:nvGrpSpPr>
            <p:grpSpPr>
              <a:xfrm rot="5400000">
                <a:off x="4381500" y="1457325"/>
                <a:ext cx="381000" cy="3943350"/>
                <a:chOff x="4381500" y="1457325"/>
                <a:chExt cx="381000" cy="3943350"/>
              </a:xfrm>
              <a:grpFill/>
            </p:grpSpPr>
            <p:sp>
              <p:nvSpPr>
                <p:cNvPr id="32" name="Oval 3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E</a:t>
                  </a:r>
                  <a:endParaRPr lang="en-GB" b="1" dirty="0">
                    <a:solidFill>
                      <a:srgbClr val="FF0000"/>
                    </a:solidFill>
                    <a:latin typeface="Comic Sans MS" panose="030F0702030302020204" pitchFamily="66" charset="0"/>
                  </a:endParaRPr>
                </a:p>
              </p:txBody>
            </p:sp>
            <p:sp>
              <p:nvSpPr>
                <p:cNvPr id="33" name="Oval 3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M</a:t>
                  </a:r>
                  <a:endParaRPr lang="en-GB" b="1" dirty="0">
                    <a:solidFill>
                      <a:srgbClr val="FF0000"/>
                    </a:solidFill>
                    <a:latin typeface="Comic Sans MS" panose="030F0702030302020204" pitchFamily="66" charset="0"/>
                  </a:endParaRPr>
                </a:p>
              </p:txBody>
            </p:sp>
          </p:grpSp>
        </p:grpSp>
        <p:grpSp>
          <p:nvGrpSpPr>
            <p:cNvPr id="9" name="Group 8"/>
            <p:cNvGrpSpPr/>
            <p:nvPr/>
          </p:nvGrpSpPr>
          <p:grpSpPr>
            <a:xfrm rot="-1380000">
              <a:off x="2600325" y="1457325"/>
              <a:ext cx="3943350" cy="3943350"/>
              <a:chOff x="2600325" y="1457325"/>
              <a:chExt cx="3943350" cy="3943350"/>
            </a:xfrm>
            <a:solidFill>
              <a:schemeClr val="bg1"/>
            </a:solidFill>
          </p:grpSpPr>
          <p:grpSp>
            <p:nvGrpSpPr>
              <p:cNvPr id="24" name="Group 23"/>
              <p:cNvGrpSpPr/>
              <p:nvPr/>
            </p:nvGrpSpPr>
            <p:grpSpPr>
              <a:xfrm>
                <a:off x="4381500" y="1457325"/>
                <a:ext cx="381000" cy="3943350"/>
                <a:chOff x="4381500" y="1457325"/>
                <a:chExt cx="381000" cy="3943350"/>
              </a:xfrm>
              <a:grpFill/>
            </p:grpSpPr>
            <p:sp>
              <p:nvSpPr>
                <p:cNvPr id="28" name="Oval 27"/>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J</a:t>
                  </a:r>
                  <a:endParaRPr lang="en-GB" b="1" dirty="0">
                    <a:solidFill>
                      <a:srgbClr val="FF0000"/>
                    </a:solidFill>
                    <a:latin typeface="Comic Sans MS" panose="030F0702030302020204" pitchFamily="66" charset="0"/>
                  </a:endParaRPr>
                </a:p>
              </p:txBody>
            </p:sp>
            <p:sp>
              <p:nvSpPr>
                <p:cNvPr id="29" name="Oval 28"/>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B</a:t>
                  </a:r>
                  <a:endParaRPr lang="en-GB" b="1" dirty="0">
                    <a:latin typeface="Comic Sans MS" panose="030F0702030302020204" pitchFamily="66" charset="0"/>
                  </a:endParaRPr>
                </a:p>
              </p:txBody>
            </p:sp>
          </p:grpSp>
          <p:grpSp>
            <p:nvGrpSpPr>
              <p:cNvPr id="25" name="Group 24"/>
              <p:cNvGrpSpPr/>
              <p:nvPr/>
            </p:nvGrpSpPr>
            <p:grpSpPr>
              <a:xfrm rot="5400000">
                <a:off x="4381500" y="1457325"/>
                <a:ext cx="381000" cy="3943350"/>
                <a:chOff x="4381500" y="1457325"/>
                <a:chExt cx="381000" cy="3943350"/>
              </a:xfrm>
              <a:grpFill/>
            </p:grpSpPr>
            <p:sp>
              <p:nvSpPr>
                <p:cNvPr id="26" name="Oval 2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F</a:t>
                  </a:r>
                  <a:endParaRPr lang="en-GB" b="1" dirty="0">
                    <a:solidFill>
                      <a:srgbClr val="FF0000"/>
                    </a:solidFill>
                    <a:latin typeface="Comic Sans MS" panose="030F0702030302020204" pitchFamily="66" charset="0"/>
                  </a:endParaRPr>
                </a:p>
              </p:txBody>
            </p:sp>
            <p:sp>
              <p:nvSpPr>
                <p:cNvPr id="27" name="Oval 2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N</a:t>
                  </a:r>
                  <a:endParaRPr lang="en-GB" b="1" dirty="0">
                    <a:solidFill>
                      <a:srgbClr val="FF0000"/>
                    </a:solidFill>
                    <a:latin typeface="Comic Sans MS" panose="030F0702030302020204" pitchFamily="66" charset="0"/>
                  </a:endParaRPr>
                </a:p>
              </p:txBody>
            </p:sp>
          </p:grpSp>
        </p:grpSp>
        <p:grpSp>
          <p:nvGrpSpPr>
            <p:cNvPr id="10" name="Group 9"/>
            <p:cNvGrpSpPr/>
            <p:nvPr/>
          </p:nvGrpSpPr>
          <p:grpSpPr>
            <a:xfrm rot="-4080000">
              <a:off x="2600325" y="1457325"/>
              <a:ext cx="3943350" cy="3943350"/>
              <a:chOff x="2600325" y="1457325"/>
              <a:chExt cx="3943350" cy="3943350"/>
            </a:xfrm>
            <a:solidFill>
              <a:schemeClr val="bg1"/>
            </a:solidFill>
          </p:grpSpPr>
          <p:grpSp>
            <p:nvGrpSpPr>
              <p:cNvPr id="18" name="Group 17"/>
              <p:cNvGrpSpPr/>
              <p:nvPr/>
            </p:nvGrpSpPr>
            <p:grpSpPr>
              <a:xfrm>
                <a:off x="4381500" y="1457325"/>
                <a:ext cx="381000" cy="3943350"/>
                <a:chOff x="4381500" y="1457325"/>
                <a:chExt cx="381000" cy="3943350"/>
              </a:xfrm>
              <a:grpFill/>
            </p:grpSpPr>
            <p:sp>
              <p:nvSpPr>
                <p:cNvPr id="22" name="Oval 2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L</a:t>
                  </a:r>
                  <a:endParaRPr lang="en-GB" b="1" dirty="0">
                    <a:solidFill>
                      <a:srgbClr val="FF0000"/>
                    </a:solidFill>
                    <a:latin typeface="Comic Sans MS" panose="030F0702030302020204" pitchFamily="66" charset="0"/>
                  </a:endParaRPr>
                </a:p>
              </p:txBody>
            </p:sp>
            <p:sp>
              <p:nvSpPr>
                <p:cNvPr id="23" name="Oval 2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D</a:t>
                  </a:r>
                  <a:endParaRPr lang="en-GB" b="1" dirty="0">
                    <a:latin typeface="Comic Sans MS" panose="030F0702030302020204" pitchFamily="66" charset="0"/>
                  </a:endParaRPr>
                </a:p>
              </p:txBody>
            </p:sp>
          </p:grpSp>
          <p:grpSp>
            <p:nvGrpSpPr>
              <p:cNvPr id="19" name="Group 18"/>
              <p:cNvGrpSpPr/>
              <p:nvPr/>
            </p:nvGrpSpPr>
            <p:grpSpPr>
              <a:xfrm rot="5400000">
                <a:off x="4381500" y="1457325"/>
                <a:ext cx="381000" cy="3943350"/>
                <a:chOff x="4381500" y="1457325"/>
                <a:chExt cx="381000" cy="3943350"/>
              </a:xfrm>
              <a:grpFill/>
            </p:grpSpPr>
            <p:sp>
              <p:nvSpPr>
                <p:cNvPr id="20" name="Oval 19"/>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H</a:t>
                  </a:r>
                  <a:endParaRPr lang="en-GB" b="1" dirty="0">
                    <a:solidFill>
                      <a:srgbClr val="FF0000"/>
                    </a:solidFill>
                    <a:latin typeface="Comic Sans MS" panose="030F0702030302020204" pitchFamily="66" charset="0"/>
                  </a:endParaRPr>
                </a:p>
              </p:txBody>
            </p:sp>
            <p:sp>
              <p:nvSpPr>
                <p:cNvPr id="21" name="Oval 20"/>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P</a:t>
                  </a:r>
                  <a:endParaRPr lang="en-GB" b="1" dirty="0">
                    <a:solidFill>
                      <a:srgbClr val="FF0000"/>
                    </a:solidFill>
                    <a:latin typeface="Comic Sans MS" panose="030F0702030302020204" pitchFamily="66" charset="0"/>
                  </a:endParaRPr>
                </a:p>
              </p:txBody>
            </p:sp>
          </p:grpSp>
        </p:grpSp>
        <p:grpSp>
          <p:nvGrpSpPr>
            <p:cNvPr id="11" name="Group 10"/>
            <p:cNvGrpSpPr/>
            <p:nvPr/>
          </p:nvGrpSpPr>
          <p:grpSpPr>
            <a:xfrm rot="-2700000">
              <a:off x="2600325" y="1457325"/>
              <a:ext cx="3943350" cy="3943350"/>
              <a:chOff x="2600325" y="1457325"/>
              <a:chExt cx="3943350" cy="3943350"/>
            </a:xfrm>
            <a:solidFill>
              <a:schemeClr val="bg1"/>
            </a:solidFill>
          </p:grpSpPr>
          <p:grpSp>
            <p:nvGrpSpPr>
              <p:cNvPr id="12" name="Group 11"/>
              <p:cNvGrpSpPr/>
              <p:nvPr/>
            </p:nvGrpSpPr>
            <p:grpSpPr>
              <a:xfrm>
                <a:off x="4381500" y="1457325"/>
                <a:ext cx="381000" cy="3943350"/>
                <a:chOff x="4381500" y="1457325"/>
                <a:chExt cx="381000" cy="3943350"/>
              </a:xfrm>
              <a:grpFill/>
            </p:grpSpPr>
            <p:sp>
              <p:nvSpPr>
                <p:cNvPr id="16" name="Oval 1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K</a:t>
                  </a:r>
                  <a:endParaRPr lang="en-GB" b="1" dirty="0">
                    <a:solidFill>
                      <a:srgbClr val="FF0000"/>
                    </a:solidFill>
                    <a:latin typeface="Comic Sans MS" panose="030F0702030302020204" pitchFamily="66" charset="0"/>
                  </a:endParaRPr>
                </a:p>
              </p:txBody>
            </p:sp>
            <p:sp>
              <p:nvSpPr>
                <p:cNvPr id="17" name="Oval 1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C</a:t>
                  </a:r>
                  <a:endParaRPr lang="en-GB" b="1" dirty="0">
                    <a:latin typeface="Comic Sans MS" panose="030F0702030302020204" pitchFamily="66" charset="0"/>
                  </a:endParaRPr>
                </a:p>
              </p:txBody>
            </p:sp>
          </p:grpSp>
          <p:grpSp>
            <p:nvGrpSpPr>
              <p:cNvPr id="13" name="Group 12"/>
              <p:cNvGrpSpPr/>
              <p:nvPr/>
            </p:nvGrpSpPr>
            <p:grpSpPr>
              <a:xfrm rot="5400000">
                <a:off x="4381500" y="1457325"/>
                <a:ext cx="381000" cy="3943350"/>
                <a:chOff x="4381500" y="1457325"/>
                <a:chExt cx="381000" cy="3943350"/>
              </a:xfrm>
              <a:grpFill/>
            </p:grpSpPr>
            <p:sp>
              <p:nvSpPr>
                <p:cNvPr id="14" name="Oval 1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G</a:t>
                  </a:r>
                  <a:endParaRPr lang="en-GB" b="1" dirty="0">
                    <a:solidFill>
                      <a:srgbClr val="FF0000"/>
                    </a:solidFill>
                    <a:latin typeface="Comic Sans MS" panose="030F0702030302020204" pitchFamily="66" charset="0"/>
                  </a:endParaRPr>
                </a:p>
              </p:txBody>
            </p:sp>
            <p:sp>
              <p:nvSpPr>
                <p:cNvPr id="15" name="Oval 1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O</a:t>
                  </a:r>
                  <a:endParaRPr lang="en-GB" b="1" dirty="0">
                    <a:solidFill>
                      <a:srgbClr val="FF0000"/>
                    </a:solidFill>
                    <a:latin typeface="Comic Sans MS" panose="030F0702030302020204" pitchFamily="66" charset="0"/>
                  </a:endParaRPr>
                </a:p>
              </p:txBody>
            </p:sp>
          </p:grpSp>
        </p:grpSp>
      </p:grpSp>
      <p:sp>
        <p:nvSpPr>
          <p:cNvPr id="52" name="Arc 51"/>
          <p:cNvSpPr/>
          <p:nvPr/>
        </p:nvSpPr>
        <p:spPr>
          <a:xfrm rot="5400000" flipH="1">
            <a:off x="5417441" y="4618249"/>
            <a:ext cx="1435212" cy="1435212"/>
          </a:xfrm>
          <a:prstGeom prst="arc">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nvGrpSpPr>
          <p:cNvPr id="53" name="Group 52"/>
          <p:cNvGrpSpPr/>
          <p:nvPr/>
        </p:nvGrpSpPr>
        <p:grpSpPr>
          <a:xfrm>
            <a:off x="3524362" y="3926160"/>
            <a:ext cx="1870836" cy="1870836"/>
            <a:chOff x="2552700" y="1409700"/>
            <a:chExt cx="4038600" cy="4038600"/>
          </a:xfrm>
        </p:grpSpPr>
        <p:sp>
          <p:nvSpPr>
            <p:cNvPr id="54" name="Pie 53"/>
            <p:cNvSpPr/>
            <p:nvPr/>
          </p:nvSpPr>
          <p:spPr>
            <a:xfrm>
              <a:off x="2667000" y="1524000"/>
              <a:ext cx="3810000" cy="3810000"/>
            </a:xfrm>
            <a:prstGeom prst="pie">
              <a:avLst>
                <a:gd name="adj1" fmla="val 12298"/>
                <a:gd name="adj2" fmla="val 5412384"/>
              </a:avLst>
            </a:prstGeom>
            <a:solidFill>
              <a:srgbClr val="FFFF66"/>
            </a:solidFill>
            <a:ln w="381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5" name="Pie 54"/>
            <p:cNvSpPr/>
            <p:nvPr/>
          </p:nvSpPr>
          <p:spPr>
            <a:xfrm rot="10800000">
              <a:off x="2667001" y="1524000"/>
              <a:ext cx="3810000" cy="3810000"/>
            </a:xfrm>
            <a:prstGeom prst="pie">
              <a:avLst>
                <a:gd name="adj1" fmla="val 12298"/>
                <a:gd name="adj2" fmla="val 5412384"/>
              </a:avLst>
            </a:prstGeom>
            <a:solidFill>
              <a:srgbClr val="FFFF6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6" name="Pie 55"/>
            <p:cNvSpPr/>
            <p:nvPr/>
          </p:nvSpPr>
          <p:spPr>
            <a:xfrm rot="10800000">
              <a:off x="2667001"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7" name="Pie 56"/>
            <p:cNvSpPr/>
            <p:nvPr/>
          </p:nvSpPr>
          <p:spPr>
            <a:xfrm>
              <a:off x="2667000"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58" name="Straight Connector 57"/>
            <p:cNvCxnSpPr>
              <a:stCxn id="63" idx="0"/>
              <a:endCxn id="63" idx="4"/>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63" idx="2"/>
              <a:endCxn id="63" idx="6"/>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63" idx="1"/>
              <a:endCxn id="63" idx="5"/>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63" idx="7"/>
              <a:endCxn id="63" idx="3"/>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Oval 62"/>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Oval 63"/>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Oval 64"/>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Oval 65"/>
            <p:cNvSpPr/>
            <p:nvPr/>
          </p:nvSpPr>
          <p:spPr>
            <a:xfrm>
              <a:off x="2628900" y="1485900"/>
              <a:ext cx="3886200" cy="38862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68" name="Group 67"/>
          <p:cNvGrpSpPr/>
          <p:nvPr/>
        </p:nvGrpSpPr>
        <p:grpSpPr>
          <a:xfrm>
            <a:off x="2745213" y="3572079"/>
            <a:ext cx="1000382" cy="1000382"/>
            <a:chOff x="2552700" y="1409700"/>
            <a:chExt cx="4038600" cy="4038600"/>
          </a:xfrm>
        </p:grpSpPr>
        <p:sp>
          <p:nvSpPr>
            <p:cNvPr id="69" name="Pie 68"/>
            <p:cNvSpPr/>
            <p:nvPr/>
          </p:nvSpPr>
          <p:spPr>
            <a:xfrm>
              <a:off x="2667000"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0" name="Pie 69"/>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1" name="Pie 70"/>
            <p:cNvSpPr/>
            <p:nvPr/>
          </p:nvSpPr>
          <p:spPr>
            <a:xfrm rot="10800000">
              <a:off x="2667001"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2" name="Pie 71"/>
            <p:cNvSpPr/>
            <p:nvPr/>
          </p:nvSpPr>
          <p:spPr>
            <a:xfrm>
              <a:off x="2667000"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73" name="Straight Connector 72"/>
            <p:cNvCxnSpPr>
              <a:stCxn id="78" idx="0"/>
              <a:endCxn id="78" idx="4"/>
            </p:cNvCxnSpPr>
            <p:nvPr/>
          </p:nvCxnSpPr>
          <p:spPr>
            <a:xfrm>
              <a:off x="4572000" y="1409700"/>
              <a:ext cx="0" cy="403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78" idx="2"/>
              <a:endCxn id="78" idx="6"/>
            </p:cNvCxnSpPr>
            <p:nvPr/>
          </p:nvCxnSpPr>
          <p:spPr>
            <a:xfrm>
              <a:off x="2552700" y="3429000"/>
              <a:ext cx="4038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78" idx="1"/>
              <a:endCxn id="78" idx="5"/>
            </p:cNvCxnSpPr>
            <p:nvPr/>
          </p:nvCxnSpPr>
          <p:spPr>
            <a:xfrm>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78" idx="7"/>
              <a:endCxn id="78" idx="3"/>
            </p:cNvCxnSpPr>
            <p:nvPr/>
          </p:nvCxnSpPr>
          <p:spPr>
            <a:xfrm flipH="1">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Oval 77"/>
            <p:cNvSpPr/>
            <p:nvPr/>
          </p:nvSpPr>
          <p:spPr>
            <a:xfrm>
              <a:off x="2552700" y="1409700"/>
              <a:ext cx="4038600" cy="403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9" name="Oval 78"/>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0" name="Oval 79"/>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1" name="Oval 80"/>
            <p:cNvSpPr/>
            <p:nvPr/>
          </p:nvSpPr>
          <p:spPr>
            <a:xfrm>
              <a:off x="2628900" y="1485900"/>
              <a:ext cx="3886200" cy="38862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2" name="Oval 81"/>
            <p:cNvSpPr/>
            <p:nvPr/>
          </p:nvSpPr>
          <p:spPr>
            <a:xfrm>
              <a:off x="2676525" y="1533525"/>
              <a:ext cx="3790950" cy="379095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Oval 82"/>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84" name="Group 83"/>
          <p:cNvGrpSpPr/>
          <p:nvPr/>
        </p:nvGrpSpPr>
        <p:grpSpPr>
          <a:xfrm>
            <a:off x="2723801" y="1379043"/>
            <a:ext cx="2309935" cy="2309935"/>
            <a:chOff x="2552700" y="1409700"/>
            <a:chExt cx="4038600" cy="4038600"/>
          </a:xfrm>
        </p:grpSpPr>
        <p:sp>
          <p:nvSpPr>
            <p:cNvPr id="85" name="Pie 84"/>
            <p:cNvSpPr>
              <a:spLocks noChangeAspect="1"/>
            </p:cNvSpPr>
            <p:nvPr/>
          </p:nvSpPr>
          <p:spPr>
            <a:xfrm>
              <a:off x="2571750"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6" name="Pie 85"/>
            <p:cNvSpPr>
              <a:spLocks noChangeAspect="1"/>
            </p:cNvSpPr>
            <p:nvPr/>
          </p:nvSpPr>
          <p:spPr>
            <a:xfrm rot="10800000">
              <a:off x="2571751"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7" name="Pie 86"/>
            <p:cNvSpPr>
              <a:spLocks noChangeAspect="1"/>
            </p:cNvSpPr>
            <p:nvPr/>
          </p:nvSpPr>
          <p:spPr>
            <a:xfrm rot="10800000">
              <a:off x="2571751"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8" name="Pie 87"/>
            <p:cNvSpPr>
              <a:spLocks noChangeAspect="1"/>
            </p:cNvSpPr>
            <p:nvPr/>
          </p:nvSpPr>
          <p:spPr>
            <a:xfrm>
              <a:off x="2571750"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89" name="Straight Connector 88"/>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4" name="Oval 93"/>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Oval 94"/>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Oval 95"/>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Oval 9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cxnSp>
        <p:nvCxnSpPr>
          <p:cNvPr id="98" name="Straight Arrow Connector 97"/>
          <p:cNvCxnSpPr/>
          <p:nvPr/>
        </p:nvCxnSpPr>
        <p:spPr>
          <a:xfrm flipH="1" flipV="1">
            <a:off x="7882908" y="4083310"/>
            <a:ext cx="346724" cy="76517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50" name="TextBox 6149"/>
          <p:cNvSpPr txBox="1"/>
          <p:nvPr/>
        </p:nvSpPr>
        <p:spPr>
          <a:xfrm>
            <a:off x="662152" y="358517"/>
            <a:ext cx="2529860" cy="523220"/>
          </a:xfrm>
          <a:prstGeom prst="rect">
            <a:avLst/>
          </a:prstGeom>
          <a:noFill/>
        </p:spPr>
        <p:txBody>
          <a:bodyPr wrap="none" rtlCol="0">
            <a:spAutoFit/>
          </a:bodyPr>
          <a:lstStyle/>
          <a:p>
            <a:r>
              <a:rPr lang="en-GB" sz="2800" b="1" dirty="0" smtClean="0">
                <a:latin typeface="Comic Sans MS" panose="030F0702030302020204" pitchFamily="66" charset="0"/>
              </a:rPr>
              <a:t>Letter Wheel</a:t>
            </a:r>
            <a:endParaRPr lang="en-GB" sz="2800" b="1" dirty="0">
              <a:latin typeface="Comic Sans MS" panose="030F0702030302020204" pitchFamily="66" charset="0"/>
            </a:endParaRPr>
          </a:p>
        </p:txBody>
      </p:sp>
      <p:sp>
        <p:nvSpPr>
          <p:cNvPr id="6151" name="TextBox 6150"/>
          <p:cNvSpPr txBox="1"/>
          <p:nvPr/>
        </p:nvSpPr>
        <p:spPr>
          <a:xfrm>
            <a:off x="5197223" y="6203145"/>
            <a:ext cx="3804837" cy="646331"/>
          </a:xfrm>
          <a:prstGeom prst="rect">
            <a:avLst/>
          </a:prstGeom>
          <a:noFill/>
        </p:spPr>
        <p:txBody>
          <a:bodyPr wrap="square" rtlCol="0">
            <a:spAutoFit/>
          </a:bodyPr>
          <a:lstStyle/>
          <a:p>
            <a:r>
              <a:rPr lang="en-GB" dirty="0" smtClean="0">
                <a:latin typeface="Comic Sans MS" panose="030F0702030302020204" pitchFamily="66" charset="0"/>
              </a:rPr>
              <a:t>This wheel makes </a:t>
            </a:r>
            <a:r>
              <a:rPr lang="en-GB" dirty="0" smtClean="0">
                <a:latin typeface="Comic Sans MS" panose="030F0702030302020204" pitchFamily="66" charset="0"/>
              </a:rPr>
              <a:t>324</a:t>
            </a:r>
            <a:r>
              <a:rPr lang="en-GB" dirty="0" smtClean="0">
                <a:latin typeface="Comic Sans MS" panose="030F0702030302020204" pitchFamily="66" charset="0"/>
              </a:rPr>
              <a:t> </a:t>
            </a:r>
            <a:r>
              <a:rPr lang="en-GB" dirty="0" smtClean="0">
                <a:latin typeface="Comic Sans MS" panose="030F0702030302020204" pitchFamily="66" charset="0"/>
              </a:rPr>
              <a:t>complete revolutions in the direction shown</a:t>
            </a:r>
            <a:endParaRPr lang="en-GB" dirty="0">
              <a:latin typeface="Comic Sans MS" panose="030F0702030302020204" pitchFamily="66" charset="0"/>
            </a:endParaRPr>
          </a:p>
        </p:txBody>
      </p:sp>
      <p:sp>
        <p:nvSpPr>
          <p:cNvPr id="6152" name="TextBox 6151"/>
          <p:cNvSpPr txBox="1"/>
          <p:nvPr/>
        </p:nvSpPr>
        <p:spPr>
          <a:xfrm>
            <a:off x="4619784" y="5833813"/>
            <a:ext cx="904415" cy="369332"/>
          </a:xfrm>
          <a:prstGeom prst="rect">
            <a:avLst/>
          </a:prstGeom>
          <a:noFill/>
        </p:spPr>
        <p:txBody>
          <a:bodyPr wrap="none" rtlCol="0">
            <a:spAutoFit/>
          </a:bodyPr>
          <a:lstStyle/>
          <a:p>
            <a:r>
              <a:rPr lang="en-GB" dirty="0" smtClean="0"/>
              <a:t>130mm</a:t>
            </a:r>
            <a:endParaRPr lang="en-GB" dirty="0"/>
          </a:p>
        </p:txBody>
      </p:sp>
      <p:sp>
        <p:nvSpPr>
          <p:cNvPr id="110" name="TextBox 109"/>
          <p:cNvSpPr txBox="1"/>
          <p:nvPr/>
        </p:nvSpPr>
        <p:spPr>
          <a:xfrm>
            <a:off x="2691957" y="5147637"/>
            <a:ext cx="904415" cy="369332"/>
          </a:xfrm>
          <a:prstGeom prst="rect">
            <a:avLst/>
          </a:prstGeom>
          <a:noFill/>
        </p:spPr>
        <p:txBody>
          <a:bodyPr wrap="none" rtlCol="0">
            <a:spAutoFit/>
          </a:bodyPr>
          <a:lstStyle/>
          <a:p>
            <a:r>
              <a:rPr lang="en-GB" dirty="0" smtClean="0"/>
              <a:t>225mm</a:t>
            </a:r>
            <a:endParaRPr lang="en-GB" dirty="0"/>
          </a:p>
        </p:txBody>
      </p:sp>
      <p:sp>
        <p:nvSpPr>
          <p:cNvPr id="111" name="TextBox 110"/>
          <p:cNvSpPr txBox="1"/>
          <p:nvPr/>
        </p:nvSpPr>
        <p:spPr>
          <a:xfrm>
            <a:off x="1987300" y="4232708"/>
            <a:ext cx="904415" cy="369332"/>
          </a:xfrm>
          <a:prstGeom prst="rect">
            <a:avLst/>
          </a:prstGeom>
          <a:noFill/>
        </p:spPr>
        <p:txBody>
          <a:bodyPr wrap="none" rtlCol="0">
            <a:spAutoFit/>
          </a:bodyPr>
          <a:lstStyle/>
          <a:p>
            <a:r>
              <a:rPr lang="en-GB" dirty="0" smtClean="0"/>
              <a:t>106mm</a:t>
            </a:r>
            <a:endParaRPr lang="en-GB" dirty="0"/>
          </a:p>
        </p:txBody>
      </p:sp>
      <p:sp>
        <p:nvSpPr>
          <p:cNvPr id="112" name="TextBox 111"/>
          <p:cNvSpPr txBox="1"/>
          <p:nvPr/>
        </p:nvSpPr>
        <p:spPr>
          <a:xfrm>
            <a:off x="3798339" y="1026320"/>
            <a:ext cx="904415" cy="369332"/>
          </a:xfrm>
          <a:prstGeom prst="rect">
            <a:avLst/>
          </a:prstGeom>
          <a:noFill/>
        </p:spPr>
        <p:txBody>
          <a:bodyPr wrap="none" rtlCol="0">
            <a:spAutoFit/>
          </a:bodyPr>
          <a:lstStyle/>
          <a:p>
            <a:r>
              <a:rPr lang="en-GB" dirty="0" smtClean="0"/>
              <a:t>257mm</a:t>
            </a:r>
            <a:endParaRPr lang="en-GB" dirty="0"/>
          </a:p>
        </p:txBody>
      </p:sp>
      <p:sp>
        <p:nvSpPr>
          <p:cNvPr id="113" name="TextBox 112"/>
          <p:cNvSpPr txBox="1"/>
          <p:nvPr/>
        </p:nvSpPr>
        <p:spPr>
          <a:xfrm>
            <a:off x="5102321" y="127210"/>
            <a:ext cx="904415" cy="369332"/>
          </a:xfrm>
          <a:prstGeom prst="rect">
            <a:avLst/>
          </a:prstGeom>
          <a:noFill/>
        </p:spPr>
        <p:txBody>
          <a:bodyPr wrap="none" rtlCol="0">
            <a:spAutoFit/>
          </a:bodyPr>
          <a:lstStyle/>
          <a:p>
            <a:r>
              <a:rPr lang="en-GB" dirty="0" smtClean="0"/>
              <a:t>480mm</a:t>
            </a:r>
            <a:endParaRPr lang="en-GB" dirty="0"/>
          </a:p>
        </p:txBody>
      </p:sp>
      <p:grpSp>
        <p:nvGrpSpPr>
          <p:cNvPr id="109" name="Group 108"/>
          <p:cNvGrpSpPr>
            <a:grpSpLocks noChangeAspect="1"/>
          </p:cNvGrpSpPr>
          <p:nvPr/>
        </p:nvGrpSpPr>
        <p:grpSpPr>
          <a:xfrm>
            <a:off x="5268955" y="4794121"/>
            <a:ext cx="1393197" cy="1393197"/>
            <a:chOff x="2552703" y="1409703"/>
            <a:chExt cx="3998212" cy="3998212"/>
          </a:xfrm>
        </p:grpSpPr>
        <p:sp>
          <p:nvSpPr>
            <p:cNvPr id="114" name="Pie 113"/>
            <p:cNvSpPr/>
            <p:nvPr/>
          </p:nvSpPr>
          <p:spPr>
            <a:xfrm>
              <a:off x="2667000" y="1524000"/>
              <a:ext cx="3810000" cy="3810000"/>
            </a:xfrm>
            <a:prstGeom prst="pie">
              <a:avLst>
                <a:gd name="adj1" fmla="val 12298"/>
                <a:gd name="adj2" fmla="val 5412384"/>
              </a:avLst>
            </a:prstGeom>
            <a:solidFill>
              <a:srgbClr val="FFFF66"/>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5" name="Pie 114"/>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6" name="Pie 115"/>
            <p:cNvSpPr/>
            <p:nvPr/>
          </p:nvSpPr>
          <p:spPr>
            <a:xfrm rot="10800000">
              <a:off x="2667002" y="1506958"/>
              <a:ext cx="3810001" cy="3810001"/>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7" name="Pie 116"/>
            <p:cNvSpPr/>
            <p:nvPr/>
          </p:nvSpPr>
          <p:spPr>
            <a:xfrm>
              <a:off x="2667000" y="1524000"/>
              <a:ext cx="3810000" cy="3810000"/>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118" name="Straight Connector 117"/>
            <p:cNvCxnSpPr>
              <a:stCxn id="126" idx="0"/>
              <a:endCxn id="123" idx="4"/>
            </p:cNvCxnSpPr>
            <p:nvPr/>
          </p:nvCxnSpPr>
          <p:spPr>
            <a:xfrm flipH="1">
              <a:off x="4551810" y="1485899"/>
              <a:ext cx="20189" cy="3922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127" idx="2"/>
              <a:endCxn id="123" idx="6"/>
            </p:cNvCxnSpPr>
            <p:nvPr/>
          </p:nvCxnSpPr>
          <p:spPr>
            <a:xfrm flipV="1">
              <a:off x="2676524" y="3408810"/>
              <a:ext cx="3874391" cy="201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127" idx="1"/>
              <a:endCxn id="123" idx="5"/>
            </p:cNvCxnSpPr>
            <p:nvPr/>
          </p:nvCxnSpPr>
          <p:spPr>
            <a:xfrm>
              <a:off x="3231695" y="2088695"/>
              <a:ext cx="2733696" cy="27336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123" idx="7"/>
              <a:endCxn id="123" idx="3"/>
            </p:cNvCxnSpPr>
            <p:nvPr/>
          </p:nvCxnSpPr>
          <p:spPr>
            <a:xfrm flipH="1">
              <a:off x="3138228" y="1995228"/>
              <a:ext cx="2827163" cy="28271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3" name="Oval 122"/>
            <p:cNvSpPr>
              <a:spLocks noChangeAspect="1"/>
            </p:cNvSpPr>
            <p:nvPr/>
          </p:nvSpPr>
          <p:spPr>
            <a:xfrm>
              <a:off x="2552703" y="1409703"/>
              <a:ext cx="3998212" cy="3998212"/>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4" name="Oval 123"/>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5" name="Oval 124"/>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6" name="Oval 125"/>
            <p:cNvSpPr/>
            <p:nvPr/>
          </p:nvSpPr>
          <p:spPr>
            <a:xfrm>
              <a:off x="2628900" y="1485900"/>
              <a:ext cx="3886200" cy="3886200"/>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7" name="Oval 126"/>
            <p:cNvSpPr>
              <a:spLocks noChangeAspect="1"/>
            </p:cNvSpPr>
            <p:nvPr/>
          </p:nvSpPr>
          <p:spPr>
            <a:xfrm>
              <a:off x="2676524" y="1533524"/>
              <a:ext cx="3790951" cy="379095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8" name="Oval 127"/>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29" name="TextBox 128"/>
          <p:cNvSpPr txBox="1"/>
          <p:nvPr/>
        </p:nvSpPr>
        <p:spPr>
          <a:xfrm>
            <a:off x="6914693" y="4826243"/>
            <a:ext cx="2438487" cy="1200329"/>
          </a:xfrm>
          <a:prstGeom prst="rect">
            <a:avLst/>
          </a:prstGeom>
          <a:noFill/>
        </p:spPr>
        <p:txBody>
          <a:bodyPr wrap="square" rtlCol="0">
            <a:spAutoFit/>
          </a:bodyPr>
          <a:lstStyle/>
          <a:p>
            <a:r>
              <a:rPr lang="en-GB" dirty="0" smtClean="0">
                <a:latin typeface="Comic Sans MS" panose="030F0702030302020204" pitchFamily="66" charset="0"/>
              </a:rPr>
              <a:t>When the wheels finally come to rest which letter will be in this position?</a:t>
            </a:r>
            <a:endParaRPr lang="en-GB" dirty="0">
              <a:latin typeface="Comic Sans MS" panose="030F0702030302020204" pitchFamily="66" charset="0"/>
            </a:endParaRPr>
          </a:p>
        </p:txBody>
      </p:sp>
      <p:sp>
        <p:nvSpPr>
          <p:cNvPr id="130" name="TextBox 129"/>
          <p:cNvSpPr txBox="1"/>
          <p:nvPr/>
        </p:nvSpPr>
        <p:spPr>
          <a:xfrm>
            <a:off x="84262" y="1377142"/>
            <a:ext cx="2517054" cy="2308324"/>
          </a:xfrm>
          <a:prstGeom prst="rect">
            <a:avLst/>
          </a:prstGeom>
          <a:noFill/>
        </p:spPr>
        <p:txBody>
          <a:bodyPr wrap="square" rtlCol="0">
            <a:spAutoFit/>
          </a:bodyPr>
          <a:lstStyle/>
          <a:p>
            <a:r>
              <a:rPr lang="en-GB" dirty="0" smtClean="0">
                <a:latin typeface="Comic Sans MS" panose="030F0702030302020204" pitchFamily="66" charset="0"/>
              </a:rPr>
              <a:t>These wheels are all in perfect, non-slip contact with their neighbours and are driven by the first wheel (with its direction of spin shown).</a:t>
            </a:r>
          </a:p>
        </p:txBody>
      </p:sp>
      <p:sp>
        <p:nvSpPr>
          <p:cNvPr id="131" name="Rectangle 130"/>
          <p:cNvSpPr/>
          <p:nvPr/>
        </p:nvSpPr>
        <p:spPr>
          <a:xfrm>
            <a:off x="71644" y="5237003"/>
            <a:ext cx="2741241" cy="1477328"/>
          </a:xfrm>
          <a:prstGeom prst="rect">
            <a:avLst/>
          </a:prstGeom>
        </p:spPr>
        <p:txBody>
          <a:bodyPr wrap="square">
            <a:spAutoFit/>
          </a:bodyPr>
          <a:lstStyle/>
          <a:p>
            <a:r>
              <a:rPr lang="en-GB" dirty="0" smtClean="0">
                <a:latin typeface="Comic Sans MS" panose="030F0702030302020204" pitchFamily="66" charset="0"/>
              </a:rPr>
              <a:t>The lengths </a:t>
            </a:r>
            <a:r>
              <a:rPr lang="en-GB" dirty="0">
                <a:latin typeface="Comic Sans MS" panose="030F0702030302020204" pitchFamily="66" charset="0"/>
              </a:rPr>
              <a:t>refer to the diameter of each </a:t>
            </a:r>
            <a:r>
              <a:rPr lang="en-GB" dirty="0" smtClean="0">
                <a:latin typeface="Comic Sans MS" panose="030F0702030302020204" pitchFamily="66" charset="0"/>
              </a:rPr>
              <a:t>wheel.</a:t>
            </a:r>
          </a:p>
          <a:p>
            <a:endParaRPr lang="en-GB" dirty="0">
              <a:latin typeface="Comic Sans MS" panose="030F0702030302020204" pitchFamily="66" charset="0"/>
            </a:endParaRPr>
          </a:p>
          <a:p>
            <a:r>
              <a:rPr lang="en-GB" dirty="0" smtClean="0">
                <a:latin typeface="Comic Sans MS" panose="030F0702030302020204" pitchFamily="66" charset="0"/>
              </a:rPr>
              <a:t>(Diagram not to scale)</a:t>
            </a:r>
            <a:endParaRPr lang="en-GB" dirty="0">
              <a:latin typeface="Comic Sans MS" panose="030F0702030302020204" pitchFamily="66" charset="0"/>
            </a:endParaRPr>
          </a:p>
        </p:txBody>
      </p:sp>
      <p:sp>
        <p:nvSpPr>
          <p:cNvPr id="132" name="TextBox 131"/>
          <p:cNvSpPr txBox="1"/>
          <p:nvPr/>
        </p:nvSpPr>
        <p:spPr>
          <a:xfrm>
            <a:off x="8169053" y="0"/>
            <a:ext cx="974947"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dirty="0" smtClean="0">
                <a:latin typeface="Bradley Hand ITC" panose="03070402050302030203" pitchFamily="66" charset="0"/>
              </a:rPr>
              <a:t>SIC_39</a:t>
            </a:r>
            <a:endParaRPr lang="en-GB" sz="2000" dirty="0">
              <a:latin typeface="Bradley Hand ITC" panose="03070402050302030203" pitchFamily="66" charset="0"/>
            </a:endParaRPr>
          </a:p>
        </p:txBody>
      </p:sp>
    </p:spTree>
    <p:extLst>
      <p:ext uri="{BB962C8B-B14F-4D97-AF65-F5344CB8AC3E}">
        <p14:creationId xmlns:p14="http://schemas.microsoft.com/office/powerpoint/2010/main" val="3858774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29681" y="116822"/>
            <a:ext cx="4038600" cy="4038600"/>
            <a:chOff x="2552700" y="1409700"/>
            <a:chExt cx="4038600" cy="4038600"/>
          </a:xfrm>
        </p:grpSpPr>
        <p:sp>
          <p:nvSpPr>
            <p:cNvPr id="4" name="Oval 3"/>
            <p:cNvSpPr/>
            <p:nvPr/>
          </p:nvSpPr>
          <p:spPr>
            <a:xfrm>
              <a:off x="2552700" y="1409700"/>
              <a:ext cx="4038600" cy="4038600"/>
            </a:xfrm>
            <a:prstGeom prst="ellipse">
              <a:avLst/>
            </a:prstGeom>
            <a:solidFill>
              <a:srgbClr val="FFFF66"/>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p:cNvSpPr/>
            <p:nvPr/>
          </p:nvSpPr>
          <p:spPr>
            <a:xfrm>
              <a:off x="3924300" y="2781300"/>
              <a:ext cx="1295400" cy="1295400"/>
            </a:xfrm>
            <a:prstGeom prst="ellipse">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3038475" y="1895475"/>
              <a:ext cx="3067050" cy="3067050"/>
            </a:xfrm>
            <a:prstGeom prst="ellipse">
              <a:avLst/>
            </a:prstGeom>
            <a:solidFill>
              <a:schemeClr val="accent4">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4533900" y="3390900"/>
              <a:ext cx="76200" cy="76200"/>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8" name="Group 7"/>
            <p:cNvGrpSpPr/>
            <p:nvPr/>
          </p:nvGrpSpPr>
          <p:grpSpPr>
            <a:xfrm>
              <a:off x="2600325" y="1457325"/>
              <a:ext cx="3943350" cy="3943350"/>
              <a:chOff x="2600325" y="1457325"/>
              <a:chExt cx="3943350" cy="3943350"/>
            </a:xfrm>
            <a:solidFill>
              <a:schemeClr val="bg1"/>
            </a:solidFill>
          </p:grpSpPr>
          <p:grpSp>
            <p:nvGrpSpPr>
              <p:cNvPr id="30" name="Group 29"/>
              <p:cNvGrpSpPr/>
              <p:nvPr/>
            </p:nvGrpSpPr>
            <p:grpSpPr>
              <a:xfrm>
                <a:off x="4381500" y="1457325"/>
                <a:ext cx="381000" cy="3943350"/>
                <a:chOff x="4381500" y="1457325"/>
                <a:chExt cx="381000" cy="3943350"/>
              </a:xfrm>
              <a:grpFill/>
            </p:grpSpPr>
            <p:sp>
              <p:nvSpPr>
                <p:cNvPr id="34" name="Oval 3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I</a:t>
                  </a:r>
                  <a:endParaRPr lang="en-GB" b="1" dirty="0">
                    <a:solidFill>
                      <a:srgbClr val="FF0000"/>
                    </a:solidFill>
                    <a:latin typeface="Comic Sans MS" panose="030F0702030302020204" pitchFamily="66" charset="0"/>
                  </a:endParaRPr>
                </a:p>
              </p:txBody>
            </p:sp>
            <p:sp>
              <p:nvSpPr>
                <p:cNvPr id="35" name="Oval 3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A</a:t>
                  </a:r>
                  <a:endParaRPr lang="en-GB" b="1" dirty="0">
                    <a:latin typeface="Comic Sans MS" panose="030F0702030302020204" pitchFamily="66" charset="0"/>
                  </a:endParaRPr>
                </a:p>
              </p:txBody>
            </p:sp>
          </p:grpSp>
          <p:grpSp>
            <p:nvGrpSpPr>
              <p:cNvPr id="31" name="Group 30"/>
              <p:cNvGrpSpPr/>
              <p:nvPr/>
            </p:nvGrpSpPr>
            <p:grpSpPr>
              <a:xfrm rot="5400000">
                <a:off x="4381500" y="1457325"/>
                <a:ext cx="381000" cy="3943350"/>
                <a:chOff x="4381500" y="1457325"/>
                <a:chExt cx="381000" cy="3943350"/>
              </a:xfrm>
              <a:grpFill/>
            </p:grpSpPr>
            <p:sp>
              <p:nvSpPr>
                <p:cNvPr id="32" name="Oval 3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E</a:t>
                  </a:r>
                  <a:endParaRPr lang="en-GB" b="1" dirty="0">
                    <a:solidFill>
                      <a:srgbClr val="FF0000"/>
                    </a:solidFill>
                    <a:latin typeface="Comic Sans MS" panose="030F0702030302020204" pitchFamily="66" charset="0"/>
                  </a:endParaRPr>
                </a:p>
              </p:txBody>
            </p:sp>
            <p:sp>
              <p:nvSpPr>
                <p:cNvPr id="33" name="Oval 3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M</a:t>
                  </a:r>
                  <a:endParaRPr lang="en-GB" b="1" dirty="0">
                    <a:solidFill>
                      <a:srgbClr val="FF0000"/>
                    </a:solidFill>
                    <a:latin typeface="Comic Sans MS" panose="030F0702030302020204" pitchFamily="66" charset="0"/>
                  </a:endParaRPr>
                </a:p>
              </p:txBody>
            </p:sp>
          </p:grpSp>
        </p:grpSp>
        <p:grpSp>
          <p:nvGrpSpPr>
            <p:cNvPr id="9" name="Group 8"/>
            <p:cNvGrpSpPr/>
            <p:nvPr/>
          </p:nvGrpSpPr>
          <p:grpSpPr>
            <a:xfrm rot="-1380000">
              <a:off x="2600325" y="1457325"/>
              <a:ext cx="3943350" cy="3943350"/>
              <a:chOff x="2600325" y="1457325"/>
              <a:chExt cx="3943350" cy="3943350"/>
            </a:xfrm>
            <a:solidFill>
              <a:schemeClr val="bg1"/>
            </a:solidFill>
          </p:grpSpPr>
          <p:grpSp>
            <p:nvGrpSpPr>
              <p:cNvPr id="24" name="Group 23"/>
              <p:cNvGrpSpPr/>
              <p:nvPr/>
            </p:nvGrpSpPr>
            <p:grpSpPr>
              <a:xfrm>
                <a:off x="4381500" y="1457325"/>
                <a:ext cx="381000" cy="3943350"/>
                <a:chOff x="4381500" y="1457325"/>
                <a:chExt cx="381000" cy="3943350"/>
              </a:xfrm>
              <a:grpFill/>
            </p:grpSpPr>
            <p:sp>
              <p:nvSpPr>
                <p:cNvPr id="28" name="Oval 27"/>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J</a:t>
                  </a:r>
                  <a:endParaRPr lang="en-GB" b="1" dirty="0">
                    <a:solidFill>
                      <a:srgbClr val="FF0000"/>
                    </a:solidFill>
                    <a:latin typeface="Comic Sans MS" panose="030F0702030302020204" pitchFamily="66" charset="0"/>
                  </a:endParaRPr>
                </a:p>
              </p:txBody>
            </p:sp>
            <p:sp>
              <p:nvSpPr>
                <p:cNvPr id="29" name="Oval 28"/>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B</a:t>
                  </a:r>
                  <a:endParaRPr lang="en-GB" b="1" dirty="0">
                    <a:latin typeface="Comic Sans MS" panose="030F0702030302020204" pitchFamily="66" charset="0"/>
                  </a:endParaRPr>
                </a:p>
              </p:txBody>
            </p:sp>
          </p:grpSp>
          <p:grpSp>
            <p:nvGrpSpPr>
              <p:cNvPr id="25" name="Group 24"/>
              <p:cNvGrpSpPr/>
              <p:nvPr/>
            </p:nvGrpSpPr>
            <p:grpSpPr>
              <a:xfrm rot="5400000">
                <a:off x="4381500" y="1457325"/>
                <a:ext cx="381000" cy="3943350"/>
                <a:chOff x="4381500" y="1457325"/>
                <a:chExt cx="381000" cy="3943350"/>
              </a:xfrm>
              <a:grpFill/>
            </p:grpSpPr>
            <p:sp>
              <p:nvSpPr>
                <p:cNvPr id="26" name="Oval 2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F</a:t>
                  </a:r>
                  <a:endParaRPr lang="en-GB" b="1" dirty="0">
                    <a:solidFill>
                      <a:srgbClr val="FF0000"/>
                    </a:solidFill>
                    <a:latin typeface="Comic Sans MS" panose="030F0702030302020204" pitchFamily="66" charset="0"/>
                  </a:endParaRPr>
                </a:p>
              </p:txBody>
            </p:sp>
            <p:sp>
              <p:nvSpPr>
                <p:cNvPr id="27" name="Oval 2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N</a:t>
                  </a:r>
                  <a:endParaRPr lang="en-GB" b="1" dirty="0">
                    <a:solidFill>
                      <a:srgbClr val="FF0000"/>
                    </a:solidFill>
                    <a:latin typeface="Comic Sans MS" panose="030F0702030302020204" pitchFamily="66" charset="0"/>
                  </a:endParaRPr>
                </a:p>
              </p:txBody>
            </p:sp>
          </p:grpSp>
        </p:grpSp>
        <p:grpSp>
          <p:nvGrpSpPr>
            <p:cNvPr id="10" name="Group 9"/>
            <p:cNvGrpSpPr/>
            <p:nvPr/>
          </p:nvGrpSpPr>
          <p:grpSpPr>
            <a:xfrm rot="-4080000">
              <a:off x="2600325" y="1457325"/>
              <a:ext cx="3943350" cy="3943350"/>
              <a:chOff x="2600325" y="1457325"/>
              <a:chExt cx="3943350" cy="3943350"/>
            </a:xfrm>
            <a:solidFill>
              <a:schemeClr val="bg1"/>
            </a:solidFill>
          </p:grpSpPr>
          <p:grpSp>
            <p:nvGrpSpPr>
              <p:cNvPr id="18" name="Group 17"/>
              <p:cNvGrpSpPr/>
              <p:nvPr/>
            </p:nvGrpSpPr>
            <p:grpSpPr>
              <a:xfrm>
                <a:off x="4381500" y="1457325"/>
                <a:ext cx="381000" cy="3943350"/>
                <a:chOff x="4381500" y="1457325"/>
                <a:chExt cx="381000" cy="3943350"/>
              </a:xfrm>
              <a:grpFill/>
            </p:grpSpPr>
            <p:sp>
              <p:nvSpPr>
                <p:cNvPr id="22" name="Oval 2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L</a:t>
                  </a:r>
                  <a:endParaRPr lang="en-GB" b="1" dirty="0">
                    <a:solidFill>
                      <a:srgbClr val="FF0000"/>
                    </a:solidFill>
                    <a:latin typeface="Comic Sans MS" panose="030F0702030302020204" pitchFamily="66" charset="0"/>
                  </a:endParaRPr>
                </a:p>
              </p:txBody>
            </p:sp>
            <p:sp>
              <p:nvSpPr>
                <p:cNvPr id="23" name="Oval 2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D</a:t>
                  </a:r>
                  <a:endParaRPr lang="en-GB" b="1" dirty="0">
                    <a:latin typeface="Comic Sans MS" panose="030F0702030302020204" pitchFamily="66" charset="0"/>
                  </a:endParaRPr>
                </a:p>
              </p:txBody>
            </p:sp>
          </p:grpSp>
          <p:grpSp>
            <p:nvGrpSpPr>
              <p:cNvPr id="19" name="Group 18"/>
              <p:cNvGrpSpPr/>
              <p:nvPr/>
            </p:nvGrpSpPr>
            <p:grpSpPr>
              <a:xfrm rot="5400000">
                <a:off x="4381500" y="1457325"/>
                <a:ext cx="381000" cy="3943350"/>
                <a:chOff x="4381500" y="1457325"/>
                <a:chExt cx="381000" cy="3943350"/>
              </a:xfrm>
              <a:grpFill/>
            </p:grpSpPr>
            <p:sp>
              <p:nvSpPr>
                <p:cNvPr id="20" name="Oval 19"/>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H</a:t>
                  </a:r>
                  <a:endParaRPr lang="en-GB" b="1" dirty="0">
                    <a:solidFill>
                      <a:srgbClr val="FF0000"/>
                    </a:solidFill>
                    <a:latin typeface="Comic Sans MS" panose="030F0702030302020204" pitchFamily="66" charset="0"/>
                  </a:endParaRPr>
                </a:p>
              </p:txBody>
            </p:sp>
            <p:sp>
              <p:nvSpPr>
                <p:cNvPr id="21" name="Oval 20"/>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P</a:t>
                  </a:r>
                  <a:endParaRPr lang="en-GB" b="1" dirty="0">
                    <a:solidFill>
                      <a:srgbClr val="FF0000"/>
                    </a:solidFill>
                    <a:latin typeface="Comic Sans MS" panose="030F0702030302020204" pitchFamily="66" charset="0"/>
                  </a:endParaRPr>
                </a:p>
              </p:txBody>
            </p:sp>
          </p:grpSp>
        </p:grpSp>
        <p:grpSp>
          <p:nvGrpSpPr>
            <p:cNvPr id="11" name="Group 10"/>
            <p:cNvGrpSpPr/>
            <p:nvPr/>
          </p:nvGrpSpPr>
          <p:grpSpPr>
            <a:xfrm rot="-2700000">
              <a:off x="2600325" y="1457325"/>
              <a:ext cx="3943350" cy="3943350"/>
              <a:chOff x="2600325" y="1457325"/>
              <a:chExt cx="3943350" cy="3943350"/>
            </a:xfrm>
            <a:solidFill>
              <a:schemeClr val="bg1"/>
            </a:solidFill>
          </p:grpSpPr>
          <p:grpSp>
            <p:nvGrpSpPr>
              <p:cNvPr id="12" name="Group 11"/>
              <p:cNvGrpSpPr/>
              <p:nvPr/>
            </p:nvGrpSpPr>
            <p:grpSpPr>
              <a:xfrm>
                <a:off x="4381500" y="1457325"/>
                <a:ext cx="381000" cy="3943350"/>
                <a:chOff x="4381500" y="1457325"/>
                <a:chExt cx="381000" cy="3943350"/>
              </a:xfrm>
              <a:grpFill/>
            </p:grpSpPr>
            <p:sp>
              <p:nvSpPr>
                <p:cNvPr id="16" name="Oval 1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K</a:t>
                  </a:r>
                  <a:endParaRPr lang="en-GB" b="1" dirty="0">
                    <a:solidFill>
                      <a:srgbClr val="FF0000"/>
                    </a:solidFill>
                    <a:latin typeface="Comic Sans MS" panose="030F0702030302020204" pitchFamily="66" charset="0"/>
                  </a:endParaRPr>
                </a:p>
              </p:txBody>
            </p:sp>
            <p:sp>
              <p:nvSpPr>
                <p:cNvPr id="17" name="Oval 1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C</a:t>
                  </a:r>
                  <a:endParaRPr lang="en-GB" b="1" dirty="0">
                    <a:latin typeface="Comic Sans MS" panose="030F0702030302020204" pitchFamily="66" charset="0"/>
                  </a:endParaRPr>
                </a:p>
              </p:txBody>
            </p:sp>
          </p:grpSp>
          <p:grpSp>
            <p:nvGrpSpPr>
              <p:cNvPr id="13" name="Group 12"/>
              <p:cNvGrpSpPr/>
              <p:nvPr/>
            </p:nvGrpSpPr>
            <p:grpSpPr>
              <a:xfrm rot="5400000">
                <a:off x="4381500" y="1457325"/>
                <a:ext cx="381000" cy="3943350"/>
                <a:chOff x="4381500" y="1457325"/>
                <a:chExt cx="381000" cy="3943350"/>
              </a:xfrm>
              <a:grpFill/>
            </p:grpSpPr>
            <p:sp>
              <p:nvSpPr>
                <p:cNvPr id="14" name="Oval 1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G</a:t>
                  </a:r>
                  <a:endParaRPr lang="en-GB" b="1" dirty="0">
                    <a:solidFill>
                      <a:srgbClr val="FF0000"/>
                    </a:solidFill>
                    <a:latin typeface="Comic Sans MS" panose="030F0702030302020204" pitchFamily="66" charset="0"/>
                  </a:endParaRPr>
                </a:p>
              </p:txBody>
            </p:sp>
            <p:sp>
              <p:nvSpPr>
                <p:cNvPr id="15" name="Oval 1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O</a:t>
                  </a:r>
                  <a:endParaRPr lang="en-GB" b="1" dirty="0">
                    <a:solidFill>
                      <a:srgbClr val="FF0000"/>
                    </a:solidFill>
                    <a:latin typeface="Comic Sans MS" panose="030F0702030302020204" pitchFamily="66" charset="0"/>
                  </a:endParaRPr>
                </a:p>
              </p:txBody>
            </p:sp>
          </p:grpSp>
        </p:grpSp>
      </p:grpSp>
      <p:sp>
        <p:nvSpPr>
          <p:cNvPr id="52" name="Arc 51"/>
          <p:cNvSpPr/>
          <p:nvPr/>
        </p:nvSpPr>
        <p:spPr>
          <a:xfrm rot="5400000" flipH="1">
            <a:off x="5417441" y="4618249"/>
            <a:ext cx="1435212" cy="1435212"/>
          </a:xfrm>
          <a:prstGeom prst="arc">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nvGrpSpPr>
          <p:cNvPr id="53" name="Group 52"/>
          <p:cNvGrpSpPr/>
          <p:nvPr/>
        </p:nvGrpSpPr>
        <p:grpSpPr>
          <a:xfrm>
            <a:off x="3524362" y="3926160"/>
            <a:ext cx="1870836" cy="1870836"/>
            <a:chOff x="2552700" y="1409700"/>
            <a:chExt cx="4038600" cy="4038600"/>
          </a:xfrm>
        </p:grpSpPr>
        <p:sp>
          <p:nvSpPr>
            <p:cNvPr id="54" name="Pie 53"/>
            <p:cNvSpPr/>
            <p:nvPr/>
          </p:nvSpPr>
          <p:spPr>
            <a:xfrm>
              <a:off x="2667000" y="1524000"/>
              <a:ext cx="3810000" cy="3810000"/>
            </a:xfrm>
            <a:prstGeom prst="pie">
              <a:avLst>
                <a:gd name="adj1" fmla="val 12298"/>
                <a:gd name="adj2" fmla="val 5412384"/>
              </a:avLst>
            </a:prstGeom>
            <a:solidFill>
              <a:srgbClr val="FFFF66"/>
            </a:solidFill>
            <a:ln w="381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5" name="Pie 54"/>
            <p:cNvSpPr/>
            <p:nvPr/>
          </p:nvSpPr>
          <p:spPr>
            <a:xfrm rot="10800000">
              <a:off x="2667001" y="1524000"/>
              <a:ext cx="3810000" cy="3810000"/>
            </a:xfrm>
            <a:prstGeom prst="pie">
              <a:avLst>
                <a:gd name="adj1" fmla="val 12298"/>
                <a:gd name="adj2" fmla="val 5412384"/>
              </a:avLst>
            </a:prstGeom>
            <a:solidFill>
              <a:srgbClr val="FFFF6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6" name="Pie 55"/>
            <p:cNvSpPr/>
            <p:nvPr/>
          </p:nvSpPr>
          <p:spPr>
            <a:xfrm rot="10800000">
              <a:off x="2667001"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7" name="Pie 56"/>
            <p:cNvSpPr/>
            <p:nvPr/>
          </p:nvSpPr>
          <p:spPr>
            <a:xfrm>
              <a:off x="2667000"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58" name="Straight Connector 57"/>
            <p:cNvCxnSpPr>
              <a:stCxn id="63" idx="0"/>
              <a:endCxn id="63" idx="4"/>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63" idx="2"/>
              <a:endCxn id="63" idx="6"/>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63" idx="1"/>
              <a:endCxn id="63" idx="5"/>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63" idx="7"/>
              <a:endCxn id="63" idx="3"/>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Oval 62"/>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Oval 63"/>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Oval 64"/>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Oval 65"/>
            <p:cNvSpPr/>
            <p:nvPr/>
          </p:nvSpPr>
          <p:spPr>
            <a:xfrm>
              <a:off x="2628900" y="1485900"/>
              <a:ext cx="3886200" cy="38862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68" name="Group 67"/>
          <p:cNvGrpSpPr/>
          <p:nvPr/>
        </p:nvGrpSpPr>
        <p:grpSpPr>
          <a:xfrm>
            <a:off x="2745213" y="3572079"/>
            <a:ext cx="1000382" cy="1000382"/>
            <a:chOff x="2552700" y="1409700"/>
            <a:chExt cx="4038600" cy="4038600"/>
          </a:xfrm>
        </p:grpSpPr>
        <p:sp>
          <p:nvSpPr>
            <p:cNvPr id="69" name="Pie 68"/>
            <p:cNvSpPr/>
            <p:nvPr/>
          </p:nvSpPr>
          <p:spPr>
            <a:xfrm>
              <a:off x="2667000"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0" name="Pie 69"/>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1" name="Pie 70"/>
            <p:cNvSpPr/>
            <p:nvPr/>
          </p:nvSpPr>
          <p:spPr>
            <a:xfrm rot="10800000">
              <a:off x="2667001"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2" name="Pie 71"/>
            <p:cNvSpPr/>
            <p:nvPr/>
          </p:nvSpPr>
          <p:spPr>
            <a:xfrm>
              <a:off x="2667000"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73" name="Straight Connector 72"/>
            <p:cNvCxnSpPr>
              <a:stCxn id="78" idx="0"/>
              <a:endCxn id="78" idx="4"/>
            </p:cNvCxnSpPr>
            <p:nvPr/>
          </p:nvCxnSpPr>
          <p:spPr>
            <a:xfrm>
              <a:off x="4572000" y="1409700"/>
              <a:ext cx="0" cy="403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78" idx="2"/>
              <a:endCxn id="78" idx="6"/>
            </p:cNvCxnSpPr>
            <p:nvPr/>
          </p:nvCxnSpPr>
          <p:spPr>
            <a:xfrm>
              <a:off x="2552700" y="3429000"/>
              <a:ext cx="4038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78" idx="1"/>
              <a:endCxn id="78" idx="5"/>
            </p:cNvCxnSpPr>
            <p:nvPr/>
          </p:nvCxnSpPr>
          <p:spPr>
            <a:xfrm>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78" idx="7"/>
              <a:endCxn id="78" idx="3"/>
            </p:cNvCxnSpPr>
            <p:nvPr/>
          </p:nvCxnSpPr>
          <p:spPr>
            <a:xfrm flipH="1">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Oval 77"/>
            <p:cNvSpPr/>
            <p:nvPr/>
          </p:nvSpPr>
          <p:spPr>
            <a:xfrm>
              <a:off x="2552700" y="1409700"/>
              <a:ext cx="4038600" cy="403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9" name="Oval 78"/>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0" name="Oval 79"/>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1" name="Oval 80"/>
            <p:cNvSpPr/>
            <p:nvPr/>
          </p:nvSpPr>
          <p:spPr>
            <a:xfrm>
              <a:off x="2628900" y="1485900"/>
              <a:ext cx="3886200" cy="38862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2" name="Oval 81"/>
            <p:cNvSpPr/>
            <p:nvPr/>
          </p:nvSpPr>
          <p:spPr>
            <a:xfrm>
              <a:off x="2676525" y="1533525"/>
              <a:ext cx="3790950" cy="379095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Oval 82"/>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84" name="Group 83"/>
          <p:cNvGrpSpPr/>
          <p:nvPr/>
        </p:nvGrpSpPr>
        <p:grpSpPr>
          <a:xfrm>
            <a:off x="2723801" y="1379043"/>
            <a:ext cx="2309935" cy="2309935"/>
            <a:chOff x="2552700" y="1409700"/>
            <a:chExt cx="4038600" cy="4038600"/>
          </a:xfrm>
        </p:grpSpPr>
        <p:sp>
          <p:nvSpPr>
            <p:cNvPr id="85" name="Pie 84"/>
            <p:cNvSpPr>
              <a:spLocks noChangeAspect="1"/>
            </p:cNvSpPr>
            <p:nvPr/>
          </p:nvSpPr>
          <p:spPr>
            <a:xfrm>
              <a:off x="2571750"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6" name="Pie 85"/>
            <p:cNvSpPr>
              <a:spLocks noChangeAspect="1"/>
            </p:cNvSpPr>
            <p:nvPr/>
          </p:nvSpPr>
          <p:spPr>
            <a:xfrm rot="10800000">
              <a:off x="2571751"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7" name="Pie 86"/>
            <p:cNvSpPr>
              <a:spLocks noChangeAspect="1"/>
            </p:cNvSpPr>
            <p:nvPr/>
          </p:nvSpPr>
          <p:spPr>
            <a:xfrm rot="10800000">
              <a:off x="2571751"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8" name="Pie 87"/>
            <p:cNvSpPr>
              <a:spLocks noChangeAspect="1"/>
            </p:cNvSpPr>
            <p:nvPr/>
          </p:nvSpPr>
          <p:spPr>
            <a:xfrm>
              <a:off x="2571750"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89" name="Straight Connector 88"/>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4" name="Oval 93"/>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Oval 94"/>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Oval 95"/>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Oval 9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cxnSp>
        <p:nvCxnSpPr>
          <p:cNvPr id="98" name="Straight Arrow Connector 97"/>
          <p:cNvCxnSpPr/>
          <p:nvPr/>
        </p:nvCxnSpPr>
        <p:spPr>
          <a:xfrm flipH="1" flipV="1">
            <a:off x="7882908" y="4083310"/>
            <a:ext cx="346724" cy="76517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50" name="TextBox 6149"/>
          <p:cNvSpPr txBox="1"/>
          <p:nvPr/>
        </p:nvSpPr>
        <p:spPr>
          <a:xfrm>
            <a:off x="662152" y="358517"/>
            <a:ext cx="2529860" cy="523220"/>
          </a:xfrm>
          <a:prstGeom prst="rect">
            <a:avLst/>
          </a:prstGeom>
          <a:noFill/>
        </p:spPr>
        <p:txBody>
          <a:bodyPr wrap="none" rtlCol="0">
            <a:spAutoFit/>
          </a:bodyPr>
          <a:lstStyle/>
          <a:p>
            <a:r>
              <a:rPr lang="en-GB" sz="2800" b="1" dirty="0" smtClean="0">
                <a:latin typeface="Comic Sans MS" panose="030F0702030302020204" pitchFamily="66" charset="0"/>
              </a:rPr>
              <a:t>Letter Wheel</a:t>
            </a:r>
            <a:endParaRPr lang="en-GB" sz="2800" b="1" dirty="0">
              <a:latin typeface="Comic Sans MS" panose="030F0702030302020204" pitchFamily="66" charset="0"/>
            </a:endParaRPr>
          </a:p>
        </p:txBody>
      </p:sp>
      <p:sp>
        <p:nvSpPr>
          <p:cNvPr id="6151" name="TextBox 6150"/>
          <p:cNvSpPr txBox="1"/>
          <p:nvPr/>
        </p:nvSpPr>
        <p:spPr>
          <a:xfrm>
            <a:off x="5197223" y="6203145"/>
            <a:ext cx="3804837" cy="646331"/>
          </a:xfrm>
          <a:prstGeom prst="rect">
            <a:avLst/>
          </a:prstGeom>
          <a:noFill/>
        </p:spPr>
        <p:txBody>
          <a:bodyPr wrap="square" rtlCol="0">
            <a:spAutoFit/>
          </a:bodyPr>
          <a:lstStyle/>
          <a:p>
            <a:r>
              <a:rPr lang="en-GB" dirty="0" smtClean="0">
                <a:latin typeface="Comic Sans MS" panose="030F0702030302020204" pitchFamily="66" charset="0"/>
              </a:rPr>
              <a:t>This wheel makes </a:t>
            </a:r>
            <a:r>
              <a:rPr lang="en-GB" dirty="0">
                <a:latin typeface="Comic Sans MS" panose="030F0702030302020204" pitchFamily="66" charset="0"/>
              </a:rPr>
              <a:t>2</a:t>
            </a:r>
            <a:r>
              <a:rPr lang="en-GB" dirty="0" smtClean="0">
                <a:latin typeface="Comic Sans MS" panose="030F0702030302020204" pitchFamily="66" charset="0"/>
              </a:rPr>
              <a:t>31 </a:t>
            </a:r>
            <a:r>
              <a:rPr lang="en-GB" dirty="0" smtClean="0">
                <a:latin typeface="Comic Sans MS" panose="030F0702030302020204" pitchFamily="66" charset="0"/>
              </a:rPr>
              <a:t>complete revolutions in the direction shown</a:t>
            </a:r>
            <a:endParaRPr lang="en-GB" dirty="0">
              <a:latin typeface="Comic Sans MS" panose="030F0702030302020204" pitchFamily="66" charset="0"/>
            </a:endParaRPr>
          </a:p>
        </p:txBody>
      </p:sp>
      <p:sp>
        <p:nvSpPr>
          <p:cNvPr id="6152" name="TextBox 6151"/>
          <p:cNvSpPr txBox="1"/>
          <p:nvPr/>
        </p:nvSpPr>
        <p:spPr>
          <a:xfrm>
            <a:off x="4619784" y="5833813"/>
            <a:ext cx="904415" cy="369332"/>
          </a:xfrm>
          <a:prstGeom prst="rect">
            <a:avLst/>
          </a:prstGeom>
          <a:noFill/>
        </p:spPr>
        <p:txBody>
          <a:bodyPr wrap="none" rtlCol="0">
            <a:spAutoFit/>
          </a:bodyPr>
          <a:lstStyle/>
          <a:p>
            <a:r>
              <a:rPr lang="en-GB" dirty="0" smtClean="0"/>
              <a:t>130mm</a:t>
            </a:r>
            <a:endParaRPr lang="en-GB" dirty="0"/>
          </a:p>
        </p:txBody>
      </p:sp>
      <p:sp>
        <p:nvSpPr>
          <p:cNvPr id="110" name="TextBox 109"/>
          <p:cNvSpPr txBox="1"/>
          <p:nvPr/>
        </p:nvSpPr>
        <p:spPr>
          <a:xfrm>
            <a:off x="2678309" y="5147637"/>
            <a:ext cx="904415" cy="369332"/>
          </a:xfrm>
          <a:prstGeom prst="rect">
            <a:avLst/>
          </a:prstGeom>
          <a:noFill/>
        </p:spPr>
        <p:txBody>
          <a:bodyPr wrap="none" rtlCol="0">
            <a:spAutoFit/>
          </a:bodyPr>
          <a:lstStyle/>
          <a:p>
            <a:r>
              <a:rPr lang="en-GB" dirty="0" smtClean="0"/>
              <a:t>211mm</a:t>
            </a:r>
            <a:endParaRPr lang="en-GB" dirty="0"/>
          </a:p>
        </p:txBody>
      </p:sp>
      <p:sp>
        <p:nvSpPr>
          <p:cNvPr id="111" name="TextBox 110"/>
          <p:cNvSpPr txBox="1"/>
          <p:nvPr/>
        </p:nvSpPr>
        <p:spPr>
          <a:xfrm>
            <a:off x="1987300" y="4232708"/>
            <a:ext cx="904415" cy="369332"/>
          </a:xfrm>
          <a:prstGeom prst="rect">
            <a:avLst/>
          </a:prstGeom>
          <a:noFill/>
        </p:spPr>
        <p:txBody>
          <a:bodyPr wrap="none" rtlCol="0">
            <a:spAutoFit/>
          </a:bodyPr>
          <a:lstStyle/>
          <a:p>
            <a:r>
              <a:rPr lang="en-GB" dirty="0" smtClean="0"/>
              <a:t>109mm</a:t>
            </a:r>
            <a:endParaRPr lang="en-GB" dirty="0"/>
          </a:p>
        </p:txBody>
      </p:sp>
      <p:sp>
        <p:nvSpPr>
          <p:cNvPr id="112" name="TextBox 111"/>
          <p:cNvSpPr txBox="1"/>
          <p:nvPr/>
        </p:nvSpPr>
        <p:spPr>
          <a:xfrm>
            <a:off x="3798339" y="1026320"/>
            <a:ext cx="904415" cy="369332"/>
          </a:xfrm>
          <a:prstGeom prst="rect">
            <a:avLst/>
          </a:prstGeom>
          <a:noFill/>
        </p:spPr>
        <p:txBody>
          <a:bodyPr wrap="none" rtlCol="0">
            <a:spAutoFit/>
          </a:bodyPr>
          <a:lstStyle/>
          <a:p>
            <a:r>
              <a:rPr lang="en-GB" dirty="0" smtClean="0"/>
              <a:t>250mm</a:t>
            </a:r>
            <a:endParaRPr lang="en-GB" dirty="0"/>
          </a:p>
        </p:txBody>
      </p:sp>
      <p:sp>
        <p:nvSpPr>
          <p:cNvPr id="113" name="TextBox 112"/>
          <p:cNvSpPr txBox="1"/>
          <p:nvPr/>
        </p:nvSpPr>
        <p:spPr>
          <a:xfrm>
            <a:off x="5102321" y="127210"/>
            <a:ext cx="904415" cy="369332"/>
          </a:xfrm>
          <a:prstGeom prst="rect">
            <a:avLst/>
          </a:prstGeom>
          <a:noFill/>
        </p:spPr>
        <p:txBody>
          <a:bodyPr wrap="none" rtlCol="0">
            <a:spAutoFit/>
          </a:bodyPr>
          <a:lstStyle/>
          <a:p>
            <a:r>
              <a:rPr lang="en-GB" dirty="0" smtClean="0"/>
              <a:t>480mm</a:t>
            </a:r>
            <a:endParaRPr lang="en-GB" dirty="0"/>
          </a:p>
        </p:txBody>
      </p:sp>
      <p:grpSp>
        <p:nvGrpSpPr>
          <p:cNvPr id="109" name="Group 108"/>
          <p:cNvGrpSpPr>
            <a:grpSpLocks noChangeAspect="1"/>
          </p:cNvGrpSpPr>
          <p:nvPr/>
        </p:nvGrpSpPr>
        <p:grpSpPr>
          <a:xfrm>
            <a:off x="5268955" y="4794121"/>
            <a:ext cx="1393197" cy="1393197"/>
            <a:chOff x="2552703" y="1409703"/>
            <a:chExt cx="3998212" cy="3998212"/>
          </a:xfrm>
        </p:grpSpPr>
        <p:sp>
          <p:nvSpPr>
            <p:cNvPr id="114" name="Pie 113"/>
            <p:cNvSpPr/>
            <p:nvPr/>
          </p:nvSpPr>
          <p:spPr>
            <a:xfrm>
              <a:off x="2667000" y="1524000"/>
              <a:ext cx="3810000" cy="3810000"/>
            </a:xfrm>
            <a:prstGeom prst="pie">
              <a:avLst>
                <a:gd name="adj1" fmla="val 12298"/>
                <a:gd name="adj2" fmla="val 5412384"/>
              </a:avLst>
            </a:prstGeom>
            <a:solidFill>
              <a:srgbClr val="FFFF66"/>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5" name="Pie 114"/>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6" name="Pie 115"/>
            <p:cNvSpPr/>
            <p:nvPr/>
          </p:nvSpPr>
          <p:spPr>
            <a:xfrm rot="10800000">
              <a:off x="2667002" y="1506958"/>
              <a:ext cx="3810001" cy="3810001"/>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7" name="Pie 116"/>
            <p:cNvSpPr/>
            <p:nvPr/>
          </p:nvSpPr>
          <p:spPr>
            <a:xfrm>
              <a:off x="2667000" y="1524000"/>
              <a:ext cx="3810000" cy="3810000"/>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118" name="Straight Connector 117"/>
            <p:cNvCxnSpPr>
              <a:stCxn id="126" idx="0"/>
              <a:endCxn id="123" idx="4"/>
            </p:cNvCxnSpPr>
            <p:nvPr/>
          </p:nvCxnSpPr>
          <p:spPr>
            <a:xfrm flipH="1">
              <a:off x="4551810" y="1485899"/>
              <a:ext cx="20189" cy="3922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127" idx="2"/>
              <a:endCxn id="123" idx="6"/>
            </p:cNvCxnSpPr>
            <p:nvPr/>
          </p:nvCxnSpPr>
          <p:spPr>
            <a:xfrm flipV="1">
              <a:off x="2676524" y="3408810"/>
              <a:ext cx="3874391" cy="201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127" idx="1"/>
              <a:endCxn id="123" idx="5"/>
            </p:cNvCxnSpPr>
            <p:nvPr/>
          </p:nvCxnSpPr>
          <p:spPr>
            <a:xfrm>
              <a:off x="3231695" y="2088695"/>
              <a:ext cx="2733696" cy="27336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123" idx="7"/>
              <a:endCxn id="123" idx="3"/>
            </p:cNvCxnSpPr>
            <p:nvPr/>
          </p:nvCxnSpPr>
          <p:spPr>
            <a:xfrm flipH="1">
              <a:off x="3138228" y="1995228"/>
              <a:ext cx="2827163" cy="28271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3" name="Oval 122"/>
            <p:cNvSpPr>
              <a:spLocks noChangeAspect="1"/>
            </p:cNvSpPr>
            <p:nvPr/>
          </p:nvSpPr>
          <p:spPr>
            <a:xfrm>
              <a:off x="2552703" y="1409703"/>
              <a:ext cx="3998212" cy="3998212"/>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4" name="Oval 123"/>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5" name="Oval 124"/>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6" name="Oval 125"/>
            <p:cNvSpPr/>
            <p:nvPr/>
          </p:nvSpPr>
          <p:spPr>
            <a:xfrm>
              <a:off x="2628900" y="1485900"/>
              <a:ext cx="3886200" cy="3886200"/>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7" name="Oval 126"/>
            <p:cNvSpPr>
              <a:spLocks noChangeAspect="1"/>
            </p:cNvSpPr>
            <p:nvPr/>
          </p:nvSpPr>
          <p:spPr>
            <a:xfrm>
              <a:off x="2676524" y="1533524"/>
              <a:ext cx="3790951" cy="379095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8" name="Oval 127"/>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29" name="TextBox 128"/>
          <p:cNvSpPr txBox="1"/>
          <p:nvPr/>
        </p:nvSpPr>
        <p:spPr>
          <a:xfrm>
            <a:off x="6914693" y="4826243"/>
            <a:ext cx="2438487" cy="1200329"/>
          </a:xfrm>
          <a:prstGeom prst="rect">
            <a:avLst/>
          </a:prstGeom>
          <a:noFill/>
        </p:spPr>
        <p:txBody>
          <a:bodyPr wrap="square" rtlCol="0">
            <a:spAutoFit/>
          </a:bodyPr>
          <a:lstStyle/>
          <a:p>
            <a:r>
              <a:rPr lang="en-GB" dirty="0" smtClean="0">
                <a:latin typeface="Comic Sans MS" panose="030F0702030302020204" pitchFamily="66" charset="0"/>
              </a:rPr>
              <a:t>When the wheels finally come to rest which letter will be in this position?</a:t>
            </a:r>
            <a:endParaRPr lang="en-GB" dirty="0">
              <a:latin typeface="Comic Sans MS" panose="030F0702030302020204" pitchFamily="66" charset="0"/>
            </a:endParaRPr>
          </a:p>
        </p:txBody>
      </p:sp>
      <p:sp>
        <p:nvSpPr>
          <p:cNvPr id="130" name="TextBox 129"/>
          <p:cNvSpPr txBox="1"/>
          <p:nvPr/>
        </p:nvSpPr>
        <p:spPr>
          <a:xfrm>
            <a:off x="84262" y="1377142"/>
            <a:ext cx="2517054" cy="2308324"/>
          </a:xfrm>
          <a:prstGeom prst="rect">
            <a:avLst/>
          </a:prstGeom>
          <a:noFill/>
        </p:spPr>
        <p:txBody>
          <a:bodyPr wrap="square" rtlCol="0">
            <a:spAutoFit/>
          </a:bodyPr>
          <a:lstStyle/>
          <a:p>
            <a:r>
              <a:rPr lang="en-GB" dirty="0" smtClean="0">
                <a:latin typeface="Comic Sans MS" panose="030F0702030302020204" pitchFamily="66" charset="0"/>
              </a:rPr>
              <a:t>These wheels are all in perfect, non-slip contact with their neighbours and are driven by the first wheel (with its direction of spin shown).</a:t>
            </a:r>
          </a:p>
        </p:txBody>
      </p:sp>
      <p:sp>
        <p:nvSpPr>
          <p:cNvPr id="131" name="Rectangle 130"/>
          <p:cNvSpPr/>
          <p:nvPr/>
        </p:nvSpPr>
        <p:spPr>
          <a:xfrm>
            <a:off x="71644" y="5237003"/>
            <a:ext cx="2741241" cy="1477328"/>
          </a:xfrm>
          <a:prstGeom prst="rect">
            <a:avLst/>
          </a:prstGeom>
        </p:spPr>
        <p:txBody>
          <a:bodyPr wrap="square">
            <a:spAutoFit/>
          </a:bodyPr>
          <a:lstStyle/>
          <a:p>
            <a:r>
              <a:rPr lang="en-GB" dirty="0" smtClean="0">
                <a:latin typeface="Comic Sans MS" panose="030F0702030302020204" pitchFamily="66" charset="0"/>
              </a:rPr>
              <a:t>The lengths </a:t>
            </a:r>
            <a:r>
              <a:rPr lang="en-GB" dirty="0">
                <a:latin typeface="Comic Sans MS" panose="030F0702030302020204" pitchFamily="66" charset="0"/>
              </a:rPr>
              <a:t>refer to the diameter of each </a:t>
            </a:r>
            <a:r>
              <a:rPr lang="en-GB" dirty="0" smtClean="0">
                <a:latin typeface="Comic Sans MS" panose="030F0702030302020204" pitchFamily="66" charset="0"/>
              </a:rPr>
              <a:t>wheel.</a:t>
            </a:r>
          </a:p>
          <a:p>
            <a:endParaRPr lang="en-GB" dirty="0">
              <a:latin typeface="Comic Sans MS" panose="030F0702030302020204" pitchFamily="66" charset="0"/>
            </a:endParaRPr>
          </a:p>
          <a:p>
            <a:r>
              <a:rPr lang="en-GB" dirty="0" smtClean="0">
                <a:latin typeface="Comic Sans MS" panose="030F0702030302020204" pitchFamily="66" charset="0"/>
              </a:rPr>
              <a:t>(Diagram not to scale)</a:t>
            </a:r>
            <a:endParaRPr lang="en-GB" dirty="0">
              <a:latin typeface="Comic Sans MS" panose="030F0702030302020204" pitchFamily="66" charset="0"/>
            </a:endParaRPr>
          </a:p>
        </p:txBody>
      </p:sp>
      <p:sp>
        <p:nvSpPr>
          <p:cNvPr id="132" name="TextBox 131"/>
          <p:cNvSpPr txBox="1"/>
          <p:nvPr/>
        </p:nvSpPr>
        <p:spPr>
          <a:xfrm>
            <a:off x="8169053" y="0"/>
            <a:ext cx="974947"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dirty="0" smtClean="0">
                <a:latin typeface="Bradley Hand ITC" panose="03070402050302030203" pitchFamily="66" charset="0"/>
              </a:rPr>
              <a:t>SIC_39</a:t>
            </a:r>
            <a:endParaRPr lang="en-GB" sz="2000" dirty="0">
              <a:latin typeface="Bradley Hand ITC" panose="03070402050302030203" pitchFamily="66" charset="0"/>
            </a:endParaRPr>
          </a:p>
        </p:txBody>
      </p:sp>
    </p:spTree>
    <p:extLst>
      <p:ext uri="{BB962C8B-B14F-4D97-AF65-F5344CB8AC3E}">
        <p14:creationId xmlns:p14="http://schemas.microsoft.com/office/powerpoint/2010/main" val="2013075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29681" y="116822"/>
            <a:ext cx="4038600" cy="4038600"/>
            <a:chOff x="2552700" y="1409700"/>
            <a:chExt cx="4038600" cy="4038600"/>
          </a:xfrm>
        </p:grpSpPr>
        <p:sp>
          <p:nvSpPr>
            <p:cNvPr id="4" name="Oval 3"/>
            <p:cNvSpPr/>
            <p:nvPr/>
          </p:nvSpPr>
          <p:spPr>
            <a:xfrm>
              <a:off x="2552700" y="1409700"/>
              <a:ext cx="4038600" cy="4038600"/>
            </a:xfrm>
            <a:prstGeom prst="ellipse">
              <a:avLst/>
            </a:prstGeom>
            <a:solidFill>
              <a:srgbClr val="FFFF66"/>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p:cNvSpPr/>
            <p:nvPr/>
          </p:nvSpPr>
          <p:spPr>
            <a:xfrm>
              <a:off x="3924300" y="2781300"/>
              <a:ext cx="1295400" cy="1295400"/>
            </a:xfrm>
            <a:prstGeom prst="ellipse">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3038475" y="1895475"/>
              <a:ext cx="3067050" cy="3067050"/>
            </a:xfrm>
            <a:prstGeom prst="ellipse">
              <a:avLst/>
            </a:prstGeom>
            <a:solidFill>
              <a:schemeClr val="accent4">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4533900" y="3390900"/>
              <a:ext cx="76200" cy="76200"/>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8" name="Group 7"/>
            <p:cNvGrpSpPr/>
            <p:nvPr/>
          </p:nvGrpSpPr>
          <p:grpSpPr>
            <a:xfrm>
              <a:off x="2600325" y="1457325"/>
              <a:ext cx="3943350" cy="3943350"/>
              <a:chOff x="2600325" y="1457325"/>
              <a:chExt cx="3943350" cy="3943350"/>
            </a:xfrm>
            <a:solidFill>
              <a:schemeClr val="bg1"/>
            </a:solidFill>
          </p:grpSpPr>
          <p:grpSp>
            <p:nvGrpSpPr>
              <p:cNvPr id="30" name="Group 29"/>
              <p:cNvGrpSpPr/>
              <p:nvPr/>
            </p:nvGrpSpPr>
            <p:grpSpPr>
              <a:xfrm>
                <a:off x="4381500" y="1457325"/>
                <a:ext cx="381000" cy="3943350"/>
                <a:chOff x="4381500" y="1457325"/>
                <a:chExt cx="381000" cy="3943350"/>
              </a:xfrm>
              <a:grpFill/>
            </p:grpSpPr>
            <p:sp>
              <p:nvSpPr>
                <p:cNvPr id="34" name="Oval 3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I</a:t>
                  </a:r>
                  <a:endParaRPr lang="en-GB" b="1" dirty="0">
                    <a:solidFill>
                      <a:srgbClr val="FF0000"/>
                    </a:solidFill>
                    <a:latin typeface="Comic Sans MS" panose="030F0702030302020204" pitchFamily="66" charset="0"/>
                  </a:endParaRPr>
                </a:p>
              </p:txBody>
            </p:sp>
            <p:sp>
              <p:nvSpPr>
                <p:cNvPr id="35" name="Oval 3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A</a:t>
                  </a:r>
                  <a:endParaRPr lang="en-GB" b="1" dirty="0">
                    <a:latin typeface="Comic Sans MS" panose="030F0702030302020204" pitchFamily="66" charset="0"/>
                  </a:endParaRPr>
                </a:p>
              </p:txBody>
            </p:sp>
          </p:grpSp>
          <p:grpSp>
            <p:nvGrpSpPr>
              <p:cNvPr id="31" name="Group 30"/>
              <p:cNvGrpSpPr/>
              <p:nvPr/>
            </p:nvGrpSpPr>
            <p:grpSpPr>
              <a:xfrm rot="5400000">
                <a:off x="4381500" y="1457325"/>
                <a:ext cx="381000" cy="3943350"/>
                <a:chOff x="4381500" y="1457325"/>
                <a:chExt cx="381000" cy="3943350"/>
              </a:xfrm>
              <a:grpFill/>
            </p:grpSpPr>
            <p:sp>
              <p:nvSpPr>
                <p:cNvPr id="32" name="Oval 3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E</a:t>
                  </a:r>
                  <a:endParaRPr lang="en-GB" b="1" dirty="0">
                    <a:solidFill>
                      <a:srgbClr val="FF0000"/>
                    </a:solidFill>
                    <a:latin typeface="Comic Sans MS" panose="030F0702030302020204" pitchFamily="66" charset="0"/>
                  </a:endParaRPr>
                </a:p>
              </p:txBody>
            </p:sp>
            <p:sp>
              <p:nvSpPr>
                <p:cNvPr id="33" name="Oval 3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M</a:t>
                  </a:r>
                  <a:endParaRPr lang="en-GB" b="1" dirty="0">
                    <a:solidFill>
                      <a:srgbClr val="FF0000"/>
                    </a:solidFill>
                    <a:latin typeface="Comic Sans MS" panose="030F0702030302020204" pitchFamily="66" charset="0"/>
                  </a:endParaRPr>
                </a:p>
              </p:txBody>
            </p:sp>
          </p:grpSp>
        </p:grpSp>
        <p:grpSp>
          <p:nvGrpSpPr>
            <p:cNvPr id="9" name="Group 8"/>
            <p:cNvGrpSpPr/>
            <p:nvPr/>
          </p:nvGrpSpPr>
          <p:grpSpPr>
            <a:xfrm rot="-1380000">
              <a:off x="2600325" y="1457325"/>
              <a:ext cx="3943350" cy="3943350"/>
              <a:chOff x="2600325" y="1457325"/>
              <a:chExt cx="3943350" cy="3943350"/>
            </a:xfrm>
            <a:solidFill>
              <a:schemeClr val="bg1"/>
            </a:solidFill>
          </p:grpSpPr>
          <p:grpSp>
            <p:nvGrpSpPr>
              <p:cNvPr id="24" name="Group 23"/>
              <p:cNvGrpSpPr/>
              <p:nvPr/>
            </p:nvGrpSpPr>
            <p:grpSpPr>
              <a:xfrm>
                <a:off x="4381500" y="1457325"/>
                <a:ext cx="381000" cy="3943350"/>
                <a:chOff x="4381500" y="1457325"/>
                <a:chExt cx="381000" cy="3943350"/>
              </a:xfrm>
              <a:grpFill/>
            </p:grpSpPr>
            <p:sp>
              <p:nvSpPr>
                <p:cNvPr id="28" name="Oval 27"/>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J</a:t>
                  </a:r>
                  <a:endParaRPr lang="en-GB" b="1" dirty="0">
                    <a:solidFill>
                      <a:srgbClr val="FF0000"/>
                    </a:solidFill>
                    <a:latin typeface="Comic Sans MS" panose="030F0702030302020204" pitchFamily="66" charset="0"/>
                  </a:endParaRPr>
                </a:p>
              </p:txBody>
            </p:sp>
            <p:sp>
              <p:nvSpPr>
                <p:cNvPr id="29" name="Oval 28"/>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B</a:t>
                  </a:r>
                  <a:endParaRPr lang="en-GB" b="1" dirty="0">
                    <a:latin typeface="Comic Sans MS" panose="030F0702030302020204" pitchFamily="66" charset="0"/>
                  </a:endParaRPr>
                </a:p>
              </p:txBody>
            </p:sp>
          </p:grpSp>
          <p:grpSp>
            <p:nvGrpSpPr>
              <p:cNvPr id="25" name="Group 24"/>
              <p:cNvGrpSpPr/>
              <p:nvPr/>
            </p:nvGrpSpPr>
            <p:grpSpPr>
              <a:xfrm rot="5400000">
                <a:off x="4381500" y="1457325"/>
                <a:ext cx="381000" cy="3943350"/>
                <a:chOff x="4381500" y="1457325"/>
                <a:chExt cx="381000" cy="3943350"/>
              </a:xfrm>
              <a:grpFill/>
            </p:grpSpPr>
            <p:sp>
              <p:nvSpPr>
                <p:cNvPr id="26" name="Oval 2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F</a:t>
                  </a:r>
                  <a:endParaRPr lang="en-GB" b="1" dirty="0">
                    <a:solidFill>
                      <a:srgbClr val="FF0000"/>
                    </a:solidFill>
                    <a:latin typeface="Comic Sans MS" panose="030F0702030302020204" pitchFamily="66" charset="0"/>
                  </a:endParaRPr>
                </a:p>
              </p:txBody>
            </p:sp>
            <p:sp>
              <p:nvSpPr>
                <p:cNvPr id="27" name="Oval 2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N</a:t>
                  </a:r>
                  <a:endParaRPr lang="en-GB" b="1" dirty="0">
                    <a:solidFill>
                      <a:srgbClr val="FF0000"/>
                    </a:solidFill>
                    <a:latin typeface="Comic Sans MS" panose="030F0702030302020204" pitchFamily="66" charset="0"/>
                  </a:endParaRPr>
                </a:p>
              </p:txBody>
            </p:sp>
          </p:grpSp>
        </p:grpSp>
        <p:grpSp>
          <p:nvGrpSpPr>
            <p:cNvPr id="10" name="Group 9"/>
            <p:cNvGrpSpPr/>
            <p:nvPr/>
          </p:nvGrpSpPr>
          <p:grpSpPr>
            <a:xfrm rot="-4080000">
              <a:off x="2600325" y="1457325"/>
              <a:ext cx="3943350" cy="3943350"/>
              <a:chOff x="2600325" y="1457325"/>
              <a:chExt cx="3943350" cy="3943350"/>
            </a:xfrm>
            <a:solidFill>
              <a:schemeClr val="bg1"/>
            </a:solidFill>
          </p:grpSpPr>
          <p:grpSp>
            <p:nvGrpSpPr>
              <p:cNvPr id="18" name="Group 17"/>
              <p:cNvGrpSpPr/>
              <p:nvPr/>
            </p:nvGrpSpPr>
            <p:grpSpPr>
              <a:xfrm>
                <a:off x="4381500" y="1457325"/>
                <a:ext cx="381000" cy="3943350"/>
                <a:chOff x="4381500" y="1457325"/>
                <a:chExt cx="381000" cy="3943350"/>
              </a:xfrm>
              <a:grpFill/>
            </p:grpSpPr>
            <p:sp>
              <p:nvSpPr>
                <p:cNvPr id="22" name="Oval 2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L</a:t>
                  </a:r>
                  <a:endParaRPr lang="en-GB" b="1" dirty="0">
                    <a:solidFill>
                      <a:srgbClr val="FF0000"/>
                    </a:solidFill>
                    <a:latin typeface="Comic Sans MS" panose="030F0702030302020204" pitchFamily="66" charset="0"/>
                  </a:endParaRPr>
                </a:p>
              </p:txBody>
            </p:sp>
            <p:sp>
              <p:nvSpPr>
                <p:cNvPr id="23" name="Oval 2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D</a:t>
                  </a:r>
                  <a:endParaRPr lang="en-GB" b="1" dirty="0">
                    <a:latin typeface="Comic Sans MS" panose="030F0702030302020204" pitchFamily="66" charset="0"/>
                  </a:endParaRPr>
                </a:p>
              </p:txBody>
            </p:sp>
          </p:grpSp>
          <p:grpSp>
            <p:nvGrpSpPr>
              <p:cNvPr id="19" name="Group 18"/>
              <p:cNvGrpSpPr/>
              <p:nvPr/>
            </p:nvGrpSpPr>
            <p:grpSpPr>
              <a:xfrm rot="5400000">
                <a:off x="4381500" y="1457325"/>
                <a:ext cx="381000" cy="3943350"/>
                <a:chOff x="4381500" y="1457325"/>
                <a:chExt cx="381000" cy="3943350"/>
              </a:xfrm>
              <a:grpFill/>
            </p:grpSpPr>
            <p:sp>
              <p:nvSpPr>
                <p:cNvPr id="20" name="Oval 19"/>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H</a:t>
                  </a:r>
                  <a:endParaRPr lang="en-GB" b="1" dirty="0">
                    <a:solidFill>
                      <a:srgbClr val="FF0000"/>
                    </a:solidFill>
                    <a:latin typeface="Comic Sans MS" panose="030F0702030302020204" pitchFamily="66" charset="0"/>
                  </a:endParaRPr>
                </a:p>
              </p:txBody>
            </p:sp>
            <p:sp>
              <p:nvSpPr>
                <p:cNvPr id="21" name="Oval 20"/>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P</a:t>
                  </a:r>
                  <a:endParaRPr lang="en-GB" b="1" dirty="0">
                    <a:solidFill>
                      <a:srgbClr val="FF0000"/>
                    </a:solidFill>
                    <a:latin typeface="Comic Sans MS" panose="030F0702030302020204" pitchFamily="66" charset="0"/>
                  </a:endParaRPr>
                </a:p>
              </p:txBody>
            </p:sp>
          </p:grpSp>
        </p:grpSp>
        <p:grpSp>
          <p:nvGrpSpPr>
            <p:cNvPr id="11" name="Group 10"/>
            <p:cNvGrpSpPr/>
            <p:nvPr/>
          </p:nvGrpSpPr>
          <p:grpSpPr>
            <a:xfrm rot="-2700000">
              <a:off x="2600325" y="1457325"/>
              <a:ext cx="3943350" cy="3943350"/>
              <a:chOff x="2600325" y="1457325"/>
              <a:chExt cx="3943350" cy="3943350"/>
            </a:xfrm>
            <a:solidFill>
              <a:schemeClr val="bg1"/>
            </a:solidFill>
          </p:grpSpPr>
          <p:grpSp>
            <p:nvGrpSpPr>
              <p:cNvPr id="12" name="Group 11"/>
              <p:cNvGrpSpPr/>
              <p:nvPr/>
            </p:nvGrpSpPr>
            <p:grpSpPr>
              <a:xfrm>
                <a:off x="4381500" y="1457325"/>
                <a:ext cx="381000" cy="3943350"/>
                <a:chOff x="4381500" y="1457325"/>
                <a:chExt cx="381000" cy="3943350"/>
              </a:xfrm>
              <a:grpFill/>
            </p:grpSpPr>
            <p:sp>
              <p:nvSpPr>
                <p:cNvPr id="16" name="Oval 1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K</a:t>
                  </a:r>
                  <a:endParaRPr lang="en-GB" b="1" dirty="0">
                    <a:solidFill>
                      <a:srgbClr val="FF0000"/>
                    </a:solidFill>
                    <a:latin typeface="Comic Sans MS" panose="030F0702030302020204" pitchFamily="66" charset="0"/>
                  </a:endParaRPr>
                </a:p>
              </p:txBody>
            </p:sp>
            <p:sp>
              <p:nvSpPr>
                <p:cNvPr id="17" name="Oval 1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C</a:t>
                  </a:r>
                  <a:endParaRPr lang="en-GB" b="1" dirty="0">
                    <a:latin typeface="Comic Sans MS" panose="030F0702030302020204" pitchFamily="66" charset="0"/>
                  </a:endParaRPr>
                </a:p>
              </p:txBody>
            </p:sp>
          </p:grpSp>
          <p:grpSp>
            <p:nvGrpSpPr>
              <p:cNvPr id="13" name="Group 12"/>
              <p:cNvGrpSpPr/>
              <p:nvPr/>
            </p:nvGrpSpPr>
            <p:grpSpPr>
              <a:xfrm rot="5400000">
                <a:off x="4381500" y="1457325"/>
                <a:ext cx="381000" cy="3943350"/>
                <a:chOff x="4381500" y="1457325"/>
                <a:chExt cx="381000" cy="3943350"/>
              </a:xfrm>
              <a:grpFill/>
            </p:grpSpPr>
            <p:sp>
              <p:nvSpPr>
                <p:cNvPr id="14" name="Oval 1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G</a:t>
                  </a:r>
                  <a:endParaRPr lang="en-GB" b="1" dirty="0">
                    <a:solidFill>
                      <a:srgbClr val="FF0000"/>
                    </a:solidFill>
                    <a:latin typeface="Comic Sans MS" panose="030F0702030302020204" pitchFamily="66" charset="0"/>
                  </a:endParaRPr>
                </a:p>
              </p:txBody>
            </p:sp>
            <p:sp>
              <p:nvSpPr>
                <p:cNvPr id="15" name="Oval 1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O</a:t>
                  </a:r>
                  <a:endParaRPr lang="en-GB" b="1" dirty="0">
                    <a:solidFill>
                      <a:srgbClr val="FF0000"/>
                    </a:solidFill>
                    <a:latin typeface="Comic Sans MS" panose="030F0702030302020204" pitchFamily="66" charset="0"/>
                  </a:endParaRPr>
                </a:p>
              </p:txBody>
            </p:sp>
          </p:grpSp>
        </p:grpSp>
      </p:grpSp>
      <p:sp>
        <p:nvSpPr>
          <p:cNvPr id="52" name="Arc 51"/>
          <p:cNvSpPr/>
          <p:nvPr/>
        </p:nvSpPr>
        <p:spPr>
          <a:xfrm rot="5400000" flipH="1">
            <a:off x="5417441" y="4618249"/>
            <a:ext cx="1435212" cy="1435212"/>
          </a:xfrm>
          <a:prstGeom prst="arc">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nvGrpSpPr>
          <p:cNvPr id="53" name="Group 52"/>
          <p:cNvGrpSpPr/>
          <p:nvPr/>
        </p:nvGrpSpPr>
        <p:grpSpPr>
          <a:xfrm>
            <a:off x="3524362" y="3926160"/>
            <a:ext cx="1870836" cy="1870836"/>
            <a:chOff x="2552700" y="1409700"/>
            <a:chExt cx="4038600" cy="4038600"/>
          </a:xfrm>
        </p:grpSpPr>
        <p:sp>
          <p:nvSpPr>
            <p:cNvPr id="54" name="Pie 53"/>
            <p:cNvSpPr/>
            <p:nvPr/>
          </p:nvSpPr>
          <p:spPr>
            <a:xfrm>
              <a:off x="2667000" y="1524000"/>
              <a:ext cx="3810000" cy="3810000"/>
            </a:xfrm>
            <a:prstGeom prst="pie">
              <a:avLst>
                <a:gd name="adj1" fmla="val 12298"/>
                <a:gd name="adj2" fmla="val 5412384"/>
              </a:avLst>
            </a:prstGeom>
            <a:solidFill>
              <a:srgbClr val="FFFF66"/>
            </a:solidFill>
            <a:ln w="381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5" name="Pie 54"/>
            <p:cNvSpPr/>
            <p:nvPr/>
          </p:nvSpPr>
          <p:spPr>
            <a:xfrm rot="10800000">
              <a:off x="2667001" y="1524000"/>
              <a:ext cx="3810000" cy="3810000"/>
            </a:xfrm>
            <a:prstGeom prst="pie">
              <a:avLst>
                <a:gd name="adj1" fmla="val 12298"/>
                <a:gd name="adj2" fmla="val 5412384"/>
              </a:avLst>
            </a:prstGeom>
            <a:solidFill>
              <a:srgbClr val="FFFF6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6" name="Pie 55"/>
            <p:cNvSpPr/>
            <p:nvPr/>
          </p:nvSpPr>
          <p:spPr>
            <a:xfrm rot="10800000">
              <a:off x="2667001"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7" name="Pie 56"/>
            <p:cNvSpPr/>
            <p:nvPr/>
          </p:nvSpPr>
          <p:spPr>
            <a:xfrm>
              <a:off x="2667000"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58" name="Straight Connector 57"/>
            <p:cNvCxnSpPr>
              <a:stCxn id="63" idx="0"/>
              <a:endCxn id="63" idx="4"/>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63" idx="2"/>
              <a:endCxn id="63" idx="6"/>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63" idx="1"/>
              <a:endCxn id="63" idx="5"/>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63" idx="7"/>
              <a:endCxn id="63" idx="3"/>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Oval 62"/>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Oval 63"/>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Oval 64"/>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Oval 65"/>
            <p:cNvSpPr/>
            <p:nvPr/>
          </p:nvSpPr>
          <p:spPr>
            <a:xfrm>
              <a:off x="2628900" y="1485900"/>
              <a:ext cx="3886200" cy="38862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68" name="Group 67"/>
          <p:cNvGrpSpPr/>
          <p:nvPr/>
        </p:nvGrpSpPr>
        <p:grpSpPr>
          <a:xfrm>
            <a:off x="2745213" y="3572079"/>
            <a:ext cx="1000382" cy="1000382"/>
            <a:chOff x="2552700" y="1409700"/>
            <a:chExt cx="4038600" cy="4038600"/>
          </a:xfrm>
        </p:grpSpPr>
        <p:sp>
          <p:nvSpPr>
            <p:cNvPr id="69" name="Pie 68"/>
            <p:cNvSpPr/>
            <p:nvPr/>
          </p:nvSpPr>
          <p:spPr>
            <a:xfrm>
              <a:off x="2667000"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0" name="Pie 69"/>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1" name="Pie 70"/>
            <p:cNvSpPr/>
            <p:nvPr/>
          </p:nvSpPr>
          <p:spPr>
            <a:xfrm rot="10800000">
              <a:off x="2667001"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2" name="Pie 71"/>
            <p:cNvSpPr/>
            <p:nvPr/>
          </p:nvSpPr>
          <p:spPr>
            <a:xfrm>
              <a:off x="2667000"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73" name="Straight Connector 72"/>
            <p:cNvCxnSpPr>
              <a:stCxn id="78" idx="0"/>
              <a:endCxn id="78" idx="4"/>
            </p:cNvCxnSpPr>
            <p:nvPr/>
          </p:nvCxnSpPr>
          <p:spPr>
            <a:xfrm>
              <a:off x="4572000" y="1409700"/>
              <a:ext cx="0" cy="403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78" idx="2"/>
              <a:endCxn id="78" idx="6"/>
            </p:cNvCxnSpPr>
            <p:nvPr/>
          </p:nvCxnSpPr>
          <p:spPr>
            <a:xfrm>
              <a:off x="2552700" y="3429000"/>
              <a:ext cx="4038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78" idx="1"/>
              <a:endCxn id="78" idx="5"/>
            </p:cNvCxnSpPr>
            <p:nvPr/>
          </p:nvCxnSpPr>
          <p:spPr>
            <a:xfrm>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78" idx="7"/>
              <a:endCxn id="78" idx="3"/>
            </p:cNvCxnSpPr>
            <p:nvPr/>
          </p:nvCxnSpPr>
          <p:spPr>
            <a:xfrm flipH="1">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Oval 77"/>
            <p:cNvSpPr/>
            <p:nvPr/>
          </p:nvSpPr>
          <p:spPr>
            <a:xfrm>
              <a:off x="2552700" y="1409700"/>
              <a:ext cx="4038600" cy="403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9" name="Oval 78"/>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0" name="Oval 79"/>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1" name="Oval 80"/>
            <p:cNvSpPr/>
            <p:nvPr/>
          </p:nvSpPr>
          <p:spPr>
            <a:xfrm>
              <a:off x="2628900" y="1485900"/>
              <a:ext cx="3886200" cy="38862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2" name="Oval 81"/>
            <p:cNvSpPr/>
            <p:nvPr/>
          </p:nvSpPr>
          <p:spPr>
            <a:xfrm>
              <a:off x="2676525" y="1533525"/>
              <a:ext cx="3790950" cy="379095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Oval 82"/>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84" name="Group 83"/>
          <p:cNvGrpSpPr/>
          <p:nvPr/>
        </p:nvGrpSpPr>
        <p:grpSpPr>
          <a:xfrm>
            <a:off x="2723801" y="1379043"/>
            <a:ext cx="2309935" cy="2309935"/>
            <a:chOff x="2552700" y="1409700"/>
            <a:chExt cx="4038600" cy="4038600"/>
          </a:xfrm>
        </p:grpSpPr>
        <p:sp>
          <p:nvSpPr>
            <p:cNvPr id="85" name="Pie 84"/>
            <p:cNvSpPr>
              <a:spLocks noChangeAspect="1"/>
            </p:cNvSpPr>
            <p:nvPr/>
          </p:nvSpPr>
          <p:spPr>
            <a:xfrm>
              <a:off x="2571750"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6" name="Pie 85"/>
            <p:cNvSpPr>
              <a:spLocks noChangeAspect="1"/>
            </p:cNvSpPr>
            <p:nvPr/>
          </p:nvSpPr>
          <p:spPr>
            <a:xfrm rot="10800000">
              <a:off x="2571751"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7" name="Pie 86"/>
            <p:cNvSpPr>
              <a:spLocks noChangeAspect="1"/>
            </p:cNvSpPr>
            <p:nvPr/>
          </p:nvSpPr>
          <p:spPr>
            <a:xfrm rot="10800000">
              <a:off x="2571751"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8" name="Pie 87"/>
            <p:cNvSpPr>
              <a:spLocks noChangeAspect="1"/>
            </p:cNvSpPr>
            <p:nvPr/>
          </p:nvSpPr>
          <p:spPr>
            <a:xfrm>
              <a:off x="2571750"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89" name="Straight Connector 88"/>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4" name="Oval 93"/>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Oval 94"/>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Oval 95"/>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Oval 9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cxnSp>
        <p:nvCxnSpPr>
          <p:cNvPr id="98" name="Straight Arrow Connector 97"/>
          <p:cNvCxnSpPr/>
          <p:nvPr/>
        </p:nvCxnSpPr>
        <p:spPr>
          <a:xfrm flipH="1" flipV="1">
            <a:off x="7882908" y="4083310"/>
            <a:ext cx="346724" cy="76517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50" name="TextBox 6149"/>
          <p:cNvSpPr txBox="1"/>
          <p:nvPr/>
        </p:nvSpPr>
        <p:spPr>
          <a:xfrm>
            <a:off x="662152" y="358517"/>
            <a:ext cx="2529860" cy="523220"/>
          </a:xfrm>
          <a:prstGeom prst="rect">
            <a:avLst/>
          </a:prstGeom>
          <a:noFill/>
        </p:spPr>
        <p:txBody>
          <a:bodyPr wrap="none" rtlCol="0">
            <a:spAutoFit/>
          </a:bodyPr>
          <a:lstStyle/>
          <a:p>
            <a:r>
              <a:rPr lang="en-GB" sz="2800" b="1" dirty="0" smtClean="0">
                <a:latin typeface="Comic Sans MS" panose="030F0702030302020204" pitchFamily="66" charset="0"/>
              </a:rPr>
              <a:t>Letter Wheel</a:t>
            </a:r>
            <a:endParaRPr lang="en-GB" sz="2800" b="1" dirty="0">
              <a:latin typeface="Comic Sans MS" panose="030F0702030302020204" pitchFamily="66" charset="0"/>
            </a:endParaRPr>
          </a:p>
        </p:txBody>
      </p:sp>
      <p:sp>
        <p:nvSpPr>
          <p:cNvPr id="6151" name="TextBox 6150"/>
          <p:cNvSpPr txBox="1"/>
          <p:nvPr/>
        </p:nvSpPr>
        <p:spPr>
          <a:xfrm>
            <a:off x="5197223" y="6203145"/>
            <a:ext cx="3804837" cy="646331"/>
          </a:xfrm>
          <a:prstGeom prst="rect">
            <a:avLst/>
          </a:prstGeom>
          <a:noFill/>
        </p:spPr>
        <p:txBody>
          <a:bodyPr wrap="square" rtlCol="0">
            <a:spAutoFit/>
          </a:bodyPr>
          <a:lstStyle/>
          <a:p>
            <a:r>
              <a:rPr lang="en-GB" dirty="0" smtClean="0">
                <a:latin typeface="Comic Sans MS" panose="030F0702030302020204" pitchFamily="66" charset="0"/>
              </a:rPr>
              <a:t>This wheel makes </a:t>
            </a:r>
            <a:r>
              <a:rPr lang="en-GB" dirty="0" smtClean="0">
                <a:latin typeface="Comic Sans MS" panose="030F0702030302020204" pitchFamily="66" charset="0"/>
              </a:rPr>
              <a:t>234 </a:t>
            </a:r>
            <a:r>
              <a:rPr lang="en-GB" dirty="0" smtClean="0">
                <a:latin typeface="Comic Sans MS" panose="030F0702030302020204" pitchFamily="66" charset="0"/>
              </a:rPr>
              <a:t>complete revolutions in the direction shown</a:t>
            </a:r>
            <a:endParaRPr lang="en-GB" dirty="0">
              <a:latin typeface="Comic Sans MS" panose="030F0702030302020204" pitchFamily="66" charset="0"/>
            </a:endParaRPr>
          </a:p>
        </p:txBody>
      </p:sp>
      <p:sp>
        <p:nvSpPr>
          <p:cNvPr id="6152" name="TextBox 6151"/>
          <p:cNvSpPr txBox="1"/>
          <p:nvPr/>
        </p:nvSpPr>
        <p:spPr>
          <a:xfrm>
            <a:off x="4619784" y="5833813"/>
            <a:ext cx="904415" cy="369332"/>
          </a:xfrm>
          <a:prstGeom prst="rect">
            <a:avLst/>
          </a:prstGeom>
          <a:noFill/>
        </p:spPr>
        <p:txBody>
          <a:bodyPr wrap="none" rtlCol="0">
            <a:spAutoFit/>
          </a:bodyPr>
          <a:lstStyle/>
          <a:p>
            <a:r>
              <a:rPr lang="en-GB" dirty="0" smtClean="0"/>
              <a:t>130mm</a:t>
            </a:r>
            <a:endParaRPr lang="en-GB" dirty="0"/>
          </a:p>
        </p:txBody>
      </p:sp>
      <p:sp>
        <p:nvSpPr>
          <p:cNvPr id="110" name="TextBox 109"/>
          <p:cNvSpPr txBox="1"/>
          <p:nvPr/>
        </p:nvSpPr>
        <p:spPr>
          <a:xfrm>
            <a:off x="2678309" y="5147637"/>
            <a:ext cx="904415" cy="369332"/>
          </a:xfrm>
          <a:prstGeom prst="rect">
            <a:avLst/>
          </a:prstGeom>
          <a:noFill/>
        </p:spPr>
        <p:txBody>
          <a:bodyPr wrap="none" rtlCol="0">
            <a:spAutoFit/>
          </a:bodyPr>
          <a:lstStyle/>
          <a:p>
            <a:r>
              <a:rPr lang="en-GB" dirty="0" smtClean="0"/>
              <a:t>201mm</a:t>
            </a:r>
            <a:endParaRPr lang="en-GB" dirty="0"/>
          </a:p>
        </p:txBody>
      </p:sp>
      <p:sp>
        <p:nvSpPr>
          <p:cNvPr id="111" name="TextBox 110"/>
          <p:cNvSpPr txBox="1"/>
          <p:nvPr/>
        </p:nvSpPr>
        <p:spPr>
          <a:xfrm>
            <a:off x="1987300" y="4232708"/>
            <a:ext cx="904415" cy="369332"/>
          </a:xfrm>
          <a:prstGeom prst="rect">
            <a:avLst/>
          </a:prstGeom>
          <a:noFill/>
        </p:spPr>
        <p:txBody>
          <a:bodyPr wrap="none" rtlCol="0">
            <a:spAutoFit/>
          </a:bodyPr>
          <a:lstStyle/>
          <a:p>
            <a:r>
              <a:rPr lang="en-GB" dirty="0" smtClean="0"/>
              <a:t>112mm</a:t>
            </a:r>
            <a:endParaRPr lang="en-GB" dirty="0"/>
          </a:p>
        </p:txBody>
      </p:sp>
      <p:sp>
        <p:nvSpPr>
          <p:cNvPr id="112" name="TextBox 111"/>
          <p:cNvSpPr txBox="1"/>
          <p:nvPr/>
        </p:nvSpPr>
        <p:spPr>
          <a:xfrm>
            <a:off x="3798339" y="1026320"/>
            <a:ext cx="904415" cy="369332"/>
          </a:xfrm>
          <a:prstGeom prst="rect">
            <a:avLst/>
          </a:prstGeom>
          <a:noFill/>
        </p:spPr>
        <p:txBody>
          <a:bodyPr wrap="none" rtlCol="0">
            <a:spAutoFit/>
          </a:bodyPr>
          <a:lstStyle/>
          <a:p>
            <a:r>
              <a:rPr lang="en-GB" dirty="0" smtClean="0"/>
              <a:t>251mm</a:t>
            </a:r>
            <a:endParaRPr lang="en-GB" dirty="0"/>
          </a:p>
        </p:txBody>
      </p:sp>
      <p:sp>
        <p:nvSpPr>
          <p:cNvPr id="113" name="TextBox 112"/>
          <p:cNvSpPr txBox="1"/>
          <p:nvPr/>
        </p:nvSpPr>
        <p:spPr>
          <a:xfrm>
            <a:off x="5102321" y="127210"/>
            <a:ext cx="904415" cy="369332"/>
          </a:xfrm>
          <a:prstGeom prst="rect">
            <a:avLst/>
          </a:prstGeom>
          <a:noFill/>
        </p:spPr>
        <p:txBody>
          <a:bodyPr wrap="none" rtlCol="0">
            <a:spAutoFit/>
          </a:bodyPr>
          <a:lstStyle/>
          <a:p>
            <a:r>
              <a:rPr lang="en-GB" dirty="0" smtClean="0"/>
              <a:t>480mm</a:t>
            </a:r>
            <a:endParaRPr lang="en-GB" dirty="0"/>
          </a:p>
        </p:txBody>
      </p:sp>
      <p:grpSp>
        <p:nvGrpSpPr>
          <p:cNvPr id="109" name="Group 108"/>
          <p:cNvGrpSpPr>
            <a:grpSpLocks noChangeAspect="1"/>
          </p:cNvGrpSpPr>
          <p:nvPr/>
        </p:nvGrpSpPr>
        <p:grpSpPr>
          <a:xfrm>
            <a:off x="5268955" y="4794121"/>
            <a:ext cx="1393197" cy="1393197"/>
            <a:chOff x="2552703" y="1409703"/>
            <a:chExt cx="3998212" cy="3998212"/>
          </a:xfrm>
        </p:grpSpPr>
        <p:sp>
          <p:nvSpPr>
            <p:cNvPr id="114" name="Pie 113"/>
            <p:cNvSpPr/>
            <p:nvPr/>
          </p:nvSpPr>
          <p:spPr>
            <a:xfrm>
              <a:off x="2667000" y="1524000"/>
              <a:ext cx="3810000" cy="3810000"/>
            </a:xfrm>
            <a:prstGeom prst="pie">
              <a:avLst>
                <a:gd name="adj1" fmla="val 12298"/>
                <a:gd name="adj2" fmla="val 5412384"/>
              </a:avLst>
            </a:prstGeom>
            <a:solidFill>
              <a:srgbClr val="FFFF66"/>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5" name="Pie 114"/>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6" name="Pie 115"/>
            <p:cNvSpPr/>
            <p:nvPr/>
          </p:nvSpPr>
          <p:spPr>
            <a:xfrm rot="10800000">
              <a:off x="2667002" y="1506958"/>
              <a:ext cx="3810001" cy="3810001"/>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7" name="Pie 116"/>
            <p:cNvSpPr/>
            <p:nvPr/>
          </p:nvSpPr>
          <p:spPr>
            <a:xfrm>
              <a:off x="2667000" y="1524000"/>
              <a:ext cx="3810000" cy="3810000"/>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118" name="Straight Connector 117"/>
            <p:cNvCxnSpPr>
              <a:stCxn id="126" idx="0"/>
              <a:endCxn id="123" idx="4"/>
            </p:cNvCxnSpPr>
            <p:nvPr/>
          </p:nvCxnSpPr>
          <p:spPr>
            <a:xfrm flipH="1">
              <a:off x="4551810" y="1485899"/>
              <a:ext cx="20189" cy="3922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127" idx="2"/>
              <a:endCxn id="123" idx="6"/>
            </p:cNvCxnSpPr>
            <p:nvPr/>
          </p:nvCxnSpPr>
          <p:spPr>
            <a:xfrm flipV="1">
              <a:off x="2676524" y="3408810"/>
              <a:ext cx="3874391" cy="201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127" idx="1"/>
              <a:endCxn id="123" idx="5"/>
            </p:cNvCxnSpPr>
            <p:nvPr/>
          </p:nvCxnSpPr>
          <p:spPr>
            <a:xfrm>
              <a:off x="3231695" y="2088695"/>
              <a:ext cx="2733696" cy="27336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123" idx="7"/>
              <a:endCxn id="123" idx="3"/>
            </p:cNvCxnSpPr>
            <p:nvPr/>
          </p:nvCxnSpPr>
          <p:spPr>
            <a:xfrm flipH="1">
              <a:off x="3138228" y="1995228"/>
              <a:ext cx="2827163" cy="28271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3" name="Oval 122"/>
            <p:cNvSpPr>
              <a:spLocks noChangeAspect="1"/>
            </p:cNvSpPr>
            <p:nvPr/>
          </p:nvSpPr>
          <p:spPr>
            <a:xfrm>
              <a:off x="2552703" y="1409703"/>
              <a:ext cx="3998212" cy="3998212"/>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4" name="Oval 123"/>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5" name="Oval 124"/>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6" name="Oval 125"/>
            <p:cNvSpPr/>
            <p:nvPr/>
          </p:nvSpPr>
          <p:spPr>
            <a:xfrm>
              <a:off x="2628900" y="1485900"/>
              <a:ext cx="3886200" cy="3886200"/>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7" name="Oval 126"/>
            <p:cNvSpPr>
              <a:spLocks noChangeAspect="1"/>
            </p:cNvSpPr>
            <p:nvPr/>
          </p:nvSpPr>
          <p:spPr>
            <a:xfrm>
              <a:off x="2676524" y="1533524"/>
              <a:ext cx="3790951" cy="379095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8" name="Oval 127"/>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29" name="TextBox 128"/>
          <p:cNvSpPr txBox="1"/>
          <p:nvPr/>
        </p:nvSpPr>
        <p:spPr>
          <a:xfrm>
            <a:off x="6914693" y="4826243"/>
            <a:ext cx="2438487" cy="1200329"/>
          </a:xfrm>
          <a:prstGeom prst="rect">
            <a:avLst/>
          </a:prstGeom>
          <a:noFill/>
        </p:spPr>
        <p:txBody>
          <a:bodyPr wrap="square" rtlCol="0">
            <a:spAutoFit/>
          </a:bodyPr>
          <a:lstStyle/>
          <a:p>
            <a:r>
              <a:rPr lang="en-GB" dirty="0" smtClean="0">
                <a:latin typeface="Comic Sans MS" panose="030F0702030302020204" pitchFamily="66" charset="0"/>
              </a:rPr>
              <a:t>When the wheels finally come to rest which letter will be in this position?</a:t>
            </a:r>
            <a:endParaRPr lang="en-GB" dirty="0">
              <a:latin typeface="Comic Sans MS" panose="030F0702030302020204" pitchFamily="66" charset="0"/>
            </a:endParaRPr>
          </a:p>
        </p:txBody>
      </p:sp>
      <p:sp>
        <p:nvSpPr>
          <p:cNvPr id="130" name="TextBox 129"/>
          <p:cNvSpPr txBox="1"/>
          <p:nvPr/>
        </p:nvSpPr>
        <p:spPr>
          <a:xfrm>
            <a:off x="84262" y="1377142"/>
            <a:ext cx="2517054" cy="2308324"/>
          </a:xfrm>
          <a:prstGeom prst="rect">
            <a:avLst/>
          </a:prstGeom>
          <a:noFill/>
        </p:spPr>
        <p:txBody>
          <a:bodyPr wrap="square" rtlCol="0">
            <a:spAutoFit/>
          </a:bodyPr>
          <a:lstStyle/>
          <a:p>
            <a:r>
              <a:rPr lang="en-GB" dirty="0" smtClean="0">
                <a:latin typeface="Comic Sans MS" panose="030F0702030302020204" pitchFamily="66" charset="0"/>
              </a:rPr>
              <a:t>These wheels are all in perfect, non-slip contact with their neighbours and are driven by the first wheel (with its direction of spin shown).</a:t>
            </a:r>
          </a:p>
        </p:txBody>
      </p:sp>
      <p:sp>
        <p:nvSpPr>
          <p:cNvPr id="131" name="Rectangle 130"/>
          <p:cNvSpPr/>
          <p:nvPr/>
        </p:nvSpPr>
        <p:spPr>
          <a:xfrm>
            <a:off x="71644" y="5237003"/>
            <a:ext cx="2741241" cy="1477328"/>
          </a:xfrm>
          <a:prstGeom prst="rect">
            <a:avLst/>
          </a:prstGeom>
        </p:spPr>
        <p:txBody>
          <a:bodyPr wrap="square">
            <a:spAutoFit/>
          </a:bodyPr>
          <a:lstStyle/>
          <a:p>
            <a:r>
              <a:rPr lang="en-GB" dirty="0" smtClean="0">
                <a:latin typeface="Comic Sans MS" panose="030F0702030302020204" pitchFamily="66" charset="0"/>
              </a:rPr>
              <a:t>The lengths </a:t>
            </a:r>
            <a:r>
              <a:rPr lang="en-GB" dirty="0">
                <a:latin typeface="Comic Sans MS" panose="030F0702030302020204" pitchFamily="66" charset="0"/>
              </a:rPr>
              <a:t>refer to the diameter of each </a:t>
            </a:r>
            <a:r>
              <a:rPr lang="en-GB" dirty="0" smtClean="0">
                <a:latin typeface="Comic Sans MS" panose="030F0702030302020204" pitchFamily="66" charset="0"/>
              </a:rPr>
              <a:t>wheel.</a:t>
            </a:r>
          </a:p>
          <a:p>
            <a:endParaRPr lang="en-GB" dirty="0">
              <a:latin typeface="Comic Sans MS" panose="030F0702030302020204" pitchFamily="66" charset="0"/>
            </a:endParaRPr>
          </a:p>
          <a:p>
            <a:r>
              <a:rPr lang="en-GB" dirty="0" smtClean="0">
                <a:latin typeface="Comic Sans MS" panose="030F0702030302020204" pitchFamily="66" charset="0"/>
              </a:rPr>
              <a:t>(Diagram not to scale)</a:t>
            </a:r>
            <a:endParaRPr lang="en-GB" dirty="0">
              <a:latin typeface="Comic Sans MS" panose="030F0702030302020204" pitchFamily="66" charset="0"/>
            </a:endParaRPr>
          </a:p>
        </p:txBody>
      </p:sp>
      <p:sp>
        <p:nvSpPr>
          <p:cNvPr id="132" name="TextBox 131"/>
          <p:cNvSpPr txBox="1"/>
          <p:nvPr/>
        </p:nvSpPr>
        <p:spPr>
          <a:xfrm>
            <a:off x="8169053" y="0"/>
            <a:ext cx="974947"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dirty="0" smtClean="0">
                <a:latin typeface="Bradley Hand ITC" panose="03070402050302030203" pitchFamily="66" charset="0"/>
              </a:rPr>
              <a:t>SIC_39</a:t>
            </a:r>
            <a:endParaRPr lang="en-GB" sz="2000" dirty="0">
              <a:latin typeface="Bradley Hand ITC" panose="03070402050302030203" pitchFamily="66" charset="0"/>
            </a:endParaRPr>
          </a:p>
        </p:txBody>
      </p:sp>
    </p:spTree>
    <p:extLst>
      <p:ext uri="{BB962C8B-B14F-4D97-AF65-F5344CB8AC3E}">
        <p14:creationId xmlns:p14="http://schemas.microsoft.com/office/powerpoint/2010/main" val="2572823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29681" y="116822"/>
            <a:ext cx="4038600" cy="4038600"/>
            <a:chOff x="2552700" y="1409700"/>
            <a:chExt cx="4038600" cy="4038600"/>
          </a:xfrm>
        </p:grpSpPr>
        <p:sp>
          <p:nvSpPr>
            <p:cNvPr id="4" name="Oval 3"/>
            <p:cNvSpPr/>
            <p:nvPr/>
          </p:nvSpPr>
          <p:spPr>
            <a:xfrm>
              <a:off x="2552700" y="1409700"/>
              <a:ext cx="4038600" cy="4038600"/>
            </a:xfrm>
            <a:prstGeom prst="ellipse">
              <a:avLst/>
            </a:prstGeom>
            <a:solidFill>
              <a:srgbClr val="FFFF66"/>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p:cNvSpPr/>
            <p:nvPr/>
          </p:nvSpPr>
          <p:spPr>
            <a:xfrm>
              <a:off x="3924300" y="2781300"/>
              <a:ext cx="1295400" cy="1295400"/>
            </a:xfrm>
            <a:prstGeom prst="ellipse">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3038475" y="1895475"/>
              <a:ext cx="3067050" cy="3067050"/>
            </a:xfrm>
            <a:prstGeom prst="ellipse">
              <a:avLst/>
            </a:prstGeom>
            <a:solidFill>
              <a:schemeClr val="accent4">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4533900" y="3390900"/>
              <a:ext cx="76200" cy="76200"/>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8" name="Group 7"/>
            <p:cNvGrpSpPr/>
            <p:nvPr/>
          </p:nvGrpSpPr>
          <p:grpSpPr>
            <a:xfrm>
              <a:off x="2600325" y="1457325"/>
              <a:ext cx="3943350" cy="3943350"/>
              <a:chOff x="2600325" y="1457325"/>
              <a:chExt cx="3943350" cy="3943350"/>
            </a:xfrm>
            <a:solidFill>
              <a:schemeClr val="bg1"/>
            </a:solidFill>
          </p:grpSpPr>
          <p:grpSp>
            <p:nvGrpSpPr>
              <p:cNvPr id="30" name="Group 29"/>
              <p:cNvGrpSpPr/>
              <p:nvPr/>
            </p:nvGrpSpPr>
            <p:grpSpPr>
              <a:xfrm>
                <a:off x="4381500" y="1457325"/>
                <a:ext cx="381000" cy="3943350"/>
                <a:chOff x="4381500" y="1457325"/>
                <a:chExt cx="381000" cy="3943350"/>
              </a:xfrm>
              <a:grpFill/>
            </p:grpSpPr>
            <p:sp>
              <p:nvSpPr>
                <p:cNvPr id="34" name="Oval 3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I</a:t>
                  </a:r>
                  <a:endParaRPr lang="en-GB" b="1" dirty="0">
                    <a:solidFill>
                      <a:srgbClr val="FF0000"/>
                    </a:solidFill>
                    <a:latin typeface="Comic Sans MS" panose="030F0702030302020204" pitchFamily="66" charset="0"/>
                  </a:endParaRPr>
                </a:p>
              </p:txBody>
            </p:sp>
            <p:sp>
              <p:nvSpPr>
                <p:cNvPr id="35" name="Oval 3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A</a:t>
                  </a:r>
                  <a:endParaRPr lang="en-GB" b="1" dirty="0">
                    <a:latin typeface="Comic Sans MS" panose="030F0702030302020204" pitchFamily="66" charset="0"/>
                  </a:endParaRPr>
                </a:p>
              </p:txBody>
            </p:sp>
          </p:grpSp>
          <p:grpSp>
            <p:nvGrpSpPr>
              <p:cNvPr id="31" name="Group 30"/>
              <p:cNvGrpSpPr/>
              <p:nvPr/>
            </p:nvGrpSpPr>
            <p:grpSpPr>
              <a:xfrm rot="5400000">
                <a:off x="4381500" y="1457325"/>
                <a:ext cx="381000" cy="3943350"/>
                <a:chOff x="4381500" y="1457325"/>
                <a:chExt cx="381000" cy="3943350"/>
              </a:xfrm>
              <a:grpFill/>
            </p:grpSpPr>
            <p:sp>
              <p:nvSpPr>
                <p:cNvPr id="32" name="Oval 3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E</a:t>
                  </a:r>
                  <a:endParaRPr lang="en-GB" b="1" dirty="0">
                    <a:solidFill>
                      <a:srgbClr val="FF0000"/>
                    </a:solidFill>
                    <a:latin typeface="Comic Sans MS" panose="030F0702030302020204" pitchFamily="66" charset="0"/>
                  </a:endParaRPr>
                </a:p>
              </p:txBody>
            </p:sp>
            <p:sp>
              <p:nvSpPr>
                <p:cNvPr id="33" name="Oval 3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M</a:t>
                  </a:r>
                  <a:endParaRPr lang="en-GB" b="1" dirty="0">
                    <a:solidFill>
                      <a:srgbClr val="FF0000"/>
                    </a:solidFill>
                    <a:latin typeface="Comic Sans MS" panose="030F0702030302020204" pitchFamily="66" charset="0"/>
                  </a:endParaRPr>
                </a:p>
              </p:txBody>
            </p:sp>
          </p:grpSp>
        </p:grpSp>
        <p:grpSp>
          <p:nvGrpSpPr>
            <p:cNvPr id="9" name="Group 8"/>
            <p:cNvGrpSpPr/>
            <p:nvPr/>
          </p:nvGrpSpPr>
          <p:grpSpPr>
            <a:xfrm rot="-1380000">
              <a:off x="2600325" y="1457325"/>
              <a:ext cx="3943350" cy="3943350"/>
              <a:chOff x="2600325" y="1457325"/>
              <a:chExt cx="3943350" cy="3943350"/>
            </a:xfrm>
            <a:solidFill>
              <a:schemeClr val="bg1"/>
            </a:solidFill>
          </p:grpSpPr>
          <p:grpSp>
            <p:nvGrpSpPr>
              <p:cNvPr id="24" name="Group 23"/>
              <p:cNvGrpSpPr/>
              <p:nvPr/>
            </p:nvGrpSpPr>
            <p:grpSpPr>
              <a:xfrm>
                <a:off x="4381500" y="1457325"/>
                <a:ext cx="381000" cy="3943350"/>
                <a:chOff x="4381500" y="1457325"/>
                <a:chExt cx="381000" cy="3943350"/>
              </a:xfrm>
              <a:grpFill/>
            </p:grpSpPr>
            <p:sp>
              <p:nvSpPr>
                <p:cNvPr id="28" name="Oval 27"/>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J</a:t>
                  </a:r>
                  <a:endParaRPr lang="en-GB" b="1" dirty="0">
                    <a:solidFill>
                      <a:srgbClr val="FF0000"/>
                    </a:solidFill>
                    <a:latin typeface="Comic Sans MS" panose="030F0702030302020204" pitchFamily="66" charset="0"/>
                  </a:endParaRPr>
                </a:p>
              </p:txBody>
            </p:sp>
            <p:sp>
              <p:nvSpPr>
                <p:cNvPr id="29" name="Oval 28"/>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B</a:t>
                  </a:r>
                  <a:endParaRPr lang="en-GB" b="1" dirty="0">
                    <a:latin typeface="Comic Sans MS" panose="030F0702030302020204" pitchFamily="66" charset="0"/>
                  </a:endParaRPr>
                </a:p>
              </p:txBody>
            </p:sp>
          </p:grpSp>
          <p:grpSp>
            <p:nvGrpSpPr>
              <p:cNvPr id="25" name="Group 24"/>
              <p:cNvGrpSpPr/>
              <p:nvPr/>
            </p:nvGrpSpPr>
            <p:grpSpPr>
              <a:xfrm rot="5400000">
                <a:off x="4381500" y="1457325"/>
                <a:ext cx="381000" cy="3943350"/>
                <a:chOff x="4381500" y="1457325"/>
                <a:chExt cx="381000" cy="3943350"/>
              </a:xfrm>
              <a:grpFill/>
            </p:grpSpPr>
            <p:sp>
              <p:nvSpPr>
                <p:cNvPr id="26" name="Oval 2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F</a:t>
                  </a:r>
                  <a:endParaRPr lang="en-GB" b="1" dirty="0">
                    <a:solidFill>
                      <a:srgbClr val="FF0000"/>
                    </a:solidFill>
                    <a:latin typeface="Comic Sans MS" panose="030F0702030302020204" pitchFamily="66" charset="0"/>
                  </a:endParaRPr>
                </a:p>
              </p:txBody>
            </p:sp>
            <p:sp>
              <p:nvSpPr>
                <p:cNvPr id="27" name="Oval 2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N</a:t>
                  </a:r>
                  <a:endParaRPr lang="en-GB" b="1" dirty="0">
                    <a:solidFill>
                      <a:srgbClr val="FF0000"/>
                    </a:solidFill>
                    <a:latin typeface="Comic Sans MS" panose="030F0702030302020204" pitchFamily="66" charset="0"/>
                  </a:endParaRPr>
                </a:p>
              </p:txBody>
            </p:sp>
          </p:grpSp>
        </p:grpSp>
        <p:grpSp>
          <p:nvGrpSpPr>
            <p:cNvPr id="10" name="Group 9"/>
            <p:cNvGrpSpPr/>
            <p:nvPr/>
          </p:nvGrpSpPr>
          <p:grpSpPr>
            <a:xfrm rot="-4080000">
              <a:off x="2600325" y="1457325"/>
              <a:ext cx="3943350" cy="3943350"/>
              <a:chOff x="2600325" y="1457325"/>
              <a:chExt cx="3943350" cy="3943350"/>
            </a:xfrm>
            <a:solidFill>
              <a:schemeClr val="bg1"/>
            </a:solidFill>
          </p:grpSpPr>
          <p:grpSp>
            <p:nvGrpSpPr>
              <p:cNvPr id="18" name="Group 17"/>
              <p:cNvGrpSpPr/>
              <p:nvPr/>
            </p:nvGrpSpPr>
            <p:grpSpPr>
              <a:xfrm>
                <a:off x="4381500" y="1457325"/>
                <a:ext cx="381000" cy="3943350"/>
                <a:chOff x="4381500" y="1457325"/>
                <a:chExt cx="381000" cy="3943350"/>
              </a:xfrm>
              <a:grpFill/>
            </p:grpSpPr>
            <p:sp>
              <p:nvSpPr>
                <p:cNvPr id="22" name="Oval 2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L</a:t>
                  </a:r>
                  <a:endParaRPr lang="en-GB" b="1" dirty="0">
                    <a:solidFill>
                      <a:srgbClr val="FF0000"/>
                    </a:solidFill>
                    <a:latin typeface="Comic Sans MS" panose="030F0702030302020204" pitchFamily="66" charset="0"/>
                  </a:endParaRPr>
                </a:p>
              </p:txBody>
            </p:sp>
            <p:sp>
              <p:nvSpPr>
                <p:cNvPr id="23" name="Oval 2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D</a:t>
                  </a:r>
                  <a:endParaRPr lang="en-GB" b="1" dirty="0">
                    <a:latin typeface="Comic Sans MS" panose="030F0702030302020204" pitchFamily="66" charset="0"/>
                  </a:endParaRPr>
                </a:p>
              </p:txBody>
            </p:sp>
          </p:grpSp>
          <p:grpSp>
            <p:nvGrpSpPr>
              <p:cNvPr id="19" name="Group 18"/>
              <p:cNvGrpSpPr/>
              <p:nvPr/>
            </p:nvGrpSpPr>
            <p:grpSpPr>
              <a:xfrm rot="5400000">
                <a:off x="4381500" y="1457325"/>
                <a:ext cx="381000" cy="3943350"/>
                <a:chOff x="4381500" y="1457325"/>
                <a:chExt cx="381000" cy="3943350"/>
              </a:xfrm>
              <a:grpFill/>
            </p:grpSpPr>
            <p:sp>
              <p:nvSpPr>
                <p:cNvPr id="20" name="Oval 19"/>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H</a:t>
                  </a:r>
                  <a:endParaRPr lang="en-GB" b="1" dirty="0">
                    <a:solidFill>
                      <a:srgbClr val="FF0000"/>
                    </a:solidFill>
                    <a:latin typeface="Comic Sans MS" panose="030F0702030302020204" pitchFamily="66" charset="0"/>
                  </a:endParaRPr>
                </a:p>
              </p:txBody>
            </p:sp>
            <p:sp>
              <p:nvSpPr>
                <p:cNvPr id="21" name="Oval 20"/>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P</a:t>
                  </a:r>
                  <a:endParaRPr lang="en-GB" b="1" dirty="0">
                    <a:solidFill>
                      <a:srgbClr val="FF0000"/>
                    </a:solidFill>
                    <a:latin typeface="Comic Sans MS" panose="030F0702030302020204" pitchFamily="66" charset="0"/>
                  </a:endParaRPr>
                </a:p>
              </p:txBody>
            </p:sp>
          </p:grpSp>
        </p:grpSp>
        <p:grpSp>
          <p:nvGrpSpPr>
            <p:cNvPr id="11" name="Group 10"/>
            <p:cNvGrpSpPr/>
            <p:nvPr/>
          </p:nvGrpSpPr>
          <p:grpSpPr>
            <a:xfrm rot="-2700000">
              <a:off x="2600325" y="1457325"/>
              <a:ext cx="3943350" cy="3943350"/>
              <a:chOff x="2600325" y="1457325"/>
              <a:chExt cx="3943350" cy="3943350"/>
            </a:xfrm>
            <a:solidFill>
              <a:schemeClr val="bg1"/>
            </a:solidFill>
          </p:grpSpPr>
          <p:grpSp>
            <p:nvGrpSpPr>
              <p:cNvPr id="12" name="Group 11"/>
              <p:cNvGrpSpPr/>
              <p:nvPr/>
            </p:nvGrpSpPr>
            <p:grpSpPr>
              <a:xfrm>
                <a:off x="4381500" y="1457325"/>
                <a:ext cx="381000" cy="3943350"/>
                <a:chOff x="4381500" y="1457325"/>
                <a:chExt cx="381000" cy="3943350"/>
              </a:xfrm>
              <a:grpFill/>
            </p:grpSpPr>
            <p:sp>
              <p:nvSpPr>
                <p:cNvPr id="16" name="Oval 1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K</a:t>
                  </a:r>
                  <a:endParaRPr lang="en-GB" b="1" dirty="0">
                    <a:solidFill>
                      <a:srgbClr val="FF0000"/>
                    </a:solidFill>
                    <a:latin typeface="Comic Sans MS" panose="030F0702030302020204" pitchFamily="66" charset="0"/>
                  </a:endParaRPr>
                </a:p>
              </p:txBody>
            </p:sp>
            <p:sp>
              <p:nvSpPr>
                <p:cNvPr id="17" name="Oval 1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C</a:t>
                  </a:r>
                  <a:endParaRPr lang="en-GB" b="1" dirty="0">
                    <a:latin typeface="Comic Sans MS" panose="030F0702030302020204" pitchFamily="66" charset="0"/>
                  </a:endParaRPr>
                </a:p>
              </p:txBody>
            </p:sp>
          </p:grpSp>
          <p:grpSp>
            <p:nvGrpSpPr>
              <p:cNvPr id="13" name="Group 12"/>
              <p:cNvGrpSpPr/>
              <p:nvPr/>
            </p:nvGrpSpPr>
            <p:grpSpPr>
              <a:xfrm rot="5400000">
                <a:off x="4381500" y="1457325"/>
                <a:ext cx="381000" cy="3943350"/>
                <a:chOff x="4381500" y="1457325"/>
                <a:chExt cx="381000" cy="3943350"/>
              </a:xfrm>
              <a:grpFill/>
            </p:grpSpPr>
            <p:sp>
              <p:nvSpPr>
                <p:cNvPr id="14" name="Oval 1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G</a:t>
                  </a:r>
                  <a:endParaRPr lang="en-GB" b="1" dirty="0">
                    <a:solidFill>
                      <a:srgbClr val="FF0000"/>
                    </a:solidFill>
                    <a:latin typeface="Comic Sans MS" panose="030F0702030302020204" pitchFamily="66" charset="0"/>
                  </a:endParaRPr>
                </a:p>
              </p:txBody>
            </p:sp>
            <p:sp>
              <p:nvSpPr>
                <p:cNvPr id="15" name="Oval 1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O</a:t>
                  </a:r>
                  <a:endParaRPr lang="en-GB" b="1" dirty="0">
                    <a:solidFill>
                      <a:srgbClr val="FF0000"/>
                    </a:solidFill>
                    <a:latin typeface="Comic Sans MS" panose="030F0702030302020204" pitchFamily="66" charset="0"/>
                  </a:endParaRPr>
                </a:p>
              </p:txBody>
            </p:sp>
          </p:grpSp>
        </p:grpSp>
      </p:grpSp>
      <p:sp>
        <p:nvSpPr>
          <p:cNvPr id="52" name="Arc 51"/>
          <p:cNvSpPr/>
          <p:nvPr/>
        </p:nvSpPr>
        <p:spPr>
          <a:xfrm rot="5400000" flipH="1">
            <a:off x="5417441" y="4618249"/>
            <a:ext cx="1435212" cy="1435212"/>
          </a:xfrm>
          <a:prstGeom prst="arc">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nvGrpSpPr>
          <p:cNvPr id="53" name="Group 52"/>
          <p:cNvGrpSpPr/>
          <p:nvPr/>
        </p:nvGrpSpPr>
        <p:grpSpPr>
          <a:xfrm>
            <a:off x="3524362" y="3926160"/>
            <a:ext cx="1870836" cy="1870836"/>
            <a:chOff x="2552700" y="1409700"/>
            <a:chExt cx="4038600" cy="4038600"/>
          </a:xfrm>
        </p:grpSpPr>
        <p:sp>
          <p:nvSpPr>
            <p:cNvPr id="54" name="Pie 53"/>
            <p:cNvSpPr/>
            <p:nvPr/>
          </p:nvSpPr>
          <p:spPr>
            <a:xfrm>
              <a:off x="2667000" y="1524000"/>
              <a:ext cx="3810000" cy="3810000"/>
            </a:xfrm>
            <a:prstGeom prst="pie">
              <a:avLst>
                <a:gd name="adj1" fmla="val 12298"/>
                <a:gd name="adj2" fmla="val 5412384"/>
              </a:avLst>
            </a:prstGeom>
            <a:solidFill>
              <a:srgbClr val="FFFF66"/>
            </a:solidFill>
            <a:ln w="381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5" name="Pie 54"/>
            <p:cNvSpPr/>
            <p:nvPr/>
          </p:nvSpPr>
          <p:spPr>
            <a:xfrm rot="10800000">
              <a:off x="2667001" y="1524000"/>
              <a:ext cx="3810000" cy="3810000"/>
            </a:xfrm>
            <a:prstGeom prst="pie">
              <a:avLst>
                <a:gd name="adj1" fmla="val 12298"/>
                <a:gd name="adj2" fmla="val 5412384"/>
              </a:avLst>
            </a:prstGeom>
            <a:solidFill>
              <a:srgbClr val="FFFF6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6" name="Pie 55"/>
            <p:cNvSpPr/>
            <p:nvPr/>
          </p:nvSpPr>
          <p:spPr>
            <a:xfrm rot="10800000">
              <a:off x="2667001"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7" name="Pie 56"/>
            <p:cNvSpPr/>
            <p:nvPr/>
          </p:nvSpPr>
          <p:spPr>
            <a:xfrm>
              <a:off x="2667000"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58" name="Straight Connector 57"/>
            <p:cNvCxnSpPr>
              <a:stCxn id="63" idx="0"/>
              <a:endCxn id="63" idx="4"/>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63" idx="2"/>
              <a:endCxn id="63" idx="6"/>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63" idx="1"/>
              <a:endCxn id="63" idx="5"/>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63" idx="7"/>
              <a:endCxn id="63" idx="3"/>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Oval 62"/>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Oval 63"/>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Oval 64"/>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Oval 65"/>
            <p:cNvSpPr/>
            <p:nvPr/>
          </p:nvSpPr>
          <p:spPr>
            <a:xfrm>
              <a:off x="2628900" y="1485900"/>
              <a:ext cx="3886200" cy="38862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68" name="Group 67"/>
          <p:cNvGrpSpPr/>
          <p:nvPr/>
        </p:nvGrpSpPr>
        <p:grpSpPr>
          <a:xfrm>
            <a:off x="2745213" y="3572079"/>
            <a:ext cx="1000382" cy="1000382"/>
            <a:chOff x="2552700" y="1409700"/>
            <a:chExt cx="4038600" cy="4038600"/>
          </a:xfrm>
        </p:grpSpPr>
        <p:sp>
          <p:nvSpPr>
            <p:cNvPr id="69" name="Pie 68"/>
            <p:cNvSpPr/>
            <p:nvPr/>
          </p:nvSpPr>
          <p:spPr>
            <a:xfrm>
              <a:off x="2667000"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0" name="Pie 69"/>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1" name="Pie 70"/>
            <p:cNvSpPr/>
            <p:nvPr/>
          </p:nvSpPr>
          <p:spPr>
            <a:xfrm rot="10800000">
              <a:off x="2667001"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2" name="Pie 71"/>
            <p:cNvSpPr/>
            <p:nvPr/>
          </p:nvSpPr>
          <p:spPr>
            <a:xfrm>
              <a:off x="2667000"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73" name="Straight Connector 72"/>
            <p:cNvCxnSpPr>
              <a:stCxn id="78" idx="0"/>
              <a:endCxn id="78" idx="4"/>
            </p:cNvCxnSpPr>
            <p:nvPr/>
          </p:nvCxnSpPr>
          <p:spPr>
            <a:xfrm>
              <a:off x="4572000" y="1409700"/>
              <a:ext cx="0" cy="403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78" idx="2"/>
              <a:endCxn id="78" idx="6"/>
            </p:cNvCxnSpPr>
            <p:nvPr/>
          </p:nvCxnSpPr>
          <p:spPr>
            <a:xfrm>
              <a:off x="2552700" y="3429000"/>
              <a:ext cx="4038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78" idx="1"/>
              <a:endCxn id="78" idx="5"/>
            </p:cNvCxnSpPr>
            <p:nvPr/>
          </p:nvCxnSpPr>
          <p:spPr>
            <a:xfrm>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78" idx="7"/>
              <a:endCxn id="78" idx="3"/>
            </p:cNvCxnSpPr>
            <p:nvPr/>
          </p:nvCxnSpPr>
          <p:spPr>
            <a:xfrm flipH="1">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Oval 77"/>
            <p:cNvSpPr/>
            <p:nvPr/>
          </p:nvSpPr>
          <p:spPr>
            <a:xfrm>
              <a:off x="2552700" y="1409700"/>
              <a:ext cx="4038600" cy="403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9" name="Oval 78"/>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0" name="Oval 79"/>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1" name="Oval 80"/>
            <p:cNvSpPr/>
            <p:nvPr/>
          </p:nvSpPr>
          <p:spPr>
            <a:xfrm>
              <a:off x="2628900" y="1485900"/>
              <a:ext cx="3886200" cy="38862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2" name="Oval 81"/>
            <p:cNvSpPr/>
            <p:nvPr/>
          </p:nvSpPr>
          <p:spPr>
            <a:xfrm>
              <a:off x="2676525" y="1533525"/>
              <a:ext cx="3790950" cy="379095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Oval 82"/>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84" name="Group 83"/>
          <p:cNvGrpSpPr/>
          <p:nvPr/>
        </p:nvGrpSpPr>
        <p:grpSpPr>
          <a:xfrm>
            <a:off x="2723801" y="1379043"/>
            <a:ext cx="2309935" cy="2309935"/>
            <a:chOff x="2552700" y="1409700"/>
            <a:chExt cx="4038600" cy="4038600"/>
          </a:xfrm>
        </p:grpSpPr>
        <p:sp>
          <p:nvSpPr>
            <p:cNvPr id="85" name="Pie 84"/>
            <p:cNvSpPr>
              <a:spLocks noChangeAspect="1"/>
            </p:cNvSpPr>
            <p:nvPr/>
          </p:nvSpPr>
          <p:spPr>
            <a:xfrm>
              <a:off x="2571750"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6" name="Pie 85"/>
            <p:cNvSpPr>
              <a:spLocks noChangeAspect="1"/>
            </p:cNvSpPr>
            <p:nvPr/>
          </p:nvSpPr>
          <p:spPr>
            <a:xfrm rot="10800000">
              <a:off x="2571751"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7" name="Pie 86"/>
            <p:cNvSpPr>
              <a:spLocks noChangeAspect="1"/>
            </p:cNvSpPr>
            <p:nvPr/>
          </p:nvSpPr>
          <p:spPr>
            <a:xfrm rot="10800000">
              <a:off x="2571751"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8" name="Pie 87"/>
            <p:cNvSpPr>
              <a:spLocks noChangeAspect="1"/>
            </p:cNvSpPr>
            <p:nvPr/>
          </p:nvSpPr>
          <p:spPr>
            <a:xfrm>
              <a:off x="2571750"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89" name="Straight Connector 88"/>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4" name="Oval 93"/>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Oval 94"/>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Oval 95"/>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Oval 9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cxnSp>
        <p:nvCxnSpPr>
          <p:cNvPr id="98" name="Straight Arrow Connector 97"/>
          <p:cNvCxnSpPr/>
          <p:nvPr/>
        </p:nvCxnSpPr>
        <p:spPr>
          <a:xfrm flipH="1" flipV="1">
            <a:off x="7882908" y="4083310"/>
            <a:ext cx="346724" cy="76517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50" name="TextBox 6149"/>
          <p:cNvSpPr txBox="1"/>
          <p:nvPr/>
        </p:nvSpPr>
        <p:spPr>
          <a:xfrm>
            <a:off x="662152" y="358517"/>
            <a:ext cx="2529860" cy="523220"/>
          </a:xfrm>
          <a:prstGeom prst="rect">
            <a:avLst/>
          </a:prstGeom>
          <a:noFill/>
        </p:spPr>
        <p:txBody>
          <a:bodyPr wrap="none" rtlCol="0">
            <a:spAutoFit/>
          </a:bodyPr>
          <a:lstStyle/>
          <a:p>
            <a:r>
              <a:rPr lang="en-GB" sz="2800" b="1" dirty="0" smtClean="0">
                <a:latin typeface="Comic Sans MS" panose="030F0702030302020204" pitchFamily="66" charset="0"/>
              </a:rPr>
              <a:t>Letter Wheel</a:t>
            </a:r>
            <a:endParaRPr lang="en-GB" sz="2800" b="1" dirty="0">
              <a:latin typeface="Comic Sans MS" panose="030F0702030302020204" pitchFamily="66" charset="0"/>
            </a:endParaRPr>
          </a:p>
        </p:txBody>
      </p:sp>
      <p:sp>
        <p:nvSpPr>
          <p:cNvPr id="6151" name="TextBox 6150"/>
          <p:cNvSpPr txBox="1"/>
          <p:nvPr/>
        </p:nvSpPr>
        <p:spPr>
          <a:xfrm>
            <a:off x="5197223" y="6203145"/>
            <a:ext cx="3804837" cy="646331"/>
          </a:xfrm>
          <a:prstGeom prst="rect">
            <a:avLst/>
          </a:prstGeom>
          <a:noFill/>
        </p:spPr>
        <p:txBody>
          <a:bodyPr wrap="square" rtlCol="0">
            <a:spAutoFit/>
          </a:bodyPr>
          <a:lstStyle/>
          <a:p>
            <a:r>
              <a:rPr lang="en-GB" dirty="0" smtClean="0">
                <a:latin typeface="Comic Sans MS" panose="030F0702030302020204" pitchFamily="66" charset="0"/>
              </a:rPr>
              <a:t>This wheel makes </a:t>
            </a:r>
            <a:r>
              <a:rPr lang="en-GB" dirty="0" smtClean="0">
                <a:latin typeface="Comic Sans MS" panose="030F0702030302020204" pitchFamily="66" charset="0"/>
              </a:rPr>
              <a:t>2</a:t>
            </a:r>
            <a:r>
              <a:rPr lang="en-GB" dirty="0" smtClean="0">
                <a:latin typeface="Comic Sans MS" panose="030F0702030302020204" pitchFamily="66" charset="0"/>
              </a:rPr>
              <a:t>82 </a:t>
            </a:r>
            <a:r>
              <a:rPr lang="en-GB" dirty="0" smtClean="0">
                <a:latin typeface="Comic Sans MS" panose="030F0702030302020204" pitchFamily="66" charset="0"/>
              </a:rPr>
              <a:t>complete revolutions in the direction shown</a:t>
            </a:r>
            <a:endParaRPr lang="en-GB" dirty="0">
              <a:latin typeface="Comic Sans MS" panose="030F0702030302020204" pitchFamily="66" charset="0"/>
            </a:endParaRPr>
          </a:p>
        </p:txBody>
      </p:sp>
      <p:sp>
        <p:nvSpPr>
          <p:cNvPr id="6152" name="TextBox 6151"/>
          <p:cNvSpPr txBox="1"/>
          <p:nvPr/>
        </p:nvSpPr>
        <p:spPr>
          <a:xfrm>
            <a:off x="4619784" y="5833813"/>
            <a:ext cx="904415" cy="369332"/>
          </a:xfrm>
          <a:prstGeom prst="rect">
            <a:avLst/>
          </a:prstGeom>
          <a:noFill/>
        </p:spPr>
        <p:txBody>
          <a:bodyPr wrap="none" rtlCol="0">
            <a:spAutoFit/>
          </a:bodyPr>
          <a:lstStyle/>
          <a:p>
            <a:r>
              <a:rPr lang="en-GB" dirty="0" smtClean="0"/>
              <a:t>130mm</a:t>
            </a:r>
            <a:endParaRPr lang="en-GB" dirty="0"/>
          </a:p>
        </p:txBody>
      </p:sp>
      <p:sp>
        <p:nvSpPr>
          <p:cNvPr id="110" name="TextBox 109"/>
          <p:cNvSpPr txBox="1"/>
          <p:nvPr/>
        </p:nvSpPr>
        <p:spPr>
          <a:xfrm>
            <a:off x="2678309" y="5147637"/>
            <a:ext cx="904415" cy="369332"/>
          </a:xfrm>
          <a:prstGeom prst="rect">
            <a:avLst/>
          </a:prstGeom>
          <a:noFill/>
        </p:spPr>
        <p:txBody>
          <a:bodyPr wrap="none" rtlCol="0">
            <a:spAutoFit/>
          </a:bodyPr>
          <a:lstStyle/>
          <a:p>
            <a:r>
              <a:rPr lang="en-GB" dirty="0" smtClean="0"/>
              <a:t>211mm</a:t>
            </a:r>
            <a:endParaRPr lang="en-GB" dirty="0"/>
          </a:p>
        </p:txBody>
      </p:sp>
      <p:sp>
        <p:nvSpPr>
          <p:cNvPr id="111" name="TextBox 110"/>
          <p:cNvSpPr txBox="1"/>
          <p:nvPr/>
        </p:nvSpPr>
        <p:spPr>
          <a:xfrm>
            <a:off x="1987300" y="4232708"/>
            <a:ext cx="904415" cy="369332"/>
          </a:xfrm>
          <a:prstGeom prst="rect">
            <a:avLst/>
          </a:prstGeom>
          <a:noFill/>
        </p:spPr>
        <p:txBody>
          <a:bodyPr wrap="none" rtlCol="0">
            <a:spAutoFit/>
          </a:bodyPr>
          <a:lstStyle/>
          <a:p>
            <a:r>
              <a:rPr lang="en-GB" dirty="0" smtClean="0"/>
              <a:t>112mm</a:t>
            </a:r>
            <a:endParaRPr lang="en-GB" dirty="0"/>
          </a:p>
        </p:txBody>
      </p:sp>
      <p:sp>
        <p:nvSpPr>
          <p:cNvPr id="112" name="TextBox 111"/>
          <p:cNvSpPr txBox="1"/>
          <p:nvPr/>
        </p:nvSpPr>
        <p:spPr>
          <a:xfrm>
            <a:off x="3798339" y="1026320"/>
            <a:ext cx="904415" cy="369332"/>
          </a:xfrm>
          <a:prstGeom prst="rect">
            <a:avLst/>
          </a:prstGeom>
          <a:noFill/>
        </p:spPr>
        <p:txBody>
          <a:bodyPr wrap="none" rtlCol="0">
            <a:spAutoFit/>
          </a:bodyPr>
          <a:lstStyle/>
          <a:p>
            <a:r>
              <a:rPr lang="en-GB" dirty="0" smtClean="0"/>
              <a:t>261mm</a:t>
            </a:r>
            <a:endParaRPr lang="en-GB" dirty="0"/>
          </a:p>
        </p:txBody>
      </p:sp>
      <p:sp>
        <p:nvSpPr>
          <p:cNvPr id="113" name="TextBox 112"/>
          <p:cNvSpPr txBox="1"/>
          <p:nvPr/>
        </p:nvSpPr>
        <p:spPr>
          <a:xfrm>
            <a:off x="5102321" y="127210"/>
            <a:ext cx="904415" cy="369332"/>
          </a:xfrm>
          <a:prstGeom prst="rect">
            <a:avLst/>
          </a:prstGeom>
          <a:noFill/>
        </p:spPr>
        <p:txBody>
          <a:bodyPr wrap="none" rtlCol="0">
            <a:spAutoFit/>
          </a:bodyPr>
          <a:lstStyle/>
          <a:p>
            <a:r>
              <a:rPr lang="en-GB" dirty="0" smtClean="0"/>
              <a:t>480mm</a:t>
            </a:r>
            <a:endParaRPr lang="en-GB" dirty="0"/>
          </a:p>
        </p:txBody>
      </p:sp>
      <p:grpSp>
        <p:nvGrpSpPr>
          <p:cNvPr id="109" name="Group 108"/>
          <p:cNvGrpSpPr>
            <a:grpSpLocks noChangeAspect="1"/>
          </p:cNvGrpSpPr>
          <p:nvPr/>
        </p:nvGrpSpPr>
        <p:grpSpPr>
          <a:xfrm>
            <a:off x="5268955" y="4794121"/>
            <a:ext cx="1393197" cy="1393197"/>
            <a:chOff x="2552703" y="1409703"/>
            <a:chExt cx="3998212" cy="3998212"/>
          </a:xfrm>
        </p:grpSpPr>
        <p:sp>
          <p:nvSpPr>
            <p:cNvPr id="114" name="Pie 113"/>
            <p:cNvSpPr/>
            <p:nvPr/>
          </p:nvSpPr>
          <p:spPr>
            <a:xfrm>
              <a:off x="2667000" y="1524000"/>
              <a:ext cx="3810000" cy="3810000"/>
            </a:xfrm>
            <a:prstGeom prst="pie">
              <a:avLst>
                <a:gd name="adj1" fmla="val 12298"/>
                <a:gd name="adj2" fmla="val 5412384"/>
              </a:avLst>
            </a:prstGeom>
            <a:solidFill>
              <a:srgbClr val="FFFF66"/>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5" name="Pie 114"/>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6" name="Pie 115"/>
            <p:cNvSpPr/>
            <p:nvPr/>
          </p:nvSpPr>
          <p:spPr>
            <a:xfrm rot="10800000">
              <a:off x="2667002" y="1506958"/>
              <a:ext cx="3810001" cy="3810001"/>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7" name="Pie 116"/>
            <p:cNvSpPr/>
            <p:nvPr/>
          </p:nvSpPr>
          <p:spPr>
            <a:xfrm>
              <a:off x="2667000" y="1524000"/>
              <a:ext cx="3810000" cy="3810000"/>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118" name="Straight Connector 117"/>
            <p:cNvCxnSpPr>
              <a:stCxn id="126" idx="0"/>
              <a:endCxn id="123" idx="4"/>
            </p:cNvCxnSpPr>
            <p:nvPr/>
          </p:nvCxnSpPr>
          <p:spPr>
            <a:xfrm flipH="1">
              <a:off x="4551810" y="1485899"/>
              <a:ext cx="20189" cy="3922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127" idx="2"/>
              <a:endCxn id="123" idx="6"/>
            </p:cNvCxnSpPr>
            <p:nvPr/>
          </p:nvCxnSpPr>
          <p:spPr>
            <a:xfrm flipV="1">
              <a:off x="2676524" y="3408810"/>
              <a:ext cx="3874391" cy="201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127" idx="1"/>
              <a:endCxn id="123" idx="5"/>
            </p:cNvCxnSpPr>
            <p:nvPr/>
          </p:nvCxnSpPr>
          <p:spPr>
            <a:xfrm>
              <a:off x="3231695" y="2088695"/>
              <a:ext cx="2733696" cy="27336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123" idx="7"/>
              <a:endCxn id="123" idx="3"/>
            </p:cNvCxnSpPr>
            <p:nvPr/>
          </p:nvCxnSpPr>
          <p:spPr>
            <a:xfrm flipH="1">
              <a:off x="3138228" y="1995228"/>
              <a:ext cx="2827163" cy="28271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3" name="Oval 122"/>
            <p:cNvSpPr>
              <a:spLocks noChangeAspect="1"/>
            </p:cNvSpPr>
            <p:nvPr/>
          </p:nvSpPr>
          <p:spPr>
            <a:xfrm>
              <a:off x="2552703" y="1409703"/>
              <a:ext cx="3998212" cy="3998212"/>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4" name="Oval 123"/>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5" name="Oval 124"/>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6" name="Oval 125"/>
            <p:cNvSpPr/>
            <p:nvPr/>
          </p:nvSpPr>
          <p:spPr>
            <a:xfrm>
              <a:off x="2628900" y="1485900"/>
              <a:ext cx="3886200" cy="3886200"/>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7" name="Oval 126"/>
            <p:cNvSpPr>
              <a:spLocks noChangeAspect="1"/>
            </p:cNvSpPr>
            <p:nvPr/>
          </p:nvSpPr>
          <p:spPr>
            <a:xfrm>
              <a:off x="2676524" y="1533524"/>
              <a:ext cx="3790951" cy="379095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8" name="Oval 127"/>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29" name="TextBox 128"/>
          <p:cNvSpPr txBox="1"/>
          <p:nvPr/>
        </p:nvSpPr>
        <p:spPr>
          <a:xfrm>
            <a:off x="6914693" y="4826243"/>
            <a:ext cx="2438487" cy="1200329"/>
          </a:xfrm>
          <a:prstGeom prst="rect">
            <a:avLst/>
          </a:prstGeom>
          <a:noFill/>
        </p:spPr>
        <p:txBody>
          <a:bodyPr wrap="square" rtlCol="0">
            <a:spAutoFit/>
          </a:bodyPr>
          <a:lstStyle/>
          <a:p>
            <a:r>
              <a:rPr lang="en-GB" dirty="0" smtClean="0">
                <a:latin typeface="Comic Sans MS" panose="030F0702030302020204" pitchFamily="66" charset="0"/>
              </a:rPr>
              <a:t>When the wheels finally come to rest which letter will be in this position?</a:t>
            </a:r>
            <a:endParaRPr lang="en-GB" dirty="0">
              <a:latin typeface="Comic Sans MS" panose="030F0702030302020204" pitchFamily="66" charset="0"/>
            </a:endParaRPr>
          </a:p>
        </p:txBody>
      </p:sp>
      <p:sp>
        <p:nvSpPr>
          <p:cNvPr id="130" name="TextBox 129"/>
          <p:cNvSpPr txBox="1"/>
          <p:nvPr/>
        </p:nvSpPr>
        <p:spPr>
          <a:xfrm>
            <a:off x="84262" y="1377142"/>
            <a:ext cx="2517054" cy="2308324"/>
          </a:xfrm>
          <a:prstGeom prst="rect">
            <a:avLst/>
          </a:prstGeom>
          <a:noFill/>
        </p:spPr>
        <p:txBody>
          <a:bodyPr wrap="square" rtlCol="0">
            <a:spAutoFit/>
          </a:bodyPr>
          <a:lstStyle/>
          <a:p>
            <a:r>
              <a:rPr lang="en-GB" dirty="0" smtClean="0">
                <a:latin typeface="Comic Sans MS" panose="030F0702030302020204" pitchFamily="66" charset="0"/>
              </a:rPr>
              <a:t>These wheels are all in perfect, non-slip contact with their neighbours and are driven by the first wheel (with its direction of spin shown).</a:t>
            </a:r>
          </a:p>
        </p:txBody>
      </p:sp>
      <p:sp>
        <p:nvSpPr>
          <p:cNvPr id="131" name="Rectangle 130"/>
          <p:cNvSpPr/>
          <p:nvPr/>
        </p:nvSpPr>
        <p:spPr>
          <a:xfrm>
            <a:off x="71644" y="5237003"/>
            <a:ext cx="2741241" cy="1477328"/>
          </a:xfrm>
          <a:prstGeom prst="rect">
            <a:avLst/>
          </a:prstGeom>
        </p:spPr>
        <p:txBody>
          <a:bodyPr wrap="square">
            <a:spAutoFit/>
          </a:bodyPr>
          <a:lstStyle/>
          <a:p>
            <a:r>
              <a:rPr lang="en-GB" dirty="0" smtClean="0">
                <a:latin typeface="Comic Sans MS" panose="030F0702030302020204" pitchFamily="66" charset="0"/>
              </a:rPr>
              <a:t>The lengths </a:t>
            </a:r>
            <a:r>
              <a:rPr lang="en-GB" dirty="0">
                <a:latin typeface="Comic Sans MS" panose="030F0702030302020204" pitchFamily="66" charset="0"/>
              </a:rPr>
              <a:t>refer to the diameter of each </a:t>
            </a:r>
            <a:r>
              <a:rPr lang="en-GB" dirty="0" smtClean="0">
                <a:latin typeface="Comic Sans MS" panose="030F0702030302020204" pitchFamily="66" charset="0"/>
              </a:rPr>
              <a:t>wheel.</a:t>
            </a:r>
          </a:p>
          <a:p>
            <a:endParaRPr lang="en-GB" dirty="0">
              <a:latin typeface="Comic Sans MS" panose="030F0702030302020204" pitchFamily="66" charset="0"/>
            </a:endParaRPr>
          </a:p>
          <a:p>
            <a:r>
              <a:rPr lang="en-GB" dirty="0" smtClean="0">
                <a:latin typeface="Comic Sans MS" panose="030F0702030302020204" pitchFamily="66" charset="0"/>
              </a:rPr>
              <a:t>(Diagram not to scale)</a:t>
            </a:r>
            <a:endParaRPr lang="en-GB" dirty="0">
              <a:latin typeface="Comic Sans MS" panose="030F0702030302020204" pitchFamily="66" charset="0"/>
            </a:endParaRPr>
          </a:p>
        </p:txBody>
      </p:sp>
      <p:sp>
        <p:nvSpPr>
          <p:cNvPr id="132" name="TextBox 131"/>
          <p:cNvSpPr txBox="1"/>
          <p:nvPr/>
        </p:nvSpPr>
        <p:spPr>
          <a:xfrm>
            <a:off x="8169053" y="0"/>
            <a:ext cx="974947"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dirty="0" smtClean="0">
                <a:latin typeface="Bradley Hand ITC" panose="03070402050302030203" pitchFamily="66" charset="0"/>
              </a:rPr>
              <a:t>SIC_39</a:t>
            </a:r>
            <a:endParaRPr lang="en-GB" sz="2000" dirty="0">
              <a:latin typeface="Bradley Hand ITC" panose="03070402050302030203" pitchFamily="66" charset="0"/>
            </a:endParaRPr>
          </a:p>
        </p:txBody>
      </p:sp>
    </p:spTree>
    <p:extLst>
      <p:ext uri="{BB962C8B-B14F-4D97-AF65-F5344CB8AC3E}">
        <p14:creationId xmlns:p14="http://schemas.microsoft.com/office/powerpoint/2010/main" val="553753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29681" y="116822"/>
            <a:ext cx="4038600" cy="4038600"/>
            <a:chOff x="2552700" y="1409700"/>
            <a:chExt cx="4038600" cy="4038600"/>
          </a:xfrm>
        </p:grpSpPr>
        <p:sp>
          <p:nvSpPr>
            <p:cNvPr id="4" name="Oval 3"/>
            <p:cNvSpPr/>
            <p:nvPr/>
          </p:nvSpPr>
          <p:spPr>
            <a:xfrm>
              <a:off x="2552700" y="1409700"/>
              <a:ext cx="4038600" cy="4038600"/>
            </a:xfrm>
            <a:prstGeom prst="ellipse">
              <a:avLst/>
            </a:prstGeom>
            <a:solidFill>
              <a:srgbClr val="FFFF66"/>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p:cNvSpPr/>
            <p:nvPr/>
          </p:nvSpPr>
          <p:spPr>
            <a:xfrm>
              <a:off x="3924300" y="2781300"/>
              <a:ext cx="1295400" cy="1295400"/>
            </a:xfrm>
            <a:prstGeom prst="ellipse">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3038475" y="1895475"/>
              <a:ext cx="3067050" cy="3067050"/>
            </a:xfrm>
            <a:prstGeom prst="ellipse">
              <a:avLst/>
            </a:prstGeom>
            <a:solidFill>
              <a:schemeClr val="accent4">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4533900" y="3390900"/>
              <a:ext cx="76200" cy="76200"/>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8" name="Group 7"/>
            <p:cNvGrpSpPr/>
            <p:nvPr/>
          </p:nvGrpSpPr>
          <p:grpSpPr>
            <a:xfrm>
              <a:off x="2600325" y="1457325"/>
              <a:ext cx="3943350" cy="3943350"/>
              <a:chOff x="2600325" y="1457325"/>
              <a:chExt cx="3943350" cy="3943350"/>
            </a:xfrm>
            <a:solidFill>
              <a:schemeClr val="bg1"/>
            </a:solidFill>
          </p:grpSpPr>
          <p:grpSp>
            <p:nvGrpSpPr>
              <p:cNvPr id="30" name="Group 29"/>
              <p:cNvGrpSpPr/>
              <p:nvPr/>
            </p:nvGrpSpPr>
            <p:grpSpPr>
              <a:xfrm>
                <a:off x="4381500" y="1457325"/>
                <a:ext cx="381000" cy="3943350"/>
                <a:chOff x="4381500" y="1457325"/>
                <a:chExt cx="381000" cy="3943350"/>
              </a:xfrm>
              <a:grpFill/>
            </p:grpSpPr>
            <p:sp>
              <p:nvSpPr>
                <p:cNvPr id="34" name="Oval 3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I</a:t>
                  </a:r>
                  <a:endParaRPr lang="en-GB" b="1" dirty="0">
                    <a:solidFill>
                      <a:srgbClr val="FF0000"/>
                    </a:solidFill>
                    <a:latin typeface="Comic Sans MS" panose="030F0702030302020204" pitchFamily="66" charset="0"/>
                  </a:endParaRPr>
                </a:p>
              </p:txBody>
            </p:sp>
            <p:sp>
              <p:nvSpPr>
                <p:cNvPr id="35" name="Oval 3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A</a:t>
                  </a:r>
                  <a:endParaRPr lang="en-GB" b="1" dirty="0">
                    <a:latin typeface="Comic Sans MS" panose="030F0702030302020204" pitchFamily="66" charset="0"/>
                  </a:endParaRPr>
                </a:p>
              </p:txBody>
            </p:sp>
          </p:grpSp>
          <p:grpSp>
            <p:nvGrpSpPr>
              <p:cNvPr id="31" name="Group 30"/>
              <p:cNvGrpSpPr/>
              <p:nvPr/>
            </p:nvGrpSpPr>
            <p:grpSpPr>
              <a:xfrm rot="5400000">
                <a:off x="4381500" y="1457325"/>
                <a:ext cx="381000" cy="3943350"/>
                <a:chOff x="4381500" y="1457325"/>
                <a:chExt cx="381000" cy="3943350"/>
              </a:xfrm>
              <a:grpFill/>
            </p:grpSpPr>
            <p:sp>
              <p:nvSpPr>
                <p:cNvPr id="32" name="Oval 3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E</a:t>
                  </a:r>
                  <a:endParaRPr lang="en-GB" b="1" dirty="0">
                    <a:solidFill>
                      <a:srgbClr val="FF0000"/>
                    </a:solidFill>
                    <a:latin typeface="Comic Sans MS" panose="030F0702030302020204" pitchFamily="66" charset="0"/>
                  </a:endParaRPr>
                </a:p>
              </p:txBody>
            </p:sp>
            <p:sp>
              <p:nvSpPr>
                <p:cNvPr id="33" name="Oval 3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M</a:t>
                  </a:r>
                  <a:endParaRPr lang="en-GB" b="1" dirty="0">
                    <a:solidFill>
                      <a:srgbClr val="FF0000"/>
                    </a:solidFill>
                    <a:latin typeface="Comic Sans MS" panose="030F0702030302020204" pitchFamily="66" charset="0"/>
                  </a:endParaRPr>
                </a:p>
              </p:txBody>
            </p:sp>
          </p:grpSp>
        </p:grpSp>
        <p:grpSp>
          <p:nvGrpSpPr>
            <p:cNvPr id="9" name="Group 8"/>
            <p:cNvGrpSpPr/>
            <p:nvPr/>
          </p:nvGrpSpPr>
          <p:grpSpPr>
            <a:xfrm rot="-1380000">
              <a:off x="2600325" y="1457325"/>
              <a:ext cx="3943350" cy="3943350"/>
              <a:chOff x="2600325" y="1457325"/>
              <a:chExt cx="3943350" cy="3943350"/>
            </a:xfrm>
            <a:solidFill>
              <a:schemeClr val="bg1"/>
            </a:solidFill>
          </p:grpSpPr>
          <p:grpSp>
            <p:nvGrpSpPr>
              <p:cNvPr id="24" name="Group 23"/>
              <p:cNvGrpSpPr/>
              <p:nvPr/>
            </p:nvGrpSpPr>
            <p:grpSpPr>
              <a:xfrm>
                <a:off x="4381500" y="1457325"/>
                <a:ext cx="381000" cy="3943350"/>
                <a:chOff x="4381500" y="1457325"/>
                <a:chExt cx="381000" cy="3943350"/>
              </a:xfrm>
              <a:grpFill/>
            </p:grpSpPr>
            <p:sp>
              <p:nvSpPr>
                <p:cNvPr id="28" name="Oval 27"/>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J</a:t>
                  </a:r>
                  <a:endParaRPr lang="en-GB" b="1" dirty="0">
                    <a:solidFill>
                      <a:srgbClr val="FF0000"/>
                    </a:solidFill>
                    <a:latin typeface="Comic Sans MS" panose="030F0702030302020204" pitchFamily="66" charset="0"/>
                  </a:endParaRPr>
                </a:p>
              </p:txBody>
            </p:sp>
            <p:sp>
              <p:nvSpPr>
                <p:cNvPr id="29" name="Oval 28"/>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B</a:t>
                  </a:r>
                  <a:endParaRPr lang="en-GB" b="1" dirty="0">
                    <a:latin typeface="Comic Sans MS" panose="030F0702030302020204" pitchFamily="66" charset="0"/>
                  </a:endParaRPr>
                </a:p>
              </p:txBody>
            </p:sp>
          </p:grpSp>
          <p:grpSp>
            <p:nvGrpSpPr>
              <p:cNvPr id="25" name="Group 24"/>
              <p:cNvGrpSpPr/>
              <p:nvPr/>
            </p:nvGrpSpPr>
            <p:grpSpPr>
              <a:xfrm rot="5400000">
                <a:off x="4381500" y="1457325"/>
                <a:ext cx="381000" cy="3943350"/>
                <a:chOff x="4381500" y="1457325"/>
                <a:chExt cx="381000" cy="3943350"/>
              </a:xfrm>
              <a:grpFill/>
            </p:grpSpPr>
            <p:sp>
              <p:nvSpPr>
                <p:cNvPr id="26" name="Oval 2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F</a:t>
                  </a:r>
                  <a:endParaRPr lang="en-GB" b="1" dirty="0">
                    <a:solidFill>
                      <a:srgbClr val="FF0000"/>
                    </a:solidFill>
                    <a:latin typeface="Comic Sans MS" panose="030F0702030302020204" pitchFamily="66" charset="0"/>
                  </a:endParaRPr>
                </a:p>
              </p:txBody>
            </p:sp>
            <p:sp>
              <p:nvSpPr>
                <p:cNvPr id="27" name="Oval 2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N</a:t>
                  </a:r>
                  <a:endParaRPr lang="en-GB" b="1" dirty="0">
                    <a:solidFill>
                      <a:srgbClr val="FF0000"/>
                    </a:solidFill>
                    <a:latin typeface="Comic Sans MS" panose="030F0702030302020204" pitchFamily="66" charset="0"/>
                  </a:endParaRPr>
                </a:p>
              </p:txBody>
            </p:sp>
          </p:grpSp>
        </p:grpSp>
        <p:grpSp>
          <p:nvGrpSpPr>
            <p:cNvPr id="10" name="Group 9"/>
            <p:cNvGrpSpPr/>
            <p:nvPr/>
          </p:nvGrpSpPr>
          <p:grpSpPr>
            <a:xfrm rot="-4080000">
              <a:off x="2600325" y="1457325"/>
              <a:ext cx="3943350" cy="3943350"/>
              <a:chOff x="2600325" y="1457325"/>
              <a:chExt cx="3943350" cy="3943350"/>
            </a:xfrm>
            <a:solidFill>
              <a:schemeClr val="bg1"/>
            </a:solidFill>
          </p:grpSpPr>
          <p:grpSp>
            <p:nvGrpSpPr>
              <p:cNvPr id="18" name="Group 17"/>
              <p:cNvGrpSpPr/>
              <p:nvPr/>
            </p:nvGrpSpPr>
            <p:grpSpPr>
              <a:xfrm>
                <a:off x="4381500" y="1457325"/>
                <a:ext cx="381000" cy="3943350"/>
                <a:chOff x="4381500" y="1457325"/>
                <a:chExt cx="381000" cy="3943350"/>
              </a:xfrm>
              <a:grpFill/>
            </p:grpSpPr>
            <p:sp>
              <p:nvSpPr>
                <p:cNvPr id="22" name="Oval 2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L</a:t>
                  </a:r>
                  <a:endParaRPr lang="en-GB" b="1" dirty="0">
                    <a:solidFill>
                      <a:srgbClr val="FF0000"/>
                    </a:solidFill>
                    <a:latin typeface="Comic Sans MS" panose="030F0702030302020204" pitchFamily="66" charset="0"/>
                  </a:endParaRPr>
                </a:p>
              </p:txBody>
            </p:sp>
            <p:sp>
              <p:nvSpPr>
                <p:cNvPr id="23" name="Oval 2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D</a:t>
                  </a:r>
                  <a:endParaRPr lang="en-GB" b="1" dirty="0">
                    <a:latin typeface="Comic Sans MS" panose="030F0702030302020204" pitchFamily="66" charset="0"/>
                  </a:endParaRPr>
                </a:p>
              </p:txBody>
            </p:sp>
          </p:grpSp>
          <p:grpSp>
            <p:nvGrpSpPr>
              <p:cNvPr id="19" name="Group 18"/>
              <p:cNvGrpSpPr/>
              <p:nvPr/>
            </p:nvGrpSpPr>
            <p:grpSpPr>
              <a:xfrm rot="5400000">
                <a:off x="4381500" y="1457325"/>
                <a:ext cx="381000" cy="3943350"/>
                <a:chOff x="4381500" y="1457325"/>
                <a:chExt cx="381000" cy="3943350"/>
              </a:xfrm>
              <a:grpFill/>
            </p:grpSpPr>
            <p:sp>
              <p:nvSpPr>
                <p:cNvPr id="20" name="Oval 19"/>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H</a:t>
                  </a:r>
                  <a:endParaRPr lang="en-GB" b="1" dirty="0">
                    <a:solidFill>
                      <a:srgbClr val="FF0000"/>
                    </a:solidFill>
                    <a:latin typeface="Comic Sans MS" panose="030F0702030302020204" pitchFamily="66" charset="0"/>
                  </a:endParaRPr>
                </a:p>
              </p:txBody>
            </p:sp>
            <p:sp>
              <p:nvSpPr>
                <p:cNvPr id="21" name="Oval 20"/>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P</a:t>
                  </a:r>
                  <a:endParaRPr lang="en-GB" b="1" dirty="0">
                    <a:solidFill>
                      <a:srgbClr val="FF0000"/>
                    </a:solidFill>
                    <a:latin typeface="Comic Sans MS" panose="030F0702030302020204" pitchFamily="66" charset="0"/>
                  </a:endParaRPr>
                </a:p>
              </p:txBody>
            </p:sp>
          </p:grpSp>
        </p:grpSp>
        <p:grpSp>
          <p:nvGrpSpPr>
            <p:cNvPr id="11" name="Group 10"/>
            <p:cNvGrpSpPr/>
            <p:nvPr/>
          </p:nvGrpSpPr>
          <p:grpSpPr>
            <a:xfrm rot="-2700000">
              <a:off x="2600325" y="1457325"/>
              <a:ext cx="3943350" cy="3943350"/>
              <a:chOff x="2600325" y="1457325"/>
              <a:chExt cx="3943350" cy="3943350"/>
            </a:xfrm>
            <a:solidFill>
              <a:schemeClr val="bg1"/>
            </a:solidFill>
          </p:grpSpPr>
          <p:grpSp>
            <p:nvGrpSpPr>
              <p:cNvPr id="12" name="Group 11"/>
              <p:cNvGrpSpPr/>
              <p:nvPr/>
            </p:nvGrpSpPr>
            <p:grpSpPr>
              <a:xfrm>
                <a:off x="4381500" y="1457325"/>
                <a:ext cx="381000" cy="3943350"/>
                <a:chOff x="4381500" y="1457325"/>
                <a:chExt cx="381000" cy="3943350"/>
              </a:xfrm>
              <a:grpFill/>
            </p:grpSpPr>
            <p:sp>
              <p:nvSpPr>
                <p:cNvPr id="16" name="Oval 1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K</a:t>
                  </a:r>
                  <a:endParaRPr lang="en-GB" b="1" dirty="0">
                    <a:solidFill>
                      <a:srgbClr val="FF0000"/>
                    </a:solidFill>
                    <a:latin typeface="Comic Sans MS" panose="030F0702030302020204" pitchFamily="66" charset="0"/>
                  </a:endParaRPr>
                </a:p>
              </p:txBody>
            </p:sp>
            <p:sp>
              <p:nvSpPr>
                <p:cNvPr id="17" name="Oval 1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C</a:t>
                  </a:r>
                  <a:endParaRPr lang="en-GB" b="1" dirty="0">
                    <a:latin typeface="Comic Sans MS" panose="030F0702030302020204" pitchFamily="66" charset="0"/>
                  </a:endParaRPr>
                </a:p>
              </p:txBody>
            </p:sp>
          </p:grpSp>
          <p:grpSp>
            <p:nvGrpSpPr>
              <p:cNvPr id="13" name="Group 12"/>
              <p:cNvGrpSpPr/>
              <p:nvPr/>
            </p:nvGrpSpPr>
            <p:grpSpPr>
              <a:xfrm rot="5400000">
                <a:off x="4381500" y="1457325"/>
                <a:ext cx="381000" cy="3943350"/>
                <a:chOff x="4381500" y="1457325"/>
                <a:chExt cx="381000" cy="3943350"/>
              </a:xfrm>
              <a:grpFill/>
            </p:grpSpPr>
            <p:sp>
              <p:nvSpPr>
                <p:cNvPr id="14" name="Oval 1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G</a:t>
                  </a:r>
                  <a:endParaRPr lang="en-GB" b="1" dirty="0">
                    <a:solidFill>
                      <a:srgbClr val="FF0000"/>
                    </a:solidFill>
                    <a:latin typeface="Comic Sans MS" panose="030F0702030302020204" pitchFamily="66" charset="0"/>
                  </a:endParaRPr>
                </a:p>
              </p:txBody>
            </p:sp>
            <p:sp>
              <p:nvSpPr>
                <p:cNvPr id="15" name="Oval 1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O</a:t>
                  </a:r>
                  <a:endParaRPr lang="en-GB" b="1" dirty="0">
                    <a:solidFill>
                      <a:srgbClr val="FF0000"/>
                    </a:solidFill>
                    <a:latin typeface="Comic Sans MS" panose="030F0702030302020204" pitchFamily="66" charset="0"/>
                  </a:endParaRPr>
                </a:p>
              </p:txBody>
            </p:sp>
          </p:grpSp>
        </p:grpSp>
      </p:grpSp>
      <p:sp>
        <p:nvSpPr>
          <p:cNvPr id="52" name="Arc 51"/>
          <p:cNvSpPr/>
          <p:nvPr/>
        </p:nvSpPr>
        <p:spPr>
          <a:xfrm rot="5400000" flipH="1">
            <a:off x="5417441" y="4618249"/>
            <a:ext cx="1435212" cy="1435212"/>
          </a:xfrm>
          <a:prstGeom prst="arc">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nvGrpSpPr>
          <p:cNvPr id="53" name="Group 52"/>
          <p:cNvGrpSpPr/>
          <p:nvPr/>
        </p:nvGrpSpPr>
        <p:grpSpPr>
          <a:xfrm>
            <a:off x="3524362" y="3926160"/>
            <a:ext cx="1870836" cy="1870836"/>
            <a:chOff x="2552700" y="1409700"/>
            <a:chExt cx="4038600" cy="4038600"/>
          </a:xfrm>
        </p:grpSpPr>
        <p:sp>
          <p:nvSpPr>
            <p:cNvPr id="54" name="Pie 53"/>
            <p:cNvSpPr/>
            <p:nvPr/>
          </p:nvSpPr>
          <p:spPr>
            <a:xfrm>
              <a:off x="2667000" y="1524000"/>
              <a:ext cx="3810000" cy="3810000"/>
            </a:xfrm>
            <a:prstGeom prst="pie">
              <a:avLst>
                <a:gd name="adj1" fmla="val 12298"/>
                <a:gd name="adj2" fmla="val 5412384"/>
              </a:avLst>
            </a:prstGeom>
            <a:solidFill>
              <a:srgbClr val="FFFF66"/>
            </a:solidFill>
            <a:ln w="381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5" name="Pie 54"/>
            <p:cNvSpPr/>
            <p:nvPr/>
          </p:nvSpPr>
          <p:spPr>
            <a:xfrm rot="10800000">
              <a:off x="2667001" y="1524000"/>
              <a:ext cx="3810000" cy="3810000"/>
            </a:xfrm>
            <a:prstGeom prst="pie">
              <a:avLst>
                <a:gd name="adj1" fmla="val 12298"/>
                <a:gd name="adj2" fmla="val 5412384"/>
              </a:avLst>
            </a:prstGeom>
            <a:solidFill>
              <a:srgbClr val="FFFF6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6" name="Pie 55"/>
            <p:cNvSpPr/>
            <p:nvPr/>
          </p:nvSpPr>
          <p:spPr>
            <a:xfrm rot="10800000">
              <a:off x="2667001"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7" name="Pie 56"/>
            <p:cNvSpPr/>
            <p:nvPr/>
          </p:nvSpPr>
          <p:spPr>
            <a:xfrm>
              <a:off x="2667000"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58" name="Straight Connector 57"/>
            <p:cNvCxnSpPr>
              <a:stCxn id="63" idx="0"/>
              <a:endCxn id="63" idx="4"/>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63" idx="2"/>
              <a:endCxn id="63" idx="6"/>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63" idx="1"/>
              <a:endCxn id="63" idx="5"/>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63" idx="7"/>
              <a:endCxn id="63" idx="3"/>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Oval 62"/>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Oval 63"/>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Oval 64"/>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Oval 65"/>
            <p:cNvSpPr/>
            <p:nvPr/>
          </p:nvSpPr>
          <p:spPr>
            <a:xfrm>
              <a:off x="2628900" y="1485900"/>
              <a:ext cx="3886200" cy="38862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68" name="Group 67"/>
          <p:cNvGrpSpPr/>
          <p:nvPr/>
        </p:nvGrpSpPr>
        <p:grpSpPr>
          <a:xfrm>
            <a:off x="2745213" y="3572079"/>
            <a:ext cx="1000382" cy="1000382"/>
            <a:chOff x="2552700" y="1409700"/>
            <a:chExt cx="4038600" cy="4038600"/>
          </a:xfrm>
        </p:grpSpPr>
        <p:sp>
          <p:nvSpPr>
            <p:cNvPr id="69" name="Pie 68"/>
            <p:cNvSpPr/>
            <p:nvPr/>
          </p:nvSpPr>
          <p:spPr>
            <a:xfrm>
              <a:off x="2667000"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0" name="Pie 69"/>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1" name="Pie 70"/>
            <p:cNvSpPr/>
            <p:nvPr/>
          </p:nvSpPr>
          <p:spPr>
            <a:xfrm rot="10800000">
              <a:off x="2667001"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2" name="Pie 71"/>
            <p:cNvSpPr/>
            <p:nvPr/>
          </p:nvSpPr>
          <p:spPr>
            <a:xfrm>
              <a:off x="2667000"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73" name="Straight Connector 72"/>
            <p:cNvCxnSpPr>
              <a:stCxn id="78" idx="0"/>
              <a:endCxn id="78" idx="4"/>
            </p:cNvCxnSpPr>
            <p:nvPr/>
          </p:nvCxnSpPr>
          <p:spPr>
            <a:xfrm>
              <a:off x="4572000" y="1409700"/>
              <a:ext cx="0" cy="403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78" idx="2"/>
              <a:endCxn id="78" idx="6"/>
            </p:cNvCxnSpPr>
            <p:nvPr/>
          </p:nvCxnSpPr>
          <p:spPr>
            <a:xfrm>
              <a:off x="2552700" y="3429000"/>
              <a:ext cx="4038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78" idx="1"/>
              <a:endCxn id="78" idx="5"/>
            </p:cNvCxnSpPr>
            <p:nvPr/>
          </p:nvCxnSpPr>
          <p:spPr>
            <a:xfrm>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78" idx="7"/>
              <a:endCxn id="78" idx="3"/>
            </p:cNvCxnSpPr>
            <p:nvPr/>
          </p:nvCxnSpPr>
          <p:spPr>
            <a:xfrm flipH="1">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Oval 77"/>
            <p:cNvSpPr/>
            <p:nvPr/>
          </p:nvSpPr>
          <p:spPr>
            <a:xfrm>
              <a:off x="2552700" y="1409700"/>
              <a:ext cx="4038600" cy="403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9" name="Oval 78"/>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0" name="Oval 79"/>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1" name="Oval 80"/>
            <p:cNvSpPr/>
            <p:nvPr/>
          </p:nvSpPr>
          <p:spPr>
            <a:xfrm>
              <a:off x="2628900" y="1485900"/>
              <a:ext cx="3886200" cy="38862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2" name="Oval 81"/>
            <p:cNvSpPr/>
            <p:nvPr/>
          </p:nvSpPr>
          <p:spPr>
            <a:xfrm>
              <a:off x="2676525" y="1533525"/>
              <a:ext cx="3790950" cy="379095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Oval 82"/>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84" name="Group 83"/>
          <p:cNvGrpSpPr/>
          <p:nvPr/>
        </p:nvGrpSpPr>
        <p:grpSpPr>
          <a:xfrm>
            <a:off x="2723801" y="1379043"/>
            <a:ext cx="2309935" cy="2309935"/>
            <a:chOff x="2552700" y="1409700"/>
            <a:chExt cx="4038600" cy="4038600"/>
          </a:xfrm>
        </p:grpSpPr>
        <p:sp>
          <p:nvSpPr>
            <p:cNvPr id="85" name="Pie 84"/>
            <p:cNvSpPr>
              <a:spLocks noChangeAspect="1"/>
            </p:cNvSpPr>
            <p:nvPr/>
          </p:nvSpPr>
          <p:spPr>
            <a:xfrm>
              <a:off x="2571750"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6" name="Pie 85"/>
            <p:cNvSpPr>
              <a:spLocks noChangeAspect="1"/>
            </p:cNvSpPr>
            <p:nvPr/>
          </p:nvSpPr>
          <p:spPr>
            <a:xfrm rot="10800000">
              <a:off x="2571751"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7" name="Pie 86"/>
            <p:cNvSpPr>
              <a:spLocks noChangeAspect="1"/>
            </p:cNvSpPr>
            <p:nvPr/>
          </p:nvSpPr>
          <p:spPr>
            <a:xfrm rot="10800000">
              <a:off x="2571751"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8" name="Pie 87"/>
            <p:cNvSpPr>
              <a:spLocks noChangeAspect="1"/>
            </p:cNvSpPr>
            <p:nvPr/>
          </p:nvSpPr>
          <p:spPr>
            <a:xfrm>
              <a:off x="2571750"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89" name="Straight Connector 88"/>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4" name="Oval 93"/>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Oval 94"/>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Oval 95"/>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Oval 9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cxnSp>
        <p:nvCxnSpPr>
          <p:cNvPr id="98" name="Straight Arrow Connector 97"/>
          <p:cNvCxnSpPr/>
          <p:nvPr/>
        </p:nvCxnSpPr>
        <p:spPr>
          <a:xfrm flipH="1" flipV="1">
            <a:off x="7882908" y="4083310"/>
            <a:ext cx="346724" cy="76517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50" name="TextBox 6149"/>
          <p:cNvSpPr txBox="1"/>
          <p:nvPr/>
        </p:nvSpPr>
        <p:spPr>
          <a:xfrm>
            <a:off x="662152" y="358517"/>
            <a:ext cx="2529860" cy="523220"/>
          </a:xfrm>
          <a:prstGeom prst="rect">
            <a:avLst/>
          </a:prstGeom>
          <a:noFill/>
        </p:spPr>
        <p:txBody>
          <a:bodyPr wrap="none" rtlCol="0">
            <a:spAutoFit/>
          </a:bodyPr>
          <a:lstStyle/>
          <a:p>
            <a:r>
              <a:rPr lang="en-GB" sz="2800" b="1" dirty="0" smtClean="0">
                <a:latin typeface="Comic Sans MS" panose="030F0702030302020204" pitchFamily="66" charset="0"/>
              </a:rPr>
              <a:t>Letter Wheel</a:t>
            </a:r>
            <a:endParaRPr lang="en-GB" sz="2800" b="1" dirty="0">
              <a:latin typeface="Comic Sans MS" panose="030F0702030302020204" pitchFamily="66" charset="0"/>
            </a:endParaRPr>
          </a:p>
        </p:txBody>
      </p:sp>
      <p:sp>
        <p:nvSpPr>
          <p:cNvPr id="6151" name="TextBox 6150"/>
          <p:cNvSpPr txBox="1"/>
          <p:nvPr/>
        </p:nvSpPr>
        <p:spPr>
          <a:xfrm>
            <a:off x="5197223" y="6203145"/>
            <a:ext cx="3804837" cy="646331"/>
          </a:xfrm>
          <a:prstGeom prst="rect">
            <a:avLst/>
          </a:prstGeom>
          <a:noFill/>
        </p:spPr>
        <p:txBody>
          <a:bodyPr wrap="square" rtlCol="0">
            <a:spAutoFit/>
          </a:bodyPr>
          <a:lstStyle/>
          <a:p>
            <a:r>
              <a:rPr lang="en-GB" dirty="0" smtClean="0">
                <a:latin typeface="Comic Sans MS" panose="030F0702030302020204" pitchFamily="66" charset="0"/>
              </a:rPr>
              <a:t>This wheel makes </a:t>
            </a:r>
            <a:r>
              <a:rPr lang="en-GB" dirty="0" smtClean="0">
                <a:latin typeface="Comic Sans MS" panose="030F0702030302020204" pitchFamily="66" charset="0"/>
              </a:rPr>
              <a:t>237 </a:t>
            </a:r>
            <a:r>
              <a:rPr lang="en-GB" dirty="0" smtClean="0">
                <a:latin typeface="Comic Sans MS" panose="030F0702030302020204" pitchFamily="66" charset="0"/>
              </a:rPr>
              <a:t>complete revolutions in the direction shown</a:t>
            </a:r>
            <a:endParaRPr lang="en-GB" dirty="0">
              <a:latin typeface="Comic Sans MS" panose="030F0702030302020204" pitchFamily="66" charset="0"/>
            </a:endParaRPr>
          </a:p>
        </p:txBody>
      </p:sp>
      <p:sp>
        <p:nvSpPr>
          <p:cNvPr id="6152" name="TextBox 6151"/>
          <p:cNvSpPr txBox="1"/>
          <p:nvPr/>
        </p:nvSpPr>
        <p:spPr>
          <a:xfrm>
            <a:off x="4619784" y="5833813"/>
            <a:ext cx="904415" cy="369332"/>
          </a:xfrm>
          <a:prstGeom prst="rect">
            <a:avLst/>
          </a:prstGeom>
          <a:noFill/>
        </p:spPr>
        <p:txBody>
          <a:bodyPr wrap="none" rtlCol="0">
            <a:spAutoFit/>
          </a:bodyPr>
          <a:lstStyle/>
          <a:p>
            <a:r>
              <a:rPr lang="en-GB" dirty="0" smtClean="0"/>
              <a:t>130mm</a:t>
            </a:r>
            <a:endParaRPr lang="en-GB" dirty="0"/>
          </a:p>
        </p:txBody>
      </p:sp>
      <p:sp>
        <p:nvSpPr>
          <p:cNvPr id="110" name="TextBox 109"/>
          <p:cNvSpPr txBox="1"/>
          <p:nvPr/>
        </p:nvSpPr>
        <p:spPr>
          <a:xfrm>
            <a:off x="2691957" y="5147637"/>
            <a:ext cx="904415" cy="369332"/>
          </a:xfrm>
          <a:prstGeom prst="rect">
            <a:avLst/>
          </a:prstGeom>
          <a:noFill/>
        </p:spPr>
        <p:txBody>
          <a:bodyPr wrap="none" rtlCol="0">
            <a:spAutoFit/>
          </a:bodyPr>
          <a:lstStyle/>
          <a:p>
            <a:r>
              <a:rPr lang="en-GB" dirty="0" smtClean="0"/>
              <a:t>209mm</a:t>
            </a:r>
            <a:endParaRPr lang="en-GB" dirty="0"/>
          </a:p>
        </p:txBody>
      </p:sp>
      <p:sp>
        <p:nvSpPr>
          <p:cNvPr id="111" name="TextBox 110"/>
          <p:cNvSpPr txBox="1"/>
          <p:nvPr/>
        </p:nvSpPr>
        <p:spPr>
          <a:xfrm>
            <a:off x="1987300" y="4232708"/>
            <a:ext cx="904415" cy="369332"/>
          </a:xfrm>
          <a:prstGeom prst="rect">
            <a:avLst/>
          </a:prstGeom>
          <a:noFill/>
        </p:spPr>
        <p:txBody>
          <a:bodyPr wrap="none" rtlCol="0">
            <a:spAutoFit/>
          </a:bodyPr>
          <a:lstStyle/>
          <a:p>
            <a:r>
              <a:rPr lang="en-GB" dirty="0" smtClean="0"/>
              <a:t>115mm</a:t>
            </a:r>
            <a:endParaRPr lang="en-GB" dirty="0"/>
          </a:p>
        </p:txBody>
      </p:sp>
      <p:sp>
        <p:nvSpPr>
          <p:cNvPr id="112" name="TextBox 111"/>
          <p:cNvSpPr txBox="1"/>
          <p:nvPr/>
        </p:nvSpPr>
        <p:spPr>
          <a:xfrm>
            <a:off x="3798339" y="1026320"/>
            <a:ext cx="904415" cy="369332"/>
          </a:xfrm>
          <a:prstGeom prst="rect">
            <a:avLst/>
          </a:prstGeom>
          <a:noFill/>
        </p:spPr>
        <p:txBody>
          <a:bodyPr wrap="none" rtlCol="0">
            <a:spAutoFit/>
          </a:bodyPr>
          <a:lstStyle/>
          <a:p>
            <a:r>
              <a:rPr lang="en-GB" dirty="0" smtClean="0"/>
              <a:t>253mm</a:t>
            </a:r>
            <a:endParaRPr lang="en-GB" dirty="0"/>
          </a:p>
        </p:txBody>
      </p:sp>
      <p:sp>
        <p:nvSpPr>
          <p:cNvPr id="113" name="TextBox 112"/>
          <p:cNvSpPr txBox="1"/>
          <p:nvPr/>
        </p:nvSpPr>
        <p:spPr>
          <a:xfrm>
            <a:off x="5102321" y="127210"/>
            <a:ext cx="904415" cy="369332"/>
          </a:xfrm>
          <a:prstGeom prst="rect">
            <a:avLst/>
          </a:prstGeom>
          <a:noFill/>
        </p:spPr>
        <p:txBody>
          <a:bodyPr wrap="none" rtlCol="0">
            <a:spAutoFit/>
          </a:bodyPr>
          <a:lstStyle/>
          <a:p>
            <a:r>
              <a:rPr lang="en-GB" dirty="0" smtClean="0"/>
              <a:t>480mm</a:t>
            </a:r>
            <a:endParaRPr lang="en-GB" dirty="0"/>
          </a:p>
        </p:txBody>
      </p:sp>
      <p:grpSp>
        <p:nvGrpSpPr>
          <p:cNvPr id="109" name="Group 108"/>
          <p:cNvGrpSpPr>
            <a:grpSpLocks noChangeAspect="1"/>
          </p:cNvGrpSpPr>
          <p:nvPr/>
        </p:nvGrpSpPr>
        <p:grpSpPr>
          <a:xfrm>
            <a:off x="5268955" y="4794121"/>
            <a:ext cx="1393197" cy="1393197"/>
            <a:chOff x="2552703" y="1409703"/>
            <a:chExt cx="3998212" cy="3998212"/>
          </a:xfrm>
        </p:grpSpPr>
        <p:sp>
          <p:nvSpPr>
            <p:cNvPr id="114" name="Pie 113"/>
            <p:cNvSpPr/>
            <p:nvPr/>
          </p:nvSpPr>
          <p:spPr>
            <a:xfrm>
              <a:off x="2667000" y="1524000"/>
              <a:ext cx="3810000" cy="3810000"/>
            </a:xfrm>
            <a:prstGeom prst="pie">
              <a:avLst>
                <a:gd name="adj1" fmla="val 12298"/>
                <a:gd name="adj2" fmla="val 5412384"/>
              </a:avLst>
            </a:prstGeom>
            <a:solidFill>
              <a:srgbClr val="FFFF66"/>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5" name="Pie 114"/>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6" name="Pie 115"/>
            <p:cNvSpPr/>
            <p:nvPr/>
          </p:nvSpPr>
          <p:spPr>
            <a:xfrm rot="10800000">
              <a:off x="2667002" y="1506958"/>
              <a:ext cx="3810001" cy="3810001"/>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7" name="Pie 116"/>
            <p:cNvSpPr/>
            <p:nvPr/>
          </p:nvSpPr>
          <p:spPr>
            <a:xfrm>
              <a:off x="2667000" y="1524000"/>
              <a:ext cx="3810000" cy="3810000"/>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118" name="Straight Connector 117"/>
            <p:cNvCxnSpPr>
              <a:stCxn id="126" idx="0"/>
              <a:endCxn id="123" idx="4"/>
            </p:cNvCxnSpPr>
            <p:nvPr/>
          </p:nvCxnSpPr>
          <p:spPr>
            <a:xfrm flipH="1">
              <a:off x="4551810" y="1485899"/>
              <a:ext cx="20189" cy="3922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127" idx="2"/>
              <a:endCxn id="123" idx="6"/>
            </p:cNvCxnSpPr>
            <p:nvPr/>
          </p:nvCxnSpPr>
          <p:spPr>
            <a:xfrm flipV="1">
              <a:off x="2676524" y="3408810"/>
              <a:ext cx="3874391" cy="201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127" idx="1"/>
              <a:endCxn id="123" idx="5"/>
            </p:cNvCxnSpPr>
            <p:nvPr/>
          </p:nvCxnSpPr>
          <p:spPr>
            <a:xfrm>
              <a:off x="3231695" y="2088695"/>
              <a:ext cx="2733696" cy="27336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123" idx="7"/>
              <a:endCxn id="123" idx="3"/>
            </p:cNvCxnSpPr>
            <p:nvPr/>
          </p:nvCxnSpPr>
          <p:spPr>
            <a:xfrm flipH="1">
              <a:off x="3138228" y="1995228"/>
              <a:ext cx="2827163" cy="28271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3" name="Oval 122"/>
            <p:cNvSpPr>
              <a:spLocks noChangeAspect="1"/>
            </p:cNvSpPr>
            <p:nvPr/>
          </p:nvSpPr>
          <p:spPr>
            <a:xfrm>
              <a:off x="2552703" y="1409703"/>
              <a:ext cx="3998212" cy="3998212"/>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4" name="Oval 123"/>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5" name="Oval 124"/>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6" name="Oval 125"/>
            <p:cNvSpPr/>
            <p:nvPr/>
          </p:nvSpPr>
          <p:spPr>
            <a:xfrm>
              <a:off x="2628900" y="1485900"/>
              <a:ext cx="3886200" cy="3886200"/>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7" name="Oval 126"/>
            <p:cNvSpPr>
              <a:spLocks noChangeAspect="1"/>
            </p:cNvSpPr>
            <p:nvPr/>
          </p:nvSpPr>
          <p:spPr>
            <a:xfrm>
              <a:off x="2676524" y="1533524"/>
              <a:ext cx="3790951" cy="379095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8" name="Oval 127"/>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29" name="TextBox 128"/>
          <p:cNvSpPr txBox="1"/>
          <p:nvPr/>
        </p:nvSpPr>
        <p:spPr>
          <a:xfrm>
            <a:off x="6914693" y="4826243"/>
            <a:ext cx="2438487" cy="1200329"/>
          </a:xfrm>
          <a:prstGeom prst="rect">
            <a:avLst/>
          </a:prstGeom>
          <a:noFill/>
        </p:spPr>
        <p:txBody>
          <a:bodyPr wrap="square" rtlCol="0">
            <a:spAutoFit/>
          </a:bodyPr>
          <a:lstStyle/>
          <a:p>
            <a:r>
              <a:rPr lang="en-GB" dirty="0" smtClean="0">
                <a:latin typeface="Comic Sans MS" panose="030F0702030302020204" pitchFamily="66" charset="0"/>
              </a:rPr>
              <a:t>When the wheels finally come to rest which letter will be in this position?</a:t>
            </a:r>
            <a:endParaRPr lang="en-GB" dirty="0">
              <a:latin typeface="Comic Sans MS" panose="030F0702030302020204" pitchFamily="66" charset="0"/>
            </a:endParaRPr>
          </a:p>
        </p:txBody>
      </p:sp>
      <p:sp>
        <p:nvSpPr>
          <p:cNvPr id="130" name="TextBox 129"/>
          <p:cNvSpPr txBox="1"/>
          <p:nvPr/>
        </p:nvSpPr>
        <p:spPr>
          <a:xfrm>
            <a:off x="84262" y="1377142"/>
            <a:ext cx="2517054" cy="2308324"/>
          </a:xfrm>
          <a:prstGeom prst="rect">
            <a:avLst/>
          </a:prstGeom>
          <a:noFill/>
        </p:spPr>
        <p:txBody>
          <a:bodyPr wrap="square" rtlCol="0">
            <a:spAutoFit/>
          </a:bodyPr>
          <a:lstStyle/>
          <a:p>
            <a:r>
              <a:rPr lang="en-GB" dirty="0" smtClean="0">
                <a:latin typeface="Comic Sans MS" panose="030F0702030302020204" pitchFamily="66" charset="0"/>
              </a:rPr>
              <a:t>These wheels are all in perfect, non-slip contact with their neighbours and are driven by the first wheel (with its direction of spin shown).</a:t>
            </a:r>
          </a:p>
        </p:txBody>
      </p:sp>
      <p:sp>
        <p:nvSpPr>
          <p:cNvPr id="131" name="Rectangle 130"/>
          <p:cNvSpPr/>
          <p:nvPr/>
        </p:nvSpPr>
        <p:spPr>
          <a:xfrm>
            <a:off x="71644" y="5237003"/>
            <a:ext cx="2741241" cy="1477328"/>
          </a:xfrm>
          <a:prstGeom prst="rect">
            <a:avLst/>
          </a:prstGeom>
        </p:spPr>
        <p:txBody>
          <a:bodyPr wrap="square">
            <a:spAutoFit/>
          </a:bodyPr>
          <a:lstStyle/>
          <a:p>
            <a:r>
              <a:rPr lang="en-GB" dirty="0" smtClean="0">
                <a:latin typeface="Comic Sans MS" panose="030F0702030302020204" pitchFamily="66" charset="0"/>
              </a:rPr>
              <a:t>The lengths </a:t>
            </a:r>
            <a:r>
              <a:rPr lang="en-GB" dirty="0">
                <a:latin typeface="Comic Sans MS" panose="030F0702030302020204" pitchFamily="66" charset="0"/>
              </a:rPr>
              <a:t>refer to the diameter of each </a:t>
            </a:r>
            <a:r>
              <a:rPr lang="en-GB" dirty="0" smtClean="0">
                <a:latin typeface="Comic Sans MS" panose="030F0702030302020204" pitchFamily="66" charset="0"/>
              </a:rPr>
              <a:t>wheel.</a:t>
            </a:r>
          </a:p>
          <a:p>
            <a:endParaRPr lang="en-GB" dirty="0">
              <a:latin typeface="Comic Sans MS" panose="030F0702030302020204" pitchFamily="66" charset="0"/>
            </a:endParaRPr>
          </a:p>
          <a:p>
            <a:r>
              <a:rPr lang="en-GB" dirty="0" smtClean="0">
                <a:latin typeface="Comic Sans MS" panose="030F0702030302020204" pitchFamily="66" charset="0"/>
              </a:rPr>
              <a:t>(Diagram not to scale)</a:t>
            </a:r>
            <a:endParaRPr lang="en-GB" dirty="0">
              <a:latin typeface="Comic Sans MS" panose="030F0702030302020204" pitchFamily="66" charset="0"/>
            </a:endParaRPr>
          </a:p>
        </p:txBody>
      </p:sp>
      <p:sp>
        <p:nvSpPr>
          <p:cNvPr id="132" name="TextBox 131"/>
          <p:cNvSpPr txBox="1"/>
          <p:nvPr/>
        </p:nvSpPr>
        <p:spPr>
          <a:xfrm>
            <a:off x="8169053" y="0"/>
            <a:ext cx="974947"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dirty="0" smtClean="0">
                <a:latin typeface="Bradley Hand ITC" panose="03070402050302030203" pitchFamily="66" charset="0"/>
              </a:rPr>
              <a:t>SIC_39</a:t>
            </a:r>
            <a:endParaRPr lang="en-GB" sz="2000" dirty="0">
              <a:latin typeface="Bradley Hand ITC" panose="03070402050302030203" pitchFamily="66" charset="0"/>
            </a:endParaRPr>
          </a:p>
        </p:txBody>
      </p:sp>
    </p:spTree>
    <p:extLst>
      <p:ext uri="{BB962C8B-B14F-4D97-AF65-F5344CB8AC3E}">
        <p14:creationId xmlns:p14="http://schemas.microsoft.com/office/powerpoint/2010/main" val="2644287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029681" y="116822"/>
            <a:ext cx="4038600" cy="4038600"/>
            <a:chOff x="2552700" y="1409700"/>
            <a:chExt cx="4038600" cy="4038600"/>
          </a:xfrm>
        </p:grpSpPr>
        <p:sp>
          <p:nvSpPr>
            <p:cNvPr id="4" name="Oval 3"/>
            <p:cNvSpPr/>
            <p:nvPr/>
          </p:nvSpPr>
          <p:spPr>
            <a:xfrm>
              <a:off x="2552700" y="1409700"/>
              <a:ext cx="4038600" cy="4038600"/>
            </a:xfrm>
            <a:prstGeom prst="ellipse">
              <a:avLst/>
            </a:prstGeom>
            <a:solidFill>
              <a:srgbClr val="FFFF66"/>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p:cNvSpPr/>
            <p:nvPr/>
          </p:nvSpPr>
          <p:spPr>
            <a:xfrm>
              <a:off x="3924300" y="2781300"/>
              <a:ext cx="1295400" cy="1295400"/>
            </a:xfrm>
            <a:prstGeom prst="ellipse">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3038475" y="1895475"/>
              <a:ext cx="3067050" cy="3067050"/>
            </a:xfrm>
            <a:prstGeom prst="ellipse">
              <a:avLst/>
            </a:prstGeom>
            <a:solidFill>
              <a:schemeClr val="accent4">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4533900" y="3390900"/>
              <a:ext cx="76200" cy="76200"/>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8" name="Group 7"/>
            <p:cNvGrpSpPr/>
            <p:nvPr/>
          </p:nvGrpSpPr>
          <p:grpSpPr>
            <a:xfrm>
              <a:off x="2600325" y="1457325"/>
              <a:ext cx="3943350" cy="3943350"/>
              <a:chOff x="2600325" y="1457325"/>
              <a:chExt cx="3943350" cy="3943350"/>
            </a:xfrm>
            <a:solidFill>
              <a:schemeClr val="bg1"/>
            </a:solidFill>
          </p:grpSpPr>
          <p:grpSp>
            <p:nvGrpSpPr>
              <p:cNvPr id="30" name="Group 29"/>
              <p:cNvGrpSpPr/>
              <p:nvPr/>
            </p:nvGrpSpPr>
            <p:grpSpPr>
              <a:xfrm>
                <a:off x="4381500" y="1457325"/>
                <a:ext cx="381000" cy="3943350"/>
                <a:chOff x="4381500" y="1457325"/>
                <a:chExt cx="381000" cy="3943350"/>
              </a:xfrm>
              <a:grpFill/>
            </p:grpSpPr>
            <p:sp>
              <p:nvSpPr>
                <p:cNvPr id="34" name="Oval 3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I</a:t>
                  </a:r>
                  <a:endParaRPr lang="en-GB" b="1" dirty="0">
                    <a:solidFill>
                      <a:srgbClr val="FF0000"/>
                    </a:solidFill>
                    <a:latin typeface="Comic Sans MS" panose="030F0702030302020204" pitchFamily="66" charset="0"/>
                  </a:endParaRPr>
                </a:p>
              </p:txBody>
            </p:sp>
            <p:sp>
              <p:nvSpPr>
                <p:cNvPr id="35" name="Oval 3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A</a:t>
                  </a:r>
                  <a:endParaRPr lang="en-GB" b="1" dirty="0">
                    <a:latin typeface="Comic Sans MS" panose="030F0702030302020204" pitchFamily="66" charset="0"/>
                  </a:endParaRPr>
                </a:p>
              </p:txBody>
            </p:sp>
          </p:grpSp>
          <p:grpSp>
            <p:nvGrpSpPr>
              <p:cNvPr id="31" name="Group 30"/>
              <p:cNvGrpSpPr/>
              <p:nvPr/>
            </p:nvGrpSpPr>
            <p:grpSpPr>
              <a:xfrm rot="5400000">
                <a:off x="4381500" y="1457325"/>
                <a:ext cx="381000" cy="3943350"/>
                <a:chOff x="4381500" y="1457325"/>
                <a:chExt cx="381000" cy="3943350"/>
              </a:xfrm>
              <a:grpFill/>
            </p:grpSpPr>
            <p:sp>
              <p:nvSpPr>
                <p:cNvPr id="32" name="Oval 3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E</a:t>
                  </a:r>
                  <a:endParaRPr lang="en-GB" b="1" dirty="0">
                    <a:solidFill>
                      <a:srgbClr val="FF0000"/>
                    </a:solidFill>
                    <a:latin typeface="Comic Sans MS" panose="030F0702030302020204" pitchFamily="66" charset="0"/>
                  </a:endParaRPr>
                </a:p>
              </p:txBody>
            </p:sp>
            <p:sp>
              <p:nvSpPr>
                <p:cNvPr id="33" name="Oval 3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M</a:t>
                  </a:r>
                  <a:endParaRPr lang="en-GB" b="1" dirty="0">
                    <a:solidFill>
                      <a:srgbClr val="FF0000"/>
                    </a:solidFill>
                    <a:latin typeface="Comic Sans MS" panose="030F0702030302020204" pitchFamily="66" charset="0"/>
                  </a:endParaRPr>
                </a:p>
              </p:txBody>
            </p:sp>
          </p:grpSp>
        </p:grpSp>
        <p:grpSp>
          <p:nvGrpSpPr>
            <p:cNvPr id="9" name="Group 8"/>
            <p:cNvGrpSpPr/>
            <p:nvPr/>
          </p:nvGrpSpPr>
          <p:grpSpPr>
            <a:xfrm rot="-1380000">
              <a:off x="2600325" y="1457325"/>
              <a:ext cx="3943350" cy="3943350"/>
              <a:chOff x="2600325" y="1457325"/>
              <a:chExt cx="3943350" cy="3943350"/>
            </a:xfrm>
            <a:solidFill>
              <a:schemeClr val="bg1"/>
            </a:solidFill>
          </p:grpSpPr>
          <p:grpSp>
            <p:nvGrpSpPr>
              <p:cNvPr id="24" name="Group 23"/>
              <p:cNvGrpSpPr/>
              <p:nvPr/>
            </p:nvGrpSpPr>
            <p:grpSpPr>
              <a:xfrm>
                <a:off x="4381500" y="1457325"/>
                <a:ext cx="381000" cy="3943350"/>
                <a:chOff x="4381500" y="1457325"/>
                <a:chExt cx="381000" cy="3943350"/>
              </a:xfrm>
              <a:grpFill/>
            </p:grpSpPr>
            <p:sp>
              <p:nvSpPr>
                <p:cNvPr id="28" name="Oval 27"/>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J</a:t>
                  </a:r>
                  <a:endParaRPr lang="en-GB" b="1" dirty="0">
                    <a:solidFill>
                      <a:srgbClr val="FF0000"/>
                    </a:solidFill>
                    <a:latin typeface="Comic Sans MS" panose="030F0702030302020204" pitchFamily="66" charset="0"/>
                  </a:endParaRPr>
                </a:p>
              </p:txBody>
            </p:sp>
            <p:sp>
              <p:nvSpPr>
                <p:cNvPr id="29" name="Oval 28"/>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B</a:t>
                  </a:r>
                  <a:endParaRPr lang="en-GB" b="1" dirty="0">
                    <a:latin typeface="Comic Sans MS" panose="030F0702030302020204" pitchFamily="66" charset="0"/>
                  </a:endParaRPr>
                </a:p>
              </p:txBody>
            </p:sp>
          </p:grpSp>
          <p:grpSp>
            <p:nvGrpSpPr>
              <p:cNvPr id="25" name="Group 24"/>
              <p:cNvGrpSpPr/>
              <p:nvPr/>
            </p:nvGrpSpPr>
            <p:grpSpPr>
              <a:xfrm rot="5400000">
                <a:off x="4381500" y="1457325"/>
                <a:ext cx="381000" cy="3943350"/>
                <a:chOff x="4381500" y="1457325"/>
                <a:chExt cx="381000" cy="3943350"/>
              </a:xfrm>
              <a:grpFill/>
            </p:grpSpPr>
            <p:sp>
              <p:nvSpPr>
                <p:cNvPr id="26" name="Oval 2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F</a:t>
                  </a:r>
                  <a:endParaRPr lang="en-GB" b="1" dirty="0">
                    <a:solidFill>
                      <a:srgbClr val="FF0000"/>
                    </a:solidFill>
                    <a:latin typeface="Comic Sans MS" panose="030F0702030302020204" pitchFamily="66" charset="0"/>
                  </a:endParaRPr>
                </a:p>
              </p:txBody>
            </p:sp>
            <p:sp>
              <p:nvSpPr>
                <p:cNvPr id="27" name="Oval 2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N</a:t>
                  </a:r>
                  <a:endParaRPr lang="en-GB" b="1" dirty="0">
                    <a:solidFill>
                      <a:srgbClr val="FF0000"/>
                    </a:solidFill>
                    <a:latin typeface="Comic Sans MS" panose="030F0702030302020204" pitchFamily="66" charset="0"/>
                  </a:endParaRPr>
                </a:p>
              </p:txBody>
            </p:sp>
          </p:grpSp>
        </p:grpSp>
        <p:grpSp>
          <p:nvGrpSpPr>
            <p:cNvPr id="10" name="Group 9"/>
            <p:cNvGrpSpPr/>
            <p:nvPr/>
          </p:nvGrpSpPr>
          <p:grpSpPr>
            <a:xfrm rot="-4080000">
              <a:off x="2600325" y="1457325"/>
              <a:ext cx="3943350" cy="3943350"/>
              <a:chOff x="2600325" y="1457325"/>
              <a:chExt cx="3943350" cy="3943350"/>
            </a:xfrm>
            <a:solidFill>
              <a:schemeClr val="bg1"/>
            </a:solidFill>
          </p:grpSpPr>
          <p:grpSp>
            <p:nvGrpSpPr>
              <p:cNvPr id="18" name="Group 17"/>
              <p:cNvGrpSpPr/>
              <p:nvPr/>
            </p:nvGrpSpPr>
            <p:grpSpPr>
              <a:xfrm>
                <a:off x="4381500" y="1457325"/>
                <a:ext cx="381000" cy="3943350"/>
                <a:chOff x="4381500" y="1457325"/>
                <a:chExt cx="381000" cy="3943350"/>
              </a:xfrm>
              <a:grpFill/>
            </p:grpSpPr>
            <p:sp>
              <p:nvSpPr>
                <p:cNvPr id="22" name="Oval 2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L</a:t>
                  </a:r>
                  <a:endParaRPr lang="en-GB" b="1" dirty="0">
                    <a:solidFill>
                      <a:srgbClr val="FF0000"/>
                    </a:solidFill>
                    <a:latin typeface="Comic Sans MS" panose="030F0702030302020204" pitchFamily="66" charset="0"/>
                  </a:endParaRPr>
                </a:p>
              </p:txBody>
            </p:sp>
            <p:sp>
              <p:nvSpPr>
                <p:cNvPr id="23" name="Oval 2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D</a:t>
                  </a:r>
                  <a:endParaRPr lang="en-GB" b="1" dirty="0">
                    <a:latin typeface="Comic Sans MS" panose="030F0702030302020204" pitchFamily="66" charset="0"/>
                  </a:endParaRPr>
                </a:p>
              </p:txBody>
            </p:sp>
          </p:grpSp>
          <p:grpSp>
            <p:nvGrpSpPr>
              <p:cNvPr id="19" name="Group 18"/>
              <p:cNvGrpSpPr/>
              <p:nvPr/>
            </p:nvGrpSpPr>
            <p:grpSpPr>
              <a:xfrm rot="5400000">
                <a:off x="4381500" y="1457325"/>
                <a:ext cx="381000" cy="3943350"/>
                <a:chOff x="4381500" y="1457325"/>
                <a:chExt cx="381000" cy="3943350"/>
              </a:xfrm>
              <a:grpFill/>
            </p:grpSpPr>
            <p:sp>
              <p:nvSpPr>
                <p:cNvPr id="20" name="Oval 19"/>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H</a:t>
                  </a:r>
                  <a:endParaRPr lang="en-GB" b="1" dirty="0">
                    <a:solidFill>
                      <a:srgbClr val="FF0000"/>
                    </a:solidFill>
                    <a:latin typeface="Comic Sans MS" panose="030F0702030302020204" pitchFamily="66" charset="0"/>
                  </a:endParaRPr>
                </a:p>
              </p:txBody>
            </p:sp>
            <p:sp>
              <p:nvSpPr>
                <p:cNvPr id="21" name="Oval 20"/>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P</a:t>
                  </a:r>
                  <a:endParaRPr lang="en-GB" b="1" dirty="0">
                    <a:solidFill>
                      <a:srgbClr val="FF0000"/>
                    </a:solidFill>
                    <a:latin typeface="Comic Sans MS" panose="030F0702030302020204" pitchFamily="66" charset="0"/>
                  </a:endParaRPr>
                </a:p>
              </p:txBody>
            </p:sp>
          </p:grpSp>
        </p:grpSp>
        <p:grpSp>
          <p:nvGrpSpPr>
            <p:cNvPr id="11" name="Group 10"/>
            <p:cNvGrpSpPr/>
            <p:nvPr/>
          </p:nvGrpSpPr>
          <p:grpSpPr>
            <a:xfrm rot="-2700000">
              <a:off x="2600325" y="1457325"/>
              <a:ext cx="3943350" cy="3943350"/>
              <a:chOff x="2600325" y="1457325"/>
              <a:chExt cx="3943350" cy="3943350"/>
            </a:xfrm>
            <a:solidFill>
              <a:schemeClr val="bg1"/>
            </a:solidFill>
          </p:grpSpPr>
          <p:grpSp>
            <p:nvGrpSpPr>
              <p:cNvPr id="12" name="Group 11"/>
              <p:cNvGrpSpPr/>
              <p:nvPr/>
            </p:nvGrpSpPr>
            <p:grpSpPr>
              <a:xfrm>
                <a:off x="4381500" y="1457325"/>
                <a:ext cx="381000" cy="3943350"/>
                <a:chOff x="4381500" y="1457325"/>
                <a:chExt cx="381000" cy="3943350"/>
              </a:xfrm>
              <a:grpFill/>
            </p:grpSpPr>
            <p:sp>
              <p:nvSpPr>
                <p:cNvPr id="16" name="Oval 1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K</a:t>
                  </a:r>
                  <a:endParaRPr lang="en-GB" b="1" dirty="0">
                    <a:solidFill>
                      <a:srgbClr val="FF0000"/>
                    </a:solidFill>
                    <a:latin typeface="Comic Sans MS" panose="030F0702030302020204" pitchFamily="66" charset="0"/>
                  </a:endParaRPr>
                </a:p>
              </p:txBody>
            </p:sp>
            <p:sp>
              <p:nvSpPr>
                <p:cNvPr id="17" name="Oval 1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C</a:t>
                  </a:r>
                  <a:endParaRPr lang="en-GB" b="1" dirty="0">
                    <a:latin typeface="Comic Sans MS" panose="030F0702030302020204" pitchFamily="66" charset="0"/>
                  </a:endParaRPr>
                </a:p>
              </p:txBody>
            </p:sp>
          </p:grpSp>
          <p:grpSp>
            <p:nvGrpSpPr>
              <p:cNvPr id="13" name="Group 12"/>
              <p:cNvGrpSpPr/>
              <p:nvPr/>
            </p:nvGrpSpPr>
            <p:grpSpPr>
              <a:xfrm rot="5400000">
                <a:off x="4381500" y="1457325"/>
                <a:ext cx="381000" cy="3943350"/>
                <a:chOff x="4381500" y="1457325"/>
                <a:chExt cx="381000" cy="3943350"/>
              </a:xfrm>
              <a:grpFill/>
            </p:grpSpPr>
            <p:sp>
              <p:nvSpPr>
                <p:cNvPr id="14" name="Oval 1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G</a:t>
                  </a:r>
                  <a:endParaRPr lang="en-GB" b="1" dirty="0">
                    <a:solidFill>
                      <a:srgbClr val="FF0000"/>
                    </a:solidFill>
                    <a:latin typeface="Comic Sans MS" panose="030F0702030302020204" pitchFamily="66" charset="0"/>
                  </a:endParaRPr>
                </a:p>
              </p:txBody>
            </p:sp>
            <p:sp>
              <p:nvSpPr>
                <p:cNvPr id="15" name="Oval 1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O</a:t>
                  </a:r>
                  <a:endParaRPr lang="en-GB" b="1" dirty="0">
                    <a:solidFill>
                      <a:srgbClr val="FF0000"/>
                    </a:solidFill>
                    <a:latin typeface="Comic Sans MS" panose="030F0702030302020204" pitchFamily="66" charset="0"/>
                  </a:endParaRPr>
                </a:p>
              </p:txBody>
            </p:sp>
          </p:grpSp>
        </p:grpSp>
      </p:grpSp>
      <p:sp>
        <p:nvSpPr>
          <p:cNvPr id="52" name="Arc 51"/>
          <p:cNvSpPr/>
          <p:nvPr/>
        </p:nvSpPr>
        <p:spPr>
          <a:xfrm rot="5400000" flipH="1">
            <a:off x="5417441" y="4618249"/>
            <a:ext cx="1435212" cy="1435212"/>
          </a:xfrm>
          <a:prstGeom prst="arc">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nvGrpSpPr>
          <p:cNvPr id="53" name="Group 52"/>
          <p:cNvGrpSpPr/>
          <p:nvPr/>
        </p:nvGrpSpPr>
        <p:grpSpPr>
          <a:xfrm>
            <a:off x="3524362" y="3926160"/>
            <a:ext cx="1870836" cy="1870836"/>
            <a:chOff x="2552700" y="1409700"/>
            <a:chExt cx="4038600" cy="4038600"/>
          </a:xfrm>
        </p:grpSpPr>
        <p:sp>
          <p:nvSpPr>
            <p:cNvPr id="54" name="Pie 53"/>
            <p:cNvSpPr/>
            <p:nvPr/>
          </p:nvSpPr>
          <p:spPr>
            <a:xfrm>
              <a:off x="2667000" y="1524000"/>
              <a:ext cx="3810000" cy="3810000"/>
            </a:xfrm>
            <a:prstGeom prst="pie">
              <a:avLst>
                <a:gd name="adj1" fmla="val 12298"/>
                <a:gd name="adj2" fmla="val 5412384"/>
              </a:avLst>
            </a:prstGeom>
            <a:solidFill>
              <a:srgbClr val="FFFF66"/>
            </a:solidFill>
            <a:ln w="381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5" name="Pie 54"/>
            <p:cNvSpPr/>
            <p:nvPr/>
          </p:nvSpPr>
          <p:spPr>
            <a:xfrm rot="10800000">
              <a:off x="2667001" y="1524000"/>
              <a:ext cx="3810000" cy="3810000"/>
            </a:xfrm>
            <a:prstGeom prst="pie">
              <a:avLst>
                <a:gd name="adj1" fmla="val 12298"/>
                <a:gd name="adj2" fmla="val 5412384"/>
              </a:avLst>
            </a:prstGeom>
            <a:solidFill>
              <a:srgbClr val="FFFF6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6" name="Pie 55"/>
            <p:cNvSpPr/>
            <p:nvPr/>
          </p:nvSpPr>
          <p:spPr>
            <a:xfrm rot="10800000">
              <a:off x="2667001"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7" name="Pie 56"/>
            <p:cNvSpPr/>
            <p:nvPr/>
          </p:nvSpPr>
          <p:spPr>
            <a:xfrm>
              <a:off x="2667000"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58" name="Straight Connector 57"/>
            <p:cNvCxnSpPr>
              <a:stCxn id="63" idx="0"/>
              <a:endCxn id="63" idx="4"/>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63" idx="2"/>
              <a:endCxn id="63" idx="6"/>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63" idx="1"/>
              <a:endCxn id="63" idx="5"/>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63" idx="7"/>
              <a:endCxn id="63" idx="3"/>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Oval 62"/>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Oval 63"/>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Oval 64"/>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Oval 65"/>
            <p:cNvSpPr/>
            <p:nvPr/>
          </p:nvSpPr>
          <p:spPr>
            <a:xfrm>
              <a:off x="2628900" y="1485900"/>
              <a:ext cx="3886200" cy="38862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68" name="Group 67"/>
          <p:cNvGrpSpPr/>
          <p:nvPr/>
        </p:nvGrpSpPr>
        <p:grpSpPr>
          <a:xfrm>
            <a:off x="2745213" y="3572079"/>
            <a:ext cx="1000382" cy="1000382"/>
            <a:chOff x="2552700" y="1409700"/>
            <a:chExt cx="4038600" cy="4038600"/>
          </a:xfrm>
        </p:grpSpPr>
        <p:sp>
          <p:nvSpPr>
            <p:cNvPr id="69" name="Pie 68"/>
            <p:cNvSpPr/>
            <p:nvPr/>
          </p:nvSpPr>
          <p:spPr>
            <a:xfrm>
              <a:off x="2667000"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0" name="Pie 69"/>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1" name="Pie 70"/>
            <p:cNvSpPr/>
            <p:nvPr/>
          </p:nvSpPr>
          <p:spPr>
            <a:xfrm rot="10800000">
              <a:off x="2667001"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2" name="Pie 71"/>
            <p:cNvSpPr/>
            <p:nvPr/>
          </p:nvSpPr>
          <p:spPr>
            <a:xfrm>
              <a:off x="2667000"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73" name="Straight Connector 72"/>
            <p:cNvCxnSpPr>
              <a:stCxn id="78" idx="0"/>
              <a:endCxn id="78" idx="4"/>
            </p:cNvCxnSpPr>
            <p:nvPr/>
          </p:nvCxnSpPr>
          <p:spPr>
            <a:xfrm>
              <a:off x="4572000" y="1409700"/>
              <a:ext cx="0" cy="403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78" idx="2"/>
              <a:endCxn id="78" idx="6"/>
            </p:cNvCxnSpPr>
            <p:nvPr/>
          </p:nvCxnSpPr>
          <p:spPr>
            <a:xfrm>
              <a:off x="2552700" y="3429000"/>
              <a:ext cx="4038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78" idx="1"/>
              <a:endCxn id="78" idx="5"/>
            </p:cNvCxnSpPr>
            <p:nvPr/>
          </p:nvCxnSpPr>
          <p:spPr>
            <a:xfrm>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78" idx="7"/>
              <a:endCxn id="78" idx="3"/>
            </p:cNvCxnSpPr>
            <p:nvPr/>
          </p:nvCxnSpPr>
          <p:spPr>
            <a:xfrm flipH="1">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Oval 77"/>
            <p:cNvSpPr/>
            <p:nvPr/>
          </p:nvSpPr>
          <p:spPr>
            <a:xfrm>
              <a:off x="2552700" y="1409700"/>
              <a:ext cx="4038600" cy="403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9" name="Oval 78"/>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0" name="Oval 79"/>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1" name="Oval 80"/>
            <p:cNvSpPr/>
            <p:nvPr/>
          </p:nvSpPr>
          <p:spPr>
            <a:xfrm>
              <a:off x="2628900" y="1485900"/>
              <a:ext cx="3886200" cy="38862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2" name="Oval 81"/>
            <p:cNvSpPr/>
            <p:nvPr/>
          </p:nvSpPr>
          <p:spPr>
            <a:xfrm>
              <a:off x="2676525" y="1533525"/>
              <a:ext cx="3790950" cy="379095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Oval 82"/>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84" name="Group 83"/>
          <p:cNvGrpSpPr/>
          <p:nvPr/>
        </p:nvGrpSpPr>
        <p:grpSpPr>
          <a:xfrm>
            <a:off x="2723801" y="1379043"/>
            <a:ext cx="2309935" cy="2309935"/>
            <a:chOff x="2552700" y="1409700"/>
            <a:chExt cx="4038600" cy="4038600"/>
          </a:xfrm>
        </p:grpSpPr>
        <p:sp>
          <p:nvSpPr>
            <p:cNvPr id="85" name="Pie 84"/>
            <p:cNvSpPr>
              <a:spLocks noChangeAspect="1"/>
            </p:cNvSpPr>
            <p:nvPr/>
          </p:nvSpPr>
          <p:spPr>
            <a:xfrm>
              <a:off x="2571750"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6" name="Pie 85"/>
            <p:cNvSpPr>
              <a:spLocks noChangeAspect="1"/>
            </p:cNvSpPr>
            <p:nvPr/>
          </p:nvSpPr>
          <p:spPr>
            <a:xfrm rot="10800000">
              <a:off x="2571751"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7" name="Pie 86"/>
            <p:cNvSpPr>
              <a:spLocks noChangeAspect="1"/>
            </p:cNvSpPr>
            <p:nvPr/>
          </p:nvSpPr>
          <p:spPr>
            <a:xfrm rot="10800000">
              <a:off x="2571751"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8" name="Pie 87"/>
            <p:cNvSpPr>
              <a:spLocks noChangeAspect="1"/>
            </p:cNvSpPr>
            <p:nvPr/>
          </p:nvSpPr>
          <p:spPr>
            <a:xfrm>
              <a:off x="2571750"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89" name="Straight Connector 88"/>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4" name="Oval 93"/>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Oval 94"/>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Oval 95"/>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Oval 9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cxnSp>
        <p:nvCxnSpPr>
          <p:cNvPr id="98" name="Straight Arrow Connector 97"/>
          <p:cNvCxnSpPr/>
          <p:nvPr/>
        </p:nvCxnSpPr>
        <p:spPr>
          <a:xfrm flipH="1" flipV="1">
            <a:off x="7882908" y="4083310"/>
            <a:ext cx="346724" cy="76517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50" name="TextBox 6149"/>
          <p:cNvSpPr txBox="1"/>
          <p:nvPr/>
        </p:nvSpPr>
        <p:spPr>
          <a:xfrm>
            <a:off x="662152" y="358517"/>
            <a:ext cx="2529860" cy="523220"/>
          </a:xfrm>
          <a:prstGeom prst="rect">
            <a:avLst/>
          </a:prstGeom>
          <a:noFill/>
        </p:spPr>
        <p:txBody>
          <a:bodyPr wrap="none" rtlCol="0">
            <a:spAutoFit/>
          </a:bodyPr>
          <a:lstStyle/>
          <a:p>
            <a:r>
              <a:rPr lang="en-GB" sz="2800" b="1" dirty="0" smtClean="0">
                <a:latin typeface="Comic Sans MS" panose="030F0702030302020204" pitchFamily="66" charset="0"/>
              </a:rPr>
              <a:t>Letter Wheel</a:t>
            </a:r>
            <a:endParaRPr lang="en-GB" sz="2800" b="1" dirty="0">
              <a:latin typeface="Comic Sans MS" panose="030F0702030302020204" pitchFamily="66" charset="0"/>
            </a:endParaRPr>
          </a:p>
        </p:txBody>
      </p:sp>
      <p:sp>
        <p:nvSpPr>
          <p:cNvPr id="6151" name="TextBox 6150"/>
          <p:cNvSpPr txBox="1"/>
          <p:nvPr/>
        </p:nvSpPr>
        <p:spPr>
          <a:xfrm>
            <a:off x="5197223" y="6203145"/>
            <a:ext cx="3804837" cy="646331"/>
          </a:xfrm>
          <a:prstGeom prst="rect">
            <a:avLst/>
          </a:prstGeom>
          <a:noFill/>
        </p:spPr>
        <p:txBody>
          <a:bodyPr wrap="square" rtlCol="0">
            <a:spAutoFit/>
          </a:bodyPr>
          <a:lstStyle/>
          <a:p>
            <a:r>
              <a:rPr lang="en-GB" dirty="0" smtClean="0">
                <a:latin typeface="Comic Sans MS" panose="030F0702030302020204" pitchFamily="66" charset="0"/>
              </a:rPr>
              <a:t>This wheel makes </a:t>
            </a:r>
            <a:r>
              <a:rPr lang="en-GB" dirty="0" smtClean="0">
                <a:latin typeface="Comic Sans MS" panose="030F0702030302020204" pitchFamily="66" charset="0"/>
              </a:rPr>
              <a:t>285 </a:t>
            </a:r>
            <a:r>
              <a:rPr lang="en-GB" dirty="0" smtClean="0">
                <a:latin typeface="Comic Sans MS" panose="030F0702030302020204" pitchFamily="66" charset="0"/>
              </a:rPr>
              <a:t>complete revolutions in the direction shown</a:t>
            </a:r>
            <a:endParaRPr lang="en-GB" dirty="0">
              <a:latin typeface="Comic Sans MS" panose="030F0702030302020204" pitchFamily="66" charset="0"/>
            </a:endParaRPr>
          </a:p>
        </p:txBody>
      </p:sp>
      <p:sp>
        <p:nvSpPr>
          <p:cNvPr id="6152" name="TextBox 6151"/>
          <p:cNvSpPr txBox="1"/>
          <p:nvPr/>
        </p:nvSpPr>
        <p:spPr>
          <a:xfrm>
            <a:off x="4619784" y="5833813"/>
            <a:ext cx="904415" cy="369332"/>
          </a:xfrm>
          <a:prstGeom prst="rect">
            <a:avLst/>
          </a:prstGeom>
          <a:noFill/>
        </p:spPr>
        <p:txBody>
          <a:bodyPr wrap="none" rtlCol="0">
            <a:spAutoFit/>
          </a:bodyPr>
          <a:lstStyle/>
          <a:p>
            <a:r>
              <a:rPr lang="en-GB" dirty="0" smtClean="0"/>
              <a:t>130mm</a:t>
            </a:r>
            <a:endParaRPr lang="en-GB" dirty="0"/>
          </a:p>
        </p:txBody>
      </p:sp>
      <p:sp>
        <p:nvSpPr>
          <p:cNvPr id="110" name="TextBox 109"/>
          <p:cNvSpPr txBox="1"/>
          <p:nvPr/>
        </p:nvSpPr>
        <p:spPr>
          <a:xfrm>
            <a:off x="2691957" y="5147637"/>
            <a:ext cx="904415" cy="369332"/>
          </a:xfrm>
          <a:prstGeom prst="rect">
            <a:avLst/>
          </a:prstGeom>
          <a:noFill/>
        </p:spPr>
        <p:txBody>
          <a:bodyPr wrap="none" rtlCol="0">
            <a:spAutoFit/>
          </a:bodyPr>
          <a:lstStyle/>
          <a:p>
            <a:r>
              <a:rPr lang="en-GB" dirty="0" smtClean="0"/>
              <a:t>239mm</a:t>
            </a:r>
            <a:endParaRPr lang="en-GB" dirty="0"/>
          </a:p>
        </p:txBody>
      </p:sp>
      <p:sp>
        <p:nvSpPr>
          <p:cNvPr id="111" name="TextBox 110"/>
          <p:cNvSpPr txBox="1"/>
          <p:nvPr/>
        </p:nvSpPr>
        <p:spPr>
          <a:xfrm>
            <a:off x="1987300" y="4232708"/>
            <a:ext cx="904415" cy="369332"/>
          </a:xfrm>
          <a:prstGeom prst="rect">
            <a:avLst/>
          </a:prstGeom>
          <a:noFill/>
        </p:spPr>
        <p:txBody>
          <a:bodyPr wrap="none" rtlCol="0">
            <a:spAutoFit/>
          </a:bodyPr>
          <a:lstStyle/>
          <a:p>
            <a:r>
              <a:rPr lang="en-GB" dirty="0" smtClean="0"/>
              <a:t>115mm</a:t>
            </a:r>
            <a:endParaRPr lang="en-GB" dirty="0"/>
          </a:p>
        </p:txBody>
      </p:sp>
      <p:sp>
        <p:nvSpPr>
          <p:cNvPr id="112" name="TextBox 111"/>
          <p:cNvSpPr txBox="1"/>
          <p:nvPr/>
        </p:nvSpPr>
        <p:spPr>
          <a:xfrm>
            <a:off x="3798339" y="1026320"/>
            <a:ext cx="904415" cy="369332"/>
          </a:xfrm>
          <a:prstGeom prst="rect">
            <a:avLst/>
          </a:prstGeom>
          <a:noFill/>
        </p:spPr>
        <p:txBody>
          <a:bodyPr wrap="none" rtlCol="0">
            <a:spAutoFit/>
          </a:bodyPr>
          <a:lstStyle/>
          <a:p>
            <a:r>
              <a:rPr lang="en-GB" dirty="0" smtClean="0"/>
              <a:t>256mm</a:t>
            </a:r>
            <a:endParaRPr lang="en-GB" dirty="0"/>
          </a:p>
        </p:txBody>
      </p:sp>
      <p:sp>
        <p:nvSpPr>
          <p:cNvPr id="113" name="TextBox 112"/>
          <p:cNvSpPr txBox="1"/>
          <p:nvPr/>
        </p:nvSpPr>
        <p:spPr>
          <a:xfrm>
            <a:off x="5102321" y="127210"/>
            <a:ext cx="904415" cy="369332"/>
          </a:xfrm>
          <a:prstGeom prst="rect">
            <a:avLst/>
          </a:prstGeom>
          <a:noFill/>
        </p:spPr>
        <p:txBody>
          <a:bodyPr wrap="none" rtlCol="0">
            <a:spAutoFit/>
          </a:bodyPr>
          <a:lstStyle/>
          <a:p>
            <a:r>
              <a:rPr lang="en-GB" dirty="0" smtClean="0"/>
              <a:t>480mm</a:t>
            </a:r>
            <a:endParaRPr lang="en-GB" dirty="0"/>
          </a:p>
        </p:txBody>
      </p:sp>
      <p:grpSp>
        <p:nvGrpSpPr>
          <p:cNvPr id="109" name="Group 108"/>
          <p:cNvGrpSpPr>
            <a:grpSpLocks noChangeAspect="1"/>
          </p:cNvGrpSpPr>
          <p:nvPr/>
        </p:nvGrpSpPr>
        <p:grpSpPr>
          <a:xfrm>
            <a:off x="5268955" y="4794121"/>
            <a:ext cx="1393197" cy="1393197"/>
            <a:chOff x="2552703" y="1409703"/>
            <a:chExt cx="3998212" cy="3998212"/>
          </a:xfrm>
        </p:grpSpPr>
        <p:sp>
          <p:nvSpPr>
            <p:cNvPr id="114" name="Pie 113"/>
            <p:cNvSpPr/>
            <p:nvPr/>
          </p:nvSpPr>
          <p:spPr>
            <a:xfrm>
              <a:off x="2667000" y="1524000"/>
              <a:ext cx="3810000" cy="3810000"/>
            </a:xfrm>
            <a:prstGeom prst="pie">
              <a:avLst>
                <a:gd name="adj1" fmla="val 12298"/>
                <a:gd name="adj2" fmla="val 5412384"/>
              </a:avLst>
            </a:prstGeom>
            <a:solidFill>
              <a:srgbClr val="FFFF66"/>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5" name="Pie 114"/>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6" name="Pie 115"/>
            <p:cNvSpPr/>
            <p:nvPr/>
          </p:nvSpPr>
          <p:spPr>
            <a:xfrm rot="10800000">
              <a:off x="2667002" y="1506958"/>
              <a:ext cx="3810001" cy="3810001"/>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17" name="Pie 116"/>
            <p:cNvSpPr/>
            <p:nvPr/>
          </p:nvSpPr>
          <p:spPr>
            <a:xfrm>
              <a:off x="2667000" y="1524000"/>
              <a:ext cx="3810000" cy="3810000"/>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118" name="Straight Connector 117"/>
            <p:cNvCxnSpPr>
              <a:stCxn id="126" idx="0"/>
              <a:endCxn id="123" idx="4"/>
            </p:cNvCxnSpPr>
            <p:nvPr/>
          </p:nvCxnSpPr>
          <p:spPr>
            <a:xfrm flipH="1">
              <a:off x="4551810" y="1485899"/>
              <a:ext cx="20189" cy="3922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stCxn id="127" idx="2"/>
              <a:endCxn id="123" idx="6"/>
            </p:cNvCxnSpPr>
            <p:nvPr/>
          </p:nvCxnSpPr>
          <p:spPr>
            <a:xfrm flipV="1">
              <a:off x="2676524" y="3408810"/>
              <a:ext cx="3874391" cy="201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127" idx="1"/>
              <a:endCxn id="123" idx="5"/>
            </p:cNvCxnSpPr>
            <p:nvPr/>
          </p:nvCxnSpPr>
          <p:spPr>
            <a:xfrm>
              <a:off x="3231695" y="2088695"/>
              <a:ext cx="2733696" cy="27336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123" idx="7"/>
              <a:endCxn id="123" idx="3"/>
            </p:cNvCxnSpPr>
            <p:nvPr/>
          </p:nvCxnSpPr>
          <p:spPr>
            <a:xfrm flipH="1">
              <a:off x="3138228" y="1995228"/>
              <a:ext cx="2827163" cy="28271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3" name="Oval 122"/>
            <p:cNvSpPr>
              <a:spLocks noChangeAspect="1"/>
            </p:cNvSpPr>
            <p:nvPr/>
          </p:nvSpPr>
          <p:spPr>
            <a:xfrm>
              <a:off x="2552703" y="1409703"/>
              <a:ext cx="3998212" cy="3998212"/>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4" name="Oval 123"/>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5" name="Oval 124"/>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6" name="Oval 125"/>
            <p:cNvSpPr/>
            <p:nvPr/>
          </p:nvSpPr>
          <p:spPr>
            <a:xfrm>
              <a:off x="2628900" y="1485900"/>
              <a:ext cx="3886200" cy="3886200"/>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7" name="Oval 126"/>
            <p:cNvSpPr>
              <a:spLocks noChangeAspect="1"/>
            </p:cNvSpPr>
            <p:nvPr/>
          </p:nvSpPr>
          <p:spPr>
            <a:xfrm>
              <a:off x="2676524" y="1533524"/>
              <a:ext cx="3790951" cy="379095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8" name="Oval 127"/>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29" name="TextBox 128"/>
          <p:cNvSpPr txBox="1"/>
          <p:nvPr/>
        </p:nvSpPr>
        <p:spPr>
          <a:xfrm>
            <a:off x="6914693" y="4826243"/>
            <a:ext cx="2438487" cy="1200329"/>
          </a:xfrm>
          <a:prstGeom prst="rect">
            <a:avLst/>
          </a:prstGeom>
          <a:noFill/>
        </p:spPr>
        <p:txBody>
          <a:bodyPr wrap="square" rtlCol="0">
            <a:spAutoFit/>
          </a:bodyPr>
          <a:lstStyle/>
          <a:p>
            <a:r>
              <a:rPr lang="en-GB" dirty="0" smtClean="0">
                <a:latin typeface="Comic Sans MS" panose="030F0702030302020204" pitchFamily="66" charset="0"/>
              </a:rPr>
              <a:t>When the wheels finally come to rest which letter will be in this position?</a:t>
            </a:r>
            <a:endParaRPr lang="en-GB" dirty="0">
              <a:latin typeface="Comic Sans MS" panose="030F0702030302020204" pitchFamily="66" charset="0"/>
            </a:endParaRPr>
          </a:p>
        </p:txBody>
      </p:sp>
      <p:sp>
        <p:nvSpPr>
          <p:cNvPr id="130" name="TextBox 129"/>
          <p:cNvSpPr txBox="1"/>
          <p:nvPr/>
        </p:nvSpPr>
        <p:spPr>
          <a:xfrm>
            <a:off x="84262" y="1377142"/>
            <a:ext cx="2517054" cy="2308324"/>
          </a:xfrm>
          <a:prstGeom prst="rect">
            <a:avLst/>
          </a:prstGeom>
          <a:noFill/>
        </p:spPr>
        <p:txBody>
          <a:bodyPr wrap="square" rtlCol="0">
            <a:spAutoFit/>
          </a:bodyPr>
          <a:lstStyle/>
          <a:p>
            <a:r>
              <a:rPr lang="en-GB" dirty="0" smtClean="0">
                <a:latin typeface="Comic Sans MS" panose="030F0702030302020204" pitchFamily="66" charset="0"/>
              </a:rPr>
              <a:t>These wheels are all in perfect, non-slip contact with their neighbours and are driven by the first wheel (with its direction of spin shown).</a:t>
            </a:r>
          </a:p>
        </p:txBody>
      </p:sp>
      <p:sp>
        <p:nvSpPr>
          <p:cNvPr id="131" name="Rectangle 130"/>
          <p:cNvSpPr/>
          <p:nvPr/>
        </p:nvSpPr>
        <p:spPr>
          <a:xfrm>
            <a:off x="71644" y="5237003"/>
            <a:ext cx="2741241" cy="1477328"/>
          </a:xfrm>
          <a:prstGeom prst="rect">
            <a:avLst/>
          </a:prstGeom>
        </p:spPr>
        <p:txBody>
          <a:bodyPr wrap="square">
            <a:spAutoFit/>
          </a:bodyPr>
          <a:lstStyle/>
          <a:p>
            <a:r>
              <a:rPr lang="en-GB" dirty="0" smtClean="0">
                <a:latin typeface="Comic Sans MS" panose="030F0702030302020204" pitchFamily="66" charset="0"/>
              </a:rPr>
              <a:t>The lengths </a:t>
            </a:r>
            <a:r>
              <a:rPr lang="en-GB" dirty="0">
                <a:latin typeface="Comic Sans MS" panose="030F0702030302020204" pitchFamily="66" charset="0"/>
              </a:rPr>
              <a:t>refer to the diameter of each </a:t>
            </a:r>
            <a:r>
              <a:rPr lang="en-GB" dirty="0" smtClean="0">
                <a:latin typeface="Comic Sans MS" panose="030F0702030302020204" pitchFamily="66" charset="0"/>
              </a:rPr>
              <a:t>wheel.</a:t>
            </a:r>
          </a:p>
          <a:p>
            <a:endParaRPr lang="en-GB" dirty="0">
              <a:latin typeface="Comic Sans MS" panose="030F0702030302020204" pitchFamily="66" charset="0"/>
            </a:endParaRPr>
          </a:p>
          <a:p>
            <a:r>
              <a:rPr lang="en-GB" dirty="0" smtClean="0">
                <a:latin typeface="Comic Sans MS" panose="030F0702030302020204" pitchFamily="66" charset="0"/>
              </a:rPr>
              <a:t>(Diagram not to scale)</a:t>
            </a:r>
            <a:endParaRPr lang="en-GB" dirty="0">
              <a:latin typeface="Comic Sans MS" panose="030F0702030302020204" pitchFamily="66" charset="0"/>
            </a:endParaRPr>
          </a:p>
        </p:txBody>
      </p:sp>
      <p:sp>
        <p:nvSpPr>
          <p:cNvPr id="132" name="TextBox 131"/>
          <p:cNvSpPr txBox="1"/>
          <p:nvPr/>
        </p:nvSpPr>
        <p:spPr>
          <a:xfrm>
            <a:off x="8169053" y="0"/>
            <a:ext cx="974947"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dirty="0" smtClean="0">
                <a:latin typeface="Bradley Hand ITC" panose="03070402050302030203" pitchFamily="66" charset="0"/>
              </a:rPr>
              <a:t>SIC_39</a:t>
            </a:r>
            <a:endParaRPr lang="en-GB" sz="2000" dirty="0">
              <a:latin typeface="Bradley Hand ITC" panose="03070402050302030203" pitchFamily="66" charset="0"/>
            </a:endParaRPr>
          </a:p>
        </p:txBody>
      </p:sp>
    </p:spTree>
    <p:extLst>
      <p:ext uri="{BB962C8B-B14F-4D97-AF65-F5344CB8AC3E}">
        <p14:creationId xmlns:p14="http://schemas.microsoft.com/office/powerpoint/2010/main" val="173324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a:spLocks noChangeAspect="1"/>
          </p:cNvSpPr>
          <p:nvPr/>
        </p:nvSpPr>
        <p:spPr>
          <a:xfrm>
            <a:off x="3679331" y="1782016"/>
            <a:ext cx="3978235" cy="3978235"/>
          </a:xfrm>
          <a:prstGeom prst="ellipse">
            <a:avLst/>
          </a:prstGeom>
          <a:solidFill>
            <a:schemeClr val="tx2">
              <a:lumMod val="40000"/>
              <a:lumOff val="60000"/>
            </a:schemeClr>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p:cNvSpPr/>
          <p:nvPr/>
        </p:nvSpPr>
        <p:spPr>
          <a:xfrm>
            <a:off x="2066306" y="2975486"/>
            <a:ext cx="1591293" cy="1591293"/>
          </a:xfrm>
          <a:prstGeom prst="ellipse">
            <a:avLst/>
          </a:prstGeom>
          <a:solidFill>
            <a:schemeClr val="tx2">
              <a:lumMod val="40000"/>
              <a:lumOff val="60000"/>
            </a:schemeClr>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p:cNvSpPr txBox="1"/>
          <p:nvPr/>
        </p:nvSpPr>
        <p:spPr>
          <a:xfrm>
            <a:off x="662152" y="358517"/>
            <a:ext cx="2529860" cy="523220"/>
          </a:xfrm>
          <a:prstGeom prst="rect">
            <a:avLst/>
          </a:prstGeom>
          <a:noFill/>
        </p:spPr>
        <p:txBody>
          <a:bodyPr wrap="none" rtlCol="0">
            <a:spAutoFit/>
          </a:bodyPr>
          <a:lstStyle/>
          <a:p>
            <a:r>
              <a:rPr lang="en-GB" sz="2800" b="1" dirty="0" smtClean="0">
                <a:latin typeface="Comic Sans MS" panose="030F0702030302020204" pitchFamily="66" charset="0"/>
              </a:rPr>
              <a:t>Letter Wheel</a:t>
            </a:r>
            <a:endParaRPr lang="en-GB" sz="2800" b="1" dirty="0">
              <a:latin typeface="Comic Sans MS" panose="030F0702030302020204" pitchFamily="66" charset="0"/>
            </a:endParaRPr>
          </a:p>
        </p:txBody>
      </p:sp>
      <p:sp>
        <p:nvSpPr>
          <p:cNvPr id="11" name="Oval 10"/>
          <p:cNvSpPr/>
          <p:nvPr/>
        </p:nvSpPr>
        <p:spPr>
          <a:xfrm>
            <a:off x="2220827" y="3748296"/>
            <a:ext cx="71252" cy="7125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24" name="Straight Connector 23"/>
          <p:cNvCxnSpPr/>
          <p:nvPr/>
        </p:nvCxnSpPr>
        <p:spPr>
          <a:xfrm>
            <a:off x="1638828" y="2975486"/>
            <a:ext cx="0" cy="1591294"/>
          </a:xfrm>
          <a:prstGeom prst="line">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8031573" y="1782016"/>
            <a:ext cx="1" cy="3978235"/>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TextBox 26"/>
              <p:cNvSpPr txBox="1"/>
              <p:nvPr/>
            </p:nvSpPr>
            <p:spPr>
              <a:xfrm>
                <a:off x="1270655" y="3617673"/>
                <a:ext cx="37144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i="1" dirty="0" smtClean="0">
                          <a:latin typeface="Cambria Math"/>
                        </a:rPr>
                        <m:t>𝑎</m:t>
                      </m:r>
                    </m:oMath>
                  </m:oMathPara>
                </a14:m>
                <a:endParaRPr lang="en-GB" dirty="0"/>
              </a:p>
            </p:txBody>
          </p:sp>
        </mc:Choice>
        <mc:Fallback xmlns="">
          <p:sp>
            <p:nvSpPr>
              <p:cNvPr id="27" name="TextBox 26"/>
              <p:cNvSpPr txBox="1">
                <a:spLocks noRot="1" noChangeAspect="1" noMove="1" noResize="1" noEditPoints="1" noAdjustHandles="1" noChangeArrowheads="1" noChangeShapeType="1" noTextEdit="1"/>
              </p:cNvSpPr>
              <p:nvPr/>
            </p:nvSpPr>
            <p:spPr>
              <a:xfrm>
                <a:off x="1270655" y="3617673"/>
                <a:ext cx="371448" cy="369332"/>
              </a:xfrm>
              <a:prstGeom prst="rect">
                <a:avLst/>
              </a:prstGeom>
              <a:blipFill rotWithShape="1">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8037597" y="3617673"/>
                <a:ext cx="36766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dirty="0" smtClean="0">
                          <a:latin typeface="Cambria Math"/>
                        </a:rPr>
                        <m:t>𝑏</m:t>
                      </m:r>
                    </m:oMath>
                  </m:oMathPara>
                </a14:m>
                <a:endParaRPr lang="en-GB" dirty="0"/>
              </a:p>
            </p:txBody>
          </p:sp>
        </mc:Choice>
        <mc:Fallback xmlns="">
          <p:sp>
            <p:nvSpPr>
              <p:cNvPr id="28" name="TextBox 27"/>
              <p:cNvSpPr txBox="1">
                <a:spLocks noRot="1" noChangeAspect="1" noMove="1" noResize="1" noEditPoints="1" noAdjustHandles="1" noChangeArrowheads="1" noChangeShapeType="1" noTextEdit="1"/>
              </p:cNvSpPr>
              <p:nvPr/>
            </p:nvSpPr>
            <p:spPr>
              <a:xfrm>
                <a:off x="8037597" y="3617673"/>
                <a:ext cx="367665" cy="369332"/>
              </a:xfrm>
              <a:prstGeom prst="rect">
                <a:avLst/>
              </a:prstGeom>
              <a:blipFill rotWithShape="1">
                <a:blip r:embed="rId4"/>
                <a:stretch>
                  <a:fillRect/>
                </a:stretch>
              </a:blipFill>
            </p:spPr>
            <p:txBody>
              <a:bodyPr/>
              <a:lstStyle/>
              <a:p>
                <a:r>
                  <a:rPr lang="en-GB">
                    <a:noFill/>
                  </a:rPr>
                  <a:t> </a:t>
                </a:r>
              </a:p>
            </p:txBody>
          </p:sp>
        </mc:Fallback>
      </mc:AlternateContent>
      <p:sp>
        <p:nvSpPr>
          <p:cNvPr id="29" name="Rectangle 28"/>
          <p:cNvSpPr/>
          <p:nvPr/>
        </p:nvSpPr>
        <p:spPr>
          <a:xfrm>
            <a:off x="385541" y="1119670"/>
            <a:ext cx="5711820" cy="369332"/>
          </a:xfrm>
          <a:prstGeom prst="rect">
            <a:avLst/>
          </a:prstGeom>
        </p:spPr>
        <p:txBody>
          <a:bodyPr wrap="none">
            <a:spAutoFit/>
          </a:bodyPr>
          <a:lstStyle/>
          <a:p>
            <a:r>
              <a:rPr lang="en-GB" dirty="0" smtClean="0">
                <a:latin typeface="Comic Sans MS" panose="030F0702030302020204" pitchFamily="66" charset="0"/>
              </a:rPr>
              <a:t>Consider the simplest scenario of just two wheels.</a:t>
            </a:r>
            <a:endParaRPr lang="en-GB" dirty="0">
              <a:latin typeface="Comic Sans MS" panose="030F0702030302020204" pitchFamily="66" charset="0"/>
            </a:endParaRPr>
          </a:p>
        </p:txBody>
      </p:sp>
      <p:sp>
        <p:nvSpPr>
          <p:cNvPr id="16" name="Arc 15"/>
          <p:cNvSpPr/>
          <p:nvPr/>
        </p:nvSpPr>
        <p:spPr>
          <a:xfrm>
            <a:off x="3679331" y="1782016"/>
            <a:ext cx="3978235" cy="3978235"/>
          </a:xfrm>
          <a:prstGeom prst="arc">
            <a:avLst>
              <a:gd name="adj1" fmla="val 6354062"/>
              <a:gd name="adj2" fmla="val 10814913"/>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7" name="Oval 16"/>
          <p:cNvSpPr/>
          <p:nvPr/>
        </p:nvSpPr>
        <p:spPr>
          <a:xfrm>
            <a:off x="5126252" y="5473146"/>
            <a:ext cx="71252" cy="7125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Arc 12"/>
          <p:cNvSpPr>
            <a:spLocks noChangeAspect="1"/>
          </p:cNvSpPr>
          <p:nvPr/>
        </p:nvSpPr>
        <p:spPr>
          <a:xfrm>
            <a:off x="2066306" y="2975487"/>
            <a:ext cx="1596895" cy="1596895"/>
          </a:xfrm>
          <a:prstGeom prst="arc">
            <a:avLst>
              <a:gd name="adj1" fmla="val 21555068"/>
              <a:gd name="adj2" fmla="val 10844024"/>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nvGrpSpPr>
          <p:cNvPr id="23" name="Group 22"/>
          <p:cNvGrpSpPr/>
          <p:nvPr/>
        </p:nvGrpSpPr>
        <p:grpSpPr>
          <a:xfrm>
            <a:off x="1904452" y="4768664"/>
            <a:ext cx="1880288" cy="839270"/>
            <a:chOff x="1904452" y="4768664"/>
            <a:chExt cx="1880288" cy="839270"/>
          </a:xfrm>
        </p:grpSpPr>
        <mc:AlternateContent xmlns:mc="http://schemas.openxmlformats.org/markup-compatibility/2006" xmlns:a14="http://schemas.microsoft.com/office/drawing/2010/main">
          <mc:Choice Requires="a14">
            <p:sp>
              <p:nvSpPr>
                <p:cNvPr id="19" name="TextBox 18"/>
                <p:cNvSpPr txBox="1"/>
                <p:nvPr/>
              </p:nvSpPr>
              <p:spPr>
                <a:xfrm>
                  <a:off x="1904452" y="5238602"/>
                  <a:ext cx="1660263" cy="369332"/>
                </a:xfrm>
                <a:prstGeom prst="rect">
                  <a:avLst/>
                </a:prstGeom>
                <a:noFill/>
                <a:ln>
                  <a:no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solidFill>
                              <a:srgbClr val="FF0000"/>
                            </a:solidFill>
                            <a:latin typeface="Cambria Math"/>
                          </a:rPr>
                          <m:t>𝑒𝑞𝑢𝑎𝑙</m:t>
                        </m:r>
                        <m:r>
                          <a:rPr lang="en-GB" b="0" i="1" smtClean="0">
                            <a:solidFill>
                              <a:srgbClr val="FF0000"/>
                            </a:solidFill>
                            <a:latin typeface="Cambria Math"/>
                          </a:rPr>
                          <m:t> </m:t>
                        </m:r>
                        <m:r>
                          <a:rPr lang="en-GB" b="0" i="1" smtClean="0">
                            <a:solidFill>
                              <a:srgbClr val="FF0000"/>
                            </a:solidFill>
                            <a:latin typeface="Cambria Math"/>
                          </a:rPr>
                          <m:t>𝑙𝑒𝑛𝑔𝑡h𝑠</m:t>
                        </m:r>
                      </m:oMath>
                    </m:oMathPara>
                  </a14:m>
                  <a:endParaRPr lang="en-GB" dirty="0">
                    <a:solidFill>
                      <a:srgbClr val="FF0000"/>
                    </a:solidFill>
                  </a:endParaRPr>
                </a:p>
              </p:txBody>
            </p:sp>
          </mc:Choice>
          <mc:Fallback xmlns="">
            <p:sp>
              <p:nvSpPr>
                <p:cNvPr id="19" name="TextBox 18"/>
                <p:cNvSpPr txBox="1">
                  <a:spLocks noRot="1" noChangeAspect="1" noMove="1" noResize="1" noEditPoints="1" noAdjustHandles="1" noChangeArrowheads="1" noChangeShapeType="1" noTextEdit="1"/>
                </p:cNvSpPr>
                <p:nvPr/>
              </p:nvSpPr>
              <p:spPr>
                <a:xfrm>
                  <a:off x="1904452" y="5238602"/>
                  <a:ext cx="1660263" cy="369332"/>
                </a:xfrm>
                <a:prstGeom prst="rect">
                  <a:avLst/>
                </a:prstGeom>
                <a:blipFill rotWithShape="1">
                  <a:blip r:embed="rId5"/>
                  <a:stretch>
                    <a:fillRect b="-11475"/>
                  </a:stretch>
                </a:blipFill>
                <a:ln>
                  <a:noFill/>
                </a:ln>
              </p:spPr>
              <p:txBody>
                <a:bodyPr/>
                <a:lstStyle/>
                <a:p>
                  <a:r>
                    <a:rPr lang="en-GB">
                      <a:noFill/>
                    </a:rPr>
                    <a:t> </a:t>
                  </a:r>
                </a:p>
              </p:txBody>
            </p:sp>
          </mc:Fallback>
        </mc:AlternateContent>
        <p:cxnSp>
          <p:nvCxnSpPr>
            <p:cNvPr id="31" name="Straight Arrow Connector 30"/>
            <p:cNvCxnSpPr/>
            <p:nvPr/>
          </p:nvCxnSpPr>
          <p:spPr>
            <a:xfrm rot="-1380000" flipV="1">
              <a:off x="2681940" y="4768664"/>
              <a:ext cx="210818" cy="44184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3057907" y="4924869"/>
              <a:ext cx="726833" cy="30926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39647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a:spLocks noChangeAspect="1"/>
          </p:cNvSpPr>
          <p:nvPr/>
        </p:nvSpPr>
        <p:spPr>
          <a:xfrm>
            <a:off x="3679331" y="1782016"/>
            <a:ext cx="3978235" cy="3978235"/>
          </a:xfrm>
          <a:prstGeom prst="ellipse">
            <a:avLst/>
          </a:prstGeom>
          <a:solidFill>
            <a:schemeClr val="tx2">
              <a:lumMod val="40000"/>
              <a:lumOff val="60000"/>
            </a:schemeClr>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p:cNvSpPr/>
          <p:nvPr/>
        </p:nvSpPr>
        <p:spPr>
          <a:xfrm>
            <a:off x="2066306" y="2975486"/>
            <a:ext cx="1591294" cy="1591294"/>
          </a:xfrm>
          <a:prstGeom prst="ellipse">
            <a:avLst/>
          </a:prstGeom>
          <a:solidFill>
            <a:schemeClr val="tx2">
              <a:lumMod val="40000"/>
              <a:lumOff val="6000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p:cNvSpPr txBox="1"/>
          <p:nvPr/>
        </p:nvSpPr>
        <p:spPr>
          <a:xfrm>
            <a:off x="662152" y="358517"/>
            <a:ext cx="2529860" cy="523220"/>
          </a:xfrm>
          <a:prstGeom prst="rect">
            <a:avLst/>
          </a:prstGeom>
          <a:noFill/>
        </p:spPr>
        <p:txBody>
          <a:bodyPr wrap="none" rtlCol="0">
            <a:spAutoFit/>
          </a:bodyPr>
          <a:lstStyle/>
          <a:p>
            <a:r>
              <a:rPr lang="en-GB" sz="2800" b="1" dirty="0" smtClean="0">
                <a:latin typeface="Comic Sans MS" panose="030F0702030302020204" pitchFamily="66" charset="0"/>
              </a:rPr>
              <a:t>Letter Wheel</a:t>
            </a:r>
            <a:endParaRPr lang="en-GB" sz="2800" b="1" dirty="0">
              <a:latin typeface="Comic Sans MS" panose="030F0702030302020204" pitchFamily="66" charset="0"/>
            </a:endParaRPr>
          </a:p>
        </p:txBody>
      </p:sp>
      <p:sp>
        <p:nvSpPr>
          <p:cNvPr id="11" name="Oval 10"/>
          <p:cNvSpPr/>
          <p:nvPr/>
        </p:nvSpPr>
        <p:spPr>
          <a:xfrm>
            <a:off x="3455827" y="3748296"/>
            <a:ext cx="71252" cy="7125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24" name="Straight Connector 23"/>
          <p:cNvCxnSpPr/>
          <p:nvPr/>
        </p:nvCxnSpPr>
        <p:spPr>
          <a:xfrm>
            <a:off x="1638828" y="2975486"/>
            <a:ext cx="0" cy="1591294"/>
          </a:xfrm>
          <a:prstGeom prst="line">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8031573" y="1782016"/>
            <a:ext cx="1" cy="3978235"/>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TextBox 26"/>
              <p:cNvSpPr txBox="1"/>
              <p:nvPr/>
            </p:nvSpPr>
            <p:spPr>
              <a:xfrm>
                <a:off x="1270655" y="3617673"/>
                <a:ext cx="37144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i="1" dirty="0" smtClean="0">
                          <a:latin typeface="Cambria Math"/>
                        </a:rPr>
                        <m:t>𝑎</m:t>
                      </m:r>
                    </m:oMath>
                  </m:oMathPara>
                </a14:m>
                <a:endParaRPr lang="en-GB" dirty="0"/>
              </a:p>
            </p:txBody>
          </p:sp>
        </mc:Choice>
        <mc:Fallback xmlns="">
          <p:sp>
            <p:nvSpPr>
              <p:cNvPr id="27" name="TextBox 26"/>
              <p:cNvSpPr txBox="1">
                <a:spLocks noRot="1" noChangeAspect="1" noMove="1" noResize="1" noEditPoints="1" noAdjustHandles="1" noChangeArrowheads="1" noChangeShapeType="1" noTextEdit="1"/>
              </p:cNvSpPr>
              <p:nvPr/>
            </p:nvSpPr>
            <p:spPr>
              <a:xfrm>
                <a:off x="1270655" y="3617673"/>
                <a:ext cx="371448" cy="369332"/>
              </a:xfrm>
              <a:prstGeom prst="rect">
                <a:avLst/>
              </a:prstGeom>
              <a:blipFill rotWithShape="1">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8037597" y="3617673"/>
                <a:ext cx="36766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dirty="0" smtClean="0">
                          <a:latin typeface="Cambria Math"/>
                        </a:rPr>
                        <m:t>𝑏</m:t>
                      </m:r>
                    </m:oMath>
                  </m:oMathPara>
                </a14:m>
                <a:endParaRPr lang="en-GB" dirty="0"/>
              </a:p>
            </p:txBody>
          </p:sp>
        </mc:Choice>
        <mc:Fallback xmlns="">
          <p:sp>
            <p:nvSpPr>
              <p:cNvPr id="28" name="TextBox 27"/>
              <p:cNvSpPr txBox="1">
                <a:spLocks noRot="1" noChangeAspect="1" noMove="1" noResize="1" noEditPoints="1" noAdjustHandles="1" noChangeArrowheads="1" noChangeShapeType="1" noTextEdit="1"/>
              </p:cNvSpPr>
              <p:nvPr/>
            </p:nvSpPr>
            <p:spPr>
              <a:xfrm>
                <a:off x="8037597" y="3617673"/>
                <a:ext cx="367665" cy="369332"/>
              </a:xfrm>
              <a:prstGeom prst="rect">
                <a:avLst/>
              </a:prstGeom>
              <a:blipFill rotWithShape="1">
                <a:blip r:embed="rId3"/>
                <a:stretch>
                  <a:fillRect/>
                </a:stretch>
              </a:blipFill>
            </p:spPr>
            <p:txBody>
              <a:bodyPr/>
              <a:lstStyle/>
              <a:p>
                <a:r>
                  <a:rPr lang="en-GB">
                    <a:noFill/>
                  </a:rPr>
                  <a:t> </a:t>
                </a:r>
              </a:p>
            </p:txBody>
          </p:sp>
        </mc:Fallback>
      </mc:AlternateContent>
      <p:sp>
        <p:nvSpPr>
          <p:cNvPr id="29" name="Rectangle 28"/>
          <p:cNvSpPr/>
          <p:nvPr/>
        </p:nvSpPr>
        <p:spPr>
          <a:xfrm>
            <a:off x="385541" y="1119670"/>
            <a:ext cx="5589992" cy="369332"/>
          </a:xfrm>
          <a:prstGeom prst="rect">
            <a:avLst/>
          </a:prstGeom>
        </p:spPr>
        <p:txBody>
          <a:bodyPr wrap="none">
            <a:spAutoFit/>
          </a:bodyPr>
          <a:lstStyle/>
          <a:p>
            <a:r>
              <a:rPr lang="en-GB" dirty="0" smtClean="0">
                <a:latin typeface="Comic Sans MS" panose="030F0702030302020204" pitchFamily="66" charset="0"/>
              </a:rPr>
              <a:t>Consider the simplest scenario of just two wheels.</a:t>
            </a:r>
            <a:endParaRPr lang="en-GB" dirty="0">
              <a:latin typeface="Comic Sans MS" panose="030F0702030302020204" pitchFamily="66" charset="0"/>
            </a:endParaRPr>
          </a:p>
        </p:txBody>
      </p:sp>
      <p:sp>
        <p:nvSpPr>
          <p:cNvPr id="16" name="Arc 15"/>
          <p:cNvSpPr/>
          <p:nvPr/>
        </p:nvSpPr>
        <p:spPr>
          <a:xfrm>
            <a:off x="3679331" y="1782016"/>
            <a:ext cx="3978235" cy="3978235"/>
          </a:xfrm>
          <a:prstGeom prst="arc">
            <a:avLst>
              <a:gd name="adj1" fmla="val 1674355"/>
              <a:gd name="adj2" fmla="val 10814913"/>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7" name="Oval 16"/>
          <p:cNvSpPr/>
          <p:nvPr/>
        </p:nvSpPr>
        <p:spPr>
          <a:xfrm>
            <a:off x="7216252" y="4618146"/>
            <a:ext cx="71252" cy="7125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8" name="Group 7"/>
          <p:cNvGrpSpPr/>
          <p:nvPr/>
        </p:nvGrpSpPr>
        <p:grpSpPr>
          <a:xfrm>
            <a:off x="1153259" y="4457700"/>
            <a:ext cx="2247731" cy="811178"/>
            <a:chOff x="1153259" y="4457700"/>
            <a:chExt cx="2247731" cy="811178"/>
          </a:xfrm>
        </p:grpSpPr>
        <mc:AlternateContent xmlns:mc="http://schemas.openxmlformats.org/markup-compatibility/2006" xmlns:a14="http://schemas.microsoft.com/office/drawing/2010/main">
          <mc:Choice Requires="a14">
            <p:sp>
              <p:nvSpPr>
                <p:cNvPr id="2" name="TextBox 1"/>
                <p:cNvSpPr txBox="1"/>
                <p:nvPr/>
              </p:nvSpPr>
              <p:spPr>
                <a:xfrm>
                  <a:off x="1153259" y="4899546"/>
                  <a:ext cx="224773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1" i="1" smtClean="0">
                            <a:solidFill>
                              <a:srgbClr val="FF0000"/>
                            </a:solidFill>
                            <a:latin typeface="Cambria Math"/>
                            <a:ea typeface="Cambria Math"/>
                          </a:rPr>
                          <m:t>𝝅</m:t>
                        </m:r>
                        <m:r>
                          <a:rPr lang="en-GB" b="1" i="1" smtClean="0">
                            <a:solidFill>
                              <a:srgbClr val="FF0000"/>
                            </a:solidFill>
                            <a:latin typeface="Cambria Math"/>
                            <a:ea typeface="Cambria Math"/>
                          </a:rPr>
                          <m:t>𝒂</m:t>
                        </m:r>
                        <m:r>
                          <a:rPr lang="en-GB" b="1" i="1" smtClean="0">
                            <a:solidFill>
                              <a:srgbClr val="FF0000"/>
                            </a:solidFill>
                            <a:latin typeface="Cambria Math"/>
                            <a:ea typeface="Cambria Math"/>
                          </a:rPr>
                          <m:t>=</m:t>
                        </m:r>
                        <m:r>
                          <a:rPr lang="en-GB" b="1" i="1" smtClean="0">
                            <a:solidFill>
                              <a:srgbClr val="FF0000"/>
                            </a:solidFill>
                            <a:latin typeface="Cambria Math"/>
                            <a:ea typeface="Cambria Math"/>
                          </a:rPr>
                          <m:t>𝟏</m:t>
                        </m:r>
                        <m:r>
                          <a:rPr lang="en-GB" b="1" i="1" smtClean="0">
                            <a:solidFill>
                              <a:srgbClr val="FF0000"/>
                            </a:solidFill>
                            <a:latin typeface="Cambria Math"/>
                            <a:ea typeface="Cambria Math"/>
                          </a:rPr>
                          <m:t> </m:t>
                        </m:r>
                        <m:r>
                          <a:rPr lang="en-GB" b="1" i="1" smtClean="0">
                            <a:solidFill>
                              <a:srgbClr val="FF0000"/>
                            </a:solidFill>
                            <a:latin typeface="Cambria Math"/>
                            <a:ea typeface="Cambria Math"/>
                          </a:rPr>
                          <m:t>𝒓𝒆𝒗𝒐𝒍𝒖𝒕𝒊𝒐𝒏</m:t>
                        </m:r>
                      </m:oMath>
                    </m:oMathPara>
                  </a14:m>
                  <a:endParaRPr lang="en-GB" b="1" dirty="0">
                    <a:solidFill>
                      <a:srgbClr val="FF0000"/>
                    </a:solidFill>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153259" y="4899546"/>
                  <a:ext cx="2247731" cy="369332"/>
                </a:xfrm>
                <a:prstGeom prst="rect">
                  <a:avLst/>
                </a:prstGeom>
                <a:blipFill rotWithShape="1">
                  <a:blip r:embed="rId4"/>
                  <a:stretch>
                    <a:fillRect/>
                  </a:stretch>
                </a:blipFill>
              </p:spPr>
              <p:txBody>
                <a:bodyPr/>
                <a:lstStyle/>
                <a:p>
                  <a:r>
                    <a:rPr lang="en-GB">
                      <a:noFill/>
                    </a:rPr>
                    <a:t> </a:t>
                  </a:r>
                </a:p>
              </p:txBody>
            </p:sp>
          </mc:Fallback>
        </mc:AlternateContent>
        <p:cxnSp>
          <p:nvCxnSpPr>
            <p:cNvPr id="6" name="Straight Arrow Connector 5"/>
            <p:cNvCxnSpPr/>
            <p:nvPr/>
          </p:nvCxnSpPr>
          <p:spPr>
            <a:xfrm flipV="1">
              <a:off x="2066306" y="4457700"/>
              <a:ext cx="210818" cy="4418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2966473" y="5592756"/>
            <a:ext cx="4150495" cy="1012515"/>
            <a:chOff x="2966473" y="5592756"/>
            <a:chExt cx="4150495" cy="1012515"/>
          </a:xfrm>
        </p:grpSpPr>
        <mc:AlternateContent xmlns:mc="http://schemas.openxmlformats.org/markup-compatibility/2006" xmlns:a14="http://schemas.microsoft.com/office/drawing/2010/main">
          <mc:Choice Requires="a14">
            <p:sp>
              <p:nvSpPr>
                <p:cNvPr id="18" name="TextBox 17"/>
                <p:cNvSpPr txBox="1"/>
                <p:nvPr/>
              </p:nvSpPr>
              <p:spPr>
                <a:xfrm>
                  <a:off x="2966473" y="6034602"/>
                  <a:ext cx="4150495" cy="57066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1" i="1" smtClean="0">
                            <a:solidFill>
                              <a:srgbClr val="FF0000"/>
                            </a:solidFill>
                            <a:latin typeface="Cambria Math"/>
                            <a:ea typeface="Cambria Math"/>
                          </a:rPr>
                          <m:t>𝝅</m:t>
                        </m:r>
                        <m:r>
                          <a:rPr lang="en-GB" b="1" i="1" smtClean="0">
                            <a:solidFill>
                              <a:srgbClr val="FF0000"/>
                            </a:solidFill>
                            <a:latin typeface="Cambria Math"/>
                            <a:ea typeface="Cambria Math"/>
                          </a:rPr>
                          <m:t>𝒂</m:t>
                        </m:r>
                        <m:r>
                          <a:rPr lang="en-GB" b="1" i="1" smtClean="0">
                            <a:solidFill>
                              <a:srgbClr val="FF0000"/>
                            </a:solidFill>
                            <a:latin typeface="Cambria Math"/>
                            <a:ea typeface="Cambria Math"/>
                          </a:rPr>
                          <m:t>=</m:t>
                        </m:r>
                        <m:f>
                          <m:fPr>
                            <m:ctrlPr>
                              <a:rPr lang="en-GB" b="1" i="1" smtClean="0">
                                <a:solidFill>
                                  <a:srgbClr val="FF0000"/>
                                </a:solidFill>
                                <a:latin typeface="Cambria Math"/>
                                <a:ea typeface="Cambria Math"/>
                              </a:rPr>
                            </m:ctrlPr>
                          </m:fPr>
                          <m:num>
                            <m:r>
                              <a:rPr lang="en-GB" b="1" i="1" smtClean="0">
                                <a:solidFill>
                                  <a:srgbClr val="FF0000"/>
                                </a:solidFill>
                                <a:latin typeface="Cambria Math"/>
                                <a:ea typeface="Cambria Math"/>
                              </a:rPr>
                              <m:t>𝝅</m:t>
                            </m:r>
                            <m:r>
                              <a:rPr lang="en-GB" b="1" i="1" smtClean="0">
                                <a:solidFill>
                                  <a:srgbClr val="FF0000"/>
                                </a:solidFill>
                                <a:latin typeface="Cambria Math"/>
                                <a:ea typeface="Cambria Math"/>
                              </a:rPr>
                              <m:t>𝒂</m:t>
                            </m:r>
                          </m:num>
                          <m:den>
                            <m:r>
                              <a:rPr lang="en-GB" b="1" i="1" smtClean="0">
                                <a:solidFill>
                                  <a:srgbClr val="FF0000"/>
                                </a:solidFill>
                                <a:latin typeface="Cambria Math"/>
                                <a:ea typeface="Cambria Math"/>
                              </a:rPr>
                              <m:t>𝝅</m:t>
                            </m:r>
                            <m:r>
                              <a:rPr lang="en-GB" b="1" i="1" smtClean="0">
                                <a:solidFill>
                                  <a:srgbClr val="FF0000"/>
                                </a:solidFill>
                                <a:latin typeface="Cambria Math"/>
                                <a:ea typeface="Cambria Math"/>
                              </a:rPr>
                              <m:t>𝒃</m:t>
                            </m:r>
                          </m:den>
                        </m:f>
                        <m:r>
                          <a:rPr lang="en-GB" b="1" i="1" smtClean="0">
                            <a:solidFill>
                              <a:srgbClr val="FF0000"/>
                            </a:solidFill>
                            <a:latin typeface="Cambria Math"/>
                            <a:ea typeface="Cambria Math"/>
                          </a:rPr>
                          <m:t>𝒓𝒆𝒗𝒐𝒍𝒖𝒕𝒊𝒐𝒏</m:t>
                        </m:r>
                        <m:r>
                          <a:rPr lang="en-GB" b="1" i="1" smtClean="0">
                            <a:solidFill>
                              <a:srgbClr val="FF0000"/>
                            </a:solidFill>
                            <a:latin typeface="Cambria Math"/>
                            <a:ea typeface="Cambria Math"/>
                          </a:rPr>
                          <m:t>=</m:t>
                        </m:r>
                        <m:f>
                          <m:fPr>
                            <m:ctrlPr>
                              <a:rPr lang="en-GB" b="1" i="1" smtClean="0">
                                <a:solidFill>
                                  <a:srgbClr val="FF0000"/>
                                </a:solidFill>
                                <a:latin typeface="Cambria Math"/>
                                <a:ea typeface="Cambria Math"/>
                              </a:rPr>
                            </m:ctrlPr>
                          </m:fPr>
                          <m:num>
                            <m:r>
                              <a:rPr lang="en-GB" b="1" i="1" smtClean="0">
                                <a:solidFill>
                                  <a:srgbClr val="FF0000"/>
                                </a:solidFill>
                                <a:latin typeface="Cambria Math"/>
                                <a:ea typeface="Cambria Math"/>
                              </a:rPr>
                              <m:t>𝒂</m:t>
                            </m:r>
                          </m:num>
                          <m:den>
                            <m:r>
                              <a:rPr lang="en-GB" b="1" i="1" smtClean="0">
                                <a:solidFill>
                                  <a:srgbClr val="FF0000"/>
                                </a:solidFill>
                                <a:latin typeface="Cambria Math"/>
                                <a:ea typeface="Cambria Math"/>
                              </a:rPr>
                              <m:t>𝒃</m:t>
                            </m:r>
                          </m:den>
                        </m:f>
                        <m:r>
                          <a:rPr lang="en-GB" b="1" i="1" smtClean="0">
                            <a:solidFill>
                              <a:srgbClr val="FF0000"/>
                            </a:solidFill>
                            <a:latin typeface="Cambria Math"/>
                            <a:ea typeface="Cambria Math"/>
                          </a:rPr>
                          <m:t> </m:t>
                        </m:r>
                        <m:r>
                          <a:rPr lang="en-GB" b="1" i="1" smtClean="0">
                            <a:solidFill>
                              <a:srgbClr val="FF0000"/>
                            </a:solidFill>
                            <a:latin typeface="Cambria Math"/>
                            <a:ea typeface="Cambria Math"/>
                          </a:rPr>
                          <m:t>𝒓𝒆𝒗𝒐𝒍𝒖𝒕𝒊𝒐𝒏</m:t>
                        </m:r>
                      </m:oMath>
                    </m:oMathPara>
                  </a14:m>
                  <a:endParaRPr lang="en-GB" b="1" dirty="0">
                    <a:solidFill>
                      <a:srgbClr val="FF0000"/>
                    </a:solidFill>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2966473" y="6034602"/>
                  <a:ext cx="4150495" cy="570669"/>
                </a:xfrm>
                <a:prstGeom prst="rect">
                  <a:avLst/>
                </a:prstGeom>
                <a:blipFill rotWithShape="1">
                  <a:blip r:embed="rId5"/>
                  <a:stretch>
                    <a:fillRect/>
                  </a:stretch>
                </a:blipFill>
              </p:spPr>
              <p:txBody>
                <a:bodyPr/>
                <a:lstStyle/>
                <a:p>
                  <a:r>
                    <a:rPr lang="en-GB">
                      <a:noFill/>
                    </a:rPr>
                    <a:t> </a:t>
                  </a:r>
                </a:p>
              </p:txBody>
            </p:sp>
          </mc:Fallback>
        </mc:AlternateContent>
        <p:cxnSp>
          <p:nvCxnSpPr>
            <p:cNvPr id="22" name="Straight Arrow Connector 21"/>
            <p:cNvCxnSpPr/>
            <p:nvPr/>
          </p:nvCxnSpPr>
          <p:spPr>
            <a:xfrm flipV="1">
              <a:off x="4533281" y="5592756"/>
              <a:ext cx="210818" cy="4418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3" name="TextBox 2"/>
              <p:cNvSpPr txBox="1"/>
              <p:nvPr/>
            </p:nvSpPr>
            <p:spPr>
              <a:xfrm>
                <a:off x="2234276" y="3524847"/>
                <a:ext cx="1237839"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800" b="1" i="1" dirty="0" smtClean="0">
                          <a:latin typeface="Cambria Math"/>
                        </a:rPr>
                        <m:t>𝟏</m:t>
                      </m:r>
                      <m:r>
                        <a:rPr lang="en-GB" sz="2800" b="1" i="1" dirty="0" smtClean="0">
                          <a:latin typeface="Cambria Math"/>
                        </a:rPr>
                        <m:t> </m:t>
                      </m:r>
                      <m:r>
                        <a:rPr lang="en-GB" sz="2800" b="1" i="1" dirty="0" smtClean="0">
                          <a:latin typeface="Cambria Math"/>
                        </a:rPr>
                        <m:t>𝒓𝒆𝒗</m:t>
                      </m:r>
                      <m:r>
                        <a:rPr lang="en-GB" sz="2800" b="1" i="1" dirty="0" smtClean="0">
                          <a:latin typeface="Cambria Math"/>
                        </a:rPr>
                        <m:t>.</m:t>
                      </m:r>
                    </m:oMath>
                  </m:oMathPara>
                </a14:m>
                <a:endParaRPr lang="en-GB" sz="2800" b="1" dirty="0"/>
              </a:p>
            </p:txBody>
          </p:sp>
        </mc:Choice>
        <mc:Fallback xmlns="">
          <p:sp>
            <p:nvSpPr>
              <p:cNvPr id="3" name="TextBox 2"/>
              <p:cNvSpPr txBox="1">
                <a:spLocks noRot="1" noChangeAspect="1" noMove="1" noResize="1" noEditPoints="1" noAdjustHandles="1" noChangeArrowheads="1" noChangeShapeType="1" noTextEdit="1"/>
              </p:cNvSpPr>
              <p:nvPr/>
            </p:nvSpPr>
            <p:spPr>
              <a:xfrm>
                <a:off x="2234276" y="3524847"/>
                <a:ext cx="1237839" cy="523220"/>
              </a:xfrm>
              <a:prstGeom prst="rect">
                <a:avLst/>
              </a:prstGeom>
              <a:blipFill rotWithShape="1">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5034801" y="3368298"/>
                <a:ext cx="1305678" cy="83631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2800" b="1" i="1" dirty="0" smtClean="0">
                              <a:latin typeface="Cambria Math"/>
                            </a:rPr>
                          </m:ctrlPr>
                        </m:fPr>
                        <m:num>
                          <m:r>
                            <a:rPr lang="en-GB" sz="2800" b="1" i="1" dirty="0" smtClean="0">
                              <a:latin typeface="Cambria Math"/>
                            </a:rPr>
                            <m:t>𝒂</m:t>
                          </m:r>
                        </m:num>
                        <m:den>
                          <m:r>
                            <a:rPr lang="en-GB" sz="2800" b="1" i="1" dirty="0" smtClean="0">
                              <a:latin typeface="Cambria Math"/>
                            </a:rPr>
                            <m:t>𝒃</m:t>
                          </m:r>
                        </m:den>
                      </m:f>
                      <m:r>
                        <a:rPr lang="en-GB" sz="2800" b="1" i="1" dirty="0" smtClean="0">
                          <a:latin typeface="Cambria Math"/>
                        </a:rPr>
                        <m:t> </m:t>
                      </m:r>
                      <m:r>
                        <a:rPr lang="en-GB" sz="2800" b="1" i="1" dirty="0" smtClean="0">
                          <a:latin typeface="Cambria Math"/>
                        </a:rPr>
                        <m:t>𝒓𝒆𝒗</m:t>
                      </m:r>
                      <m:r>
                        <a:rPr lang="en-GB" sz="2800" b="1" i="1" dirty="0" smtClean="0">
                          <a:latin typeface="Cambria Math"/>
                        </a:rPr>
                        <m:t>.</m:t>
                      </m:r>
                    </m:oMath>
                  </m:oMathPara>
                </a14:m>
                <a:endParaRPr lang="en-GB" sz="2800" b="1" dirty="0"/>
              </a:p>
            </p:txBody>
          </p:sp>
        </mc:Choice>
        <mc:Fallback xmlns="">
          <p:sp>
            <p:nvSpPr>
              <p:cNvPr id="23" name="TextBox 22"/>
              <p:cNvSpPr txBox="1">
                <a:spLocks noRot="1" noChangeAspect="1" noMove="1" noResize="1" noEditPoints="1" noAdjustHandles="1" noChangeArrowheads="1" noChangeShapeType="1" noTextEdit="1"/>
              </p:cNvSpPr>
              <p:nvPr/>
            </p:nvSpPr>
            <p:spPr>
              <a:xfrm>
                <a:off x="5034801" y="3368298"/>
                <a:ext cx="1305678" cy="836319"/>
              </a:xfrm>
              <a:prstGeom prst="rect">
                <a:avLst/>
              </a:prstGeom>
              <a:blipFill rotWithShape="1">
                <a:blip r:embed="rId7"/>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3042564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62152" y="358517"/>
            <a:ext cx="2529860" cy="523220"/>
          </a:xfrm>
          <a:prstGeom prst="rect">
            <a:avLst/>
          </a:prstGeom>
          <a:noFill/>
        </p:spPr>
        <p:txBody>
          <a:bodyPr wrap="none" rtlCol="0">
            <a:spAutoFit/>
          </a:bodyPr>
          <a:lstStyle/>
          <a:p>
            <a:r>
              <a:rPr lang="en-GB" sz="2800" b="1" dirty="0" smtClean="0">
                <a:latin typeface="Comic Sans MS" panose="030F0702030302020204" pitchFamily="66" charset="0"/>
              </a:rPr>
              <a:t>Letter Wheel</a:t>
            </a:r>
            <a:endParaRPr lang="en-GB" sz="2800" b="1"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9" name="Rectangle 28"/>
              <p:cNvSpPr/>
              <p:nvPr/>
            </p:nvSpPr>
            <p:spPr>
              <a:xfrm>
                <a:off x="385541" y="1072170"/>
                <a:ext cx="7570927" cy="646331"/>
              </a:xfrm>
              <a:prstGeom prst="rect">
                <a:avLst/>
              </a:prstGeom>
            </p:spPr>
            <p:txBody>
              <a:bodyPr wrap="square">
                <a:spAutoFit/>
              </a:bodyPr>
              <a:lstStyle/>
              <a:p>
                <a:r>
                  <a:rPr lang="en-GB" dirty="0" smtClean="0">
                    <a:latin typeface="Comic Sans MS" panose="030F0702030302020204" pitchFamily="66" charset="0"/>
                  </a:rPr>
                  <a:t>Let’s now consider five wheels </a:t>
                </a:r>
                <a14:m>
                  <m:oMath xmlns:m="http://schemas.openxmlformats.org/officeDocument/2006/math">
                    <m:r>
                      <a:rPr lang="en-GB" i="1" dirty="0" smtClean="0">
                        <a:latin typeface="Cambria Math"/>
                      </a:rPr>
                      <m:t>𝐴</m:t>
                    </m:r>
                    <m:r>
                      <a:rPr lang="en-GB" i="1" dirty="0" smtClean="0">
                        <a:latin typeface="Cambria Math"/>
                      </a:rPr>
                      <m:t>, </m:t>
                    </m:r>
                    <m:r>
                      <a:rPr lang="en-GB" i="1" dirty="0" smtClean="0">
                        <a:latin typeface="Cambria Math"/>
                      </a:rPr>
                      <m:t>𝐵</m:t>
                    </m:r>
                    <m:r>
                      <a:rPr lang="en-GB" i="1" dirty="0" smtClean="0">
                        <a:latin typeface="Cambria Math"/>
                      </a:rPr>
                      <m:t>, </m:t>
                    </m:r>
                    <m:r>
                      <a:rPr lang="en-GB" i="1" dirty="0" smtClean="0">
                        <a:latin typeface="Cambria Math"/>
                      </a:rPr>
                      <m:t>𝐶</m:t>
                    </m:r>
                    <m:r>
                      <a:rPr lang="en-GB" i="1" dirty="0" smtClean="0">
                        <a:latin typeface="Cambria Math"/>
                      </a:rPr>
                      <m:t>, </m:t>
                    </m:r>
                    <m:r>
                      <a:rPr lang="en-GB" i="1" dirty="0" smtClean="0">
                        <a:latin typeface="Cambria Math"/>
                      </a:rPr>
                      <m:t>𝐷</m:t>
                    </m:r>
                    <m:r>
                      <a:rPr lang="en-GB" i="1" dirty="0" smtClean="0">
                        <a:latin typeface="Cambria Math"/>
                      </a:rPr>
                      <m:t>, </m:t>
                    </m:r>
                    <m:r>
                      <a:rPr lang="en-GB" i="1" dirty="0" smtClean="0">
                        <a:latin typeface="Cambria Math"/>
                      </a:rPr>
                      <m:t>𝐸</m:t>
                    </m:r>
                  </m:oMath>
                </a14:m>
                <a:r>
                  <a:rPr lang="en-GB" dirty="0" smtClean="0">
                    <a:latin typeface="Comic Sans MS" panose="030F0702030302020204" pitchFamily="66" charset="0"/>
                  </a:rPr>
                  <a:t> with diameters </a:t>
                </a:r>
                <a14:m>
                  <m:oMath xmlns:m="http://schemas.openxmlformats.org/officeDocument/2006/math">
                    <m:r>
                      <a:rPr lang="en-GB" i="1" dirty="0" smtClean="0">
                        <a:latin typeface="Cambria Math"/>
                      </a:rPr>
                      <m:t>𝑎</m:t>
                    </m:r>
                    <m:r>
                      <a:rPr lang="en-GB" i="1" dirty="0" smtClean="0">
                        <a:latin typeface="Cambria Math"/>
                      </a:rPr>
                      <m:t>, </m:t>
                    </m:r>
                    <m:r>
                      <a:rPr lang="en-GB" i="1" dirty="0" smtClean="0">
                        <a:latin typeface="Cambria Math"/>
                      </a:rPr>
                      <m:t>𝑏</m:t>
                    </m:r>
                    <m:r>
                      <a:rPr lang="en-GB" i="1" dirty="0" smtClean="0">
                        <a:latin typeface="Cambria Math"/>
                      </a:rPr>
                      <m:t>, </m:t>
                    </m:r>
                    <m:r>
                      <a:rPr lang="en-GB" i="1" dirty="0" smtClean="0">
                        <a:latin typeface="Cambria Math"/>
                      </a:rPr>
                      <m:t>𝑐</m:t>
                    </m:r>
                    <m:r>
                      <a:rPr lang="en-GB" i="1" dirty="0" smtClean="0">
                        <a:latin typeface="Cambria Math"/>
                      </a:rPr>
                      <m:t>, </m:t>
                    </m:r>
                    <m:r>
                      <a:rPr lang="en-GB" i="1" dirty="0" smtClean="0">
                        <a:latin typeface="Cambria Math"/>
                      </a:rPr>
                      <m:t>𝑑</m:t>
                    </m:r>
                    <m:r>
                      <a:rPr lang="en-GB" i="1" dirty="0" smtClean="0">
                        <a:latin typeface="Cambria Math"/>
                      </a:rPr>
                      <m:t>, </m:t>
                    </m:r>
                    <m:r>
                      <a:rPr lang="en-GB" i="1" dirty="0" smtClean="0">
                        <a:latin typeface="Cambria Math"/>
                      </a:rPr>
                      <m:t>𝑒</m:t>
                    </m:r>
                  </m:oMath>
                </a14:m>
                <a:r>
                  <a:rPr lang="en-GB" dirty="0" smtClean="0">
                    <a:latin typeface="Comic Sans MS" panose="030F0702030302020204" pitchFamily="66" charset="0"/>
                  </a:rPr>
                  <a:t>, respectively, which represents </a:t>
                </a:r>
                <a:r>
                  <a:rPr lang="en-GB" dirty="0">
                    <a:latin typeface="Comic Sans MS" panose="030F0702030302020204" pitchFamily="66" charset="0"/>
                  </a:rPr>
                  <a:t>our </a:t>
                </a:r>
                <a:r>
                  <a:rPr lang="en-GB" dirty="0" smtClean="0">
                    <a:latin typeface="Comic Sans MS" panose="030F0702030302020204" pitchFamily="66" charset="0"/>
                  </a:rPr>
                  <a:t>scenario.</a:t>
                </a:r>
                <a:endParaRPr lang="en-GB" dirty="0">
                  <a:latin typeface="Comic Sans MS" panose="030F0702030302020204" pitchFamily="66" charset="0"/>
                </a:endParaRPr>
              </a:p>
            </p:txBody>
          </p:sp>
        </mc:Choice>
        <mc:Fallback xmlns="">
          <p:sp>
            <p:nvSpPr>
              <p:cNvPr id="29" name="Rectangle 28"/>
              <p:cNvSpPr>
                <a:spLocks noRot="1" noChangeAspect="1" noMove="1" noResize="1" noEditPoints="1" noAdjustHandles="1" noChangeArrowheads="1" noChangeShapeType="1" noTextEdit="1"/>
              </p:cNvSpPr>
              <p:nvPr/>
            </p:nvSpPr>
            <p:spPr>
              <a:xfrm>
                <a:off x="385541" y="1072170"/>
                <a:ext cx="7570927" cy="646331"/>
              </a:xfrm>
              <a:prstGeom prst="rect">
                <a:avLst/>
              </a:prstGeom>
              <a:blipFill rotWithShape="1">
                <a:blip r:embed="rId2"/>
                <a:stretch>
                  <a:fillRect l="-644" t="-3774" b="-15094"/>
                </a:stretch>
              </a:blipFill>
            </p:spPr>
            <p:txBody>
              <a:bodyPr/>
              <a:lstStyle/>
              <a:p>
                <a:r>
                  <a:rPr lang="en-GB">
                    <a:noFill/>
                  </a:rPr>
                  <a:t> </a:t>
                </a:r>
              </a:p>
            </p:txBody>
          </p:sp>
        </mc:Fallback>
      </mc:AlternateContent>
      <p:sp>
        <p:nvSpPr>
          <p:cNvPr id="7" name="Oval 6"/>
          <p:cNvSpPr/>
          <p:nvPr/>
        </p:nvSpPr>
        <p:spPr>
          <a:xfrm>
            <a:off x="878774" y="2190317"/>
            <a:ext cx="1126762" cy="1126762"/>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Oval 24"/>
          <p:cNvSpPr>
            <a:spLocks noChangeAspect="1"/>
          </p:cNvSpPr>
          <p:nvPr/>
        </p:nvSpPr>
        <p:spPr>
          <a:xfrm>
            <a:off x="2034298" y="1964965"/>
            <a:ext cx="1577467" cy="1577467"/>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Oval 29"/>
          <p:cNvSpPr>
            <a:spLocks noChangeAspect="1"/>
          </p:cNvSpPr>
          <p:nvPr/>
        </p:nvSpPr>
        <p:spPr>
          <a:xfrm>
            <a:off x="3628652" y="2331162"/>
            <a:ext cx="845072" cy="845072"/>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Oval 30"/>
          <p:cNvSpPr>
            <a:spLocks noChangeAspect="1"/>
          </p:cNvSpPr>
          <p:nvPr/>
        </p:nvSpPr>
        <p:spPr>
          <a:xfrm>
            <a:off x="4502486" y="1626936"/>
            <a:ext cx="2253524" cy="2253524"/>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Oval 31"/>
          <p:cNvSpPr>
            <a:spLocks noChangeAspect="1"/>
          </p:cNvSpPr>
          <p:nvPr/>
        </p:nvSpPr>
        <p:spPr>
          <a:xfrm>
            <a:off x="6784773" y="2077641"/>
            <a:ext cx="1352114" cy="1352114"/>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Arc 11"/>
          <p:cNvSpPr/>
          <p:nvPr/>
        </p:nvSpPr>
        <p:spPr>
          <a:xfrm rot="10800000">
            <a:off x="2504092" y="2434759"/>
            <a:ext cx="637878" cy="637878"/>
          </a:xfrm>
          <a:prstGeom prst="arc">
            <a:avLst>
              <a:gd name="adj1" fmla="val 16200000"/>
              <a:gd name="adj2" fmla="val 8569531"/>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3" name="Arc 32"/>
          <p:cNvSpPr/>
          <p:nvPr/>
        </p:nvSpPr>
        <p:spPr>
          <a:xfrm rot="10800000">
            <a:off x="5310309" y="2434759"/>
            <a:ext cx="637878" cy="637878"/>
          </a:xfrm>
          <a:prstGeom prst="arc">
            <a:avLst>
              <a:gd name="adj1" fmla="val 16200000"/>
              <a:gd name="adj2" fmla="val 8569531"/>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4" name="Arc 33"/>
          <p:cNvSpPr/>
          <p:nvPr/>
        </p:nvSpPr>
        <p:spPr>
          <a:xfrm flipV="1">
            <a:off x="7141891" y="2434759"/>
            <a:ext cx="637878" cy="637878"/>
          </a:xfrm>
          <a:prstGeom prst="arc">
            <a:avLst>
              <a:gd name="adj1" fmla="val 16200000"/>
              <a:gd name="adj2" fmla="val 8569531"/>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5" name="Arc 34"/>
          <p:cNvSpPr/>
          <p:nvPr/>
        </p:nvSpPr>
        <p:spPr>
          <a:xfrm flipV="1">
            <a:off x="1123216" y="2434759"/>
            <a:ext cx="637878" cy="637878"/>
          </a:xfrm>
          <a:prstGeom prst="arc">
            <a:avLst>
              <a:gd name="adj1" fmla="val 16200000"/>
              <a:gd name="adj2" fmla="val 8569531"/>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6" name="Arc 35"/>
          <p:cNvSpPr/>
          <p:nvPr/>
        </p:nvSpPr>
        <p:spPr>
          <a:xfrm flipV="1">
            <a:off x="3732249" y="2434759"/>
            <a:ext cx="637878" cy="637878"/>
          </a:xfrm>
          <a:prstGeom prst="arc">
            <a:avLst>
              <a:gd name="adj1" fmla="val 16200000"/>
              <a:gd name="adj2" fmla="val 8569531"/>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mc:AlternateContent xmlns:mc="http://schemas.openxmlformats.org/markup-compatibility/2006" xmlns:a14="http://schemas.microsoft.com/office/drawing/2010/main">
        <mc:Choice Requires="a14">
          <p:sp>
            <p:nvSpPr>
              <p:cNvPr id="13" name="TextBox 12"/>
              <p:cNvSpPr txBox="1"/>
              <p:nvPr/>
            </p:nvSpPr>
            <p:spPr>
              <a:xfrm>
                <a:off x="1249312" y="2578487"/>
                <a:ext cx="38568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i="1" dirty="0" smtClean="0">
                          <a:latin typeface="Cambria Math"/>
                        </a:rPr>
                        <m:t>𝐴</m:t>
                      </m:r>
                    </m:oMath>
                  </m:oMathPara>
                </a14:m>
                <a:endParaRPr lang="en-GB" dirty="0"/>
              </a:p>
            </p:txBody>
          </p:sp>
        </mc:Choice>
        <mc:Fallback xmlns="">
          <p:sp>
            <p:nvSpPr>
              <p:cNvPr id="13" name="TextBox 12"/>
              <p:cNvSpPr txBox="1">
                <a:spLocks noRot="1" noChangeAspect="1" noMove="1" noResize="1" noEditPoints="1" noAdjustHandles="1" noChangeArrowheads="1" noChangeShapeType="1" noTextEdit="1"/>
              </p:cNvSpPr>
              <p:nvPr/>
            </p:nvSpPr>
            <p:spPr>
              <a:xfrm>
                <a:off x="1249312" y="2578487"/>
                <a:ext cx="385683" cy="369332"/>
              </a:xfrm>
              <a:prstGeom prst="rect">
                <a:avLst/>
              </a:prstGeom>
              <a:blipFill rotWithShape="1">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2624996" y="2578487"/>
                <a:ext cx="39606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dirty="0" smtClean="0">
                          <a:latin typeface="Cambria Math"/>
                        </a:rPr>
                        <m:t>𝐵</m:t>
                      </m:r>
                    </m:oMath>
                  </m:oMathPara>
                </a14:m>
                <a:endParaRPr lang="en-GB" dirty="0"/>
              </a:p>
            </p:txBody>
          </p:sp>
        </mc:Choice>
        <mc:Fallback xmlns="">
          <p:sp>
            <p:nvSpPr>
              <p:cNvPr id="37" name="TextBox 36"/>
              <p:cNvSpPr txBox="1">
                <a:spLocks noRot="1" noChangeAspect="1" noMove="1" noResize="1" noEditPoints="1" noAdjustHandles="1" noChangeArrowheads="1" noChangeShapeType="1" noTextEdit="1"/>
              </p:cNvSpPr>
              <p:nvPr/>
            </p:nvSpPr>
            <p:spPr>
              <a:xfrm>
                <a:off x="2624996" y="2578487"/>
                <a:ext cx="396069" cy="369332"/>
              </a:xfrm>
              <a:prstGeom prst="rect">
                <a:avLst/>
              </a:prstGeom>
              <a:blipFill rotWithShape="1">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3858411" y="2578487"/>
                <a:ext cx="38555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dirty="0" smtClean="0">
                          <a:latin typeface="Cambria Math"/>
                        </a:rPr>
                        <m:t>𝐶</m:t>
                      </m:r>
                    </m:oMath>
                  </m:oMathPara>
                </a14:m>
                <a:endParaRPr lang="en-GB" dirty="0"/>
              </a:p>
            </p:txBody>
          </p:sp>
        </mc:Choice>
        <mc:Fallback xmlns="">
          <p:sp>
            <p:nvSpPr>
              <p:cNvPr id="38" name="TextBox 37"/>
              <p:cNvSpPr txBox="1">
                <a:spLocks noRot="1" noChangeAspect="1" noMove="1" noResize="1" noEditPoints="1" noAdjustHandles="1" noChangeArrowheads="1" noChangeShapeType="1" noTextEdit="1"/>
              </p:cNvSpPr>
              <p:nvPr/>
            </p:nvSpPr>
            <p:spPr>
              <a:xfrm>
                <a:off x="3858411" y="2578487"/>
                <a:ext cx="385554" cy="369332"/>
              </a:xfrm>
              <a:prstGeom prst="rect">
                <a:avLst/>
              </a:prstGeom>
              <a:blipFill rotWithShape="1">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5426949" y="2578487"/>
                <a:ext cx="40459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dirty="0" smtClean="0">
                          <a:latin typeface="Cambria Math"/>
                        </a:rPr>
                        <m:t>𝐷</m:t>
                      </m:r>
                    </m:oMath>
                  </m:oMathPara>
                </a14:m>
                <a:endParaRPr lang="en-GB" dirty="0"/>
              </a:p>
            </p:txBody>
          </p:sp>
        </mc:Choice>
        <mc:Fallback xmlns="">
          <p:sp>
            <p:nvSpPr>
              <p:cNvPr id="39" name="TextBox 38"/>
              <p:cNvSpPr txBox="1">
                <a:spLocks noRot="1" noChangeAspect="1" noMove="1" noResize="1" noEditPoints="1" noAdjustHandles="1" noChangeArrowheads="1" noChangeShapeType="1" noTextEdit="1"/>
              </p:cNvSpPr>
              <p:nvPr/>
            </p:nvSpPr>
            <p:spPr>
              <a:xfrm>
                <a:off x="5426949" y="2578487"/>
                <a:ext cx="404598" cy="369332"/>
              </a:xfrm>
              <a:prstGeom prst="rect">
                <a:avLst/>
              </a:prstGeom>
              <a:blipFill rotWithShape="1">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0" name="TextBox 39"/>
              <p:cNvSpPr txBox="1"/>
              <p:nvPr/>
            </p:nvSpPr>
            <p:spPr>
              <a:xfrm>
                <a:off x="7265392" y="2578487"/>
                <a:ext cx="39087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dirty="0" smtClean="0">
                          <a:latin typeface="Cambria Math"/>
                        </a:rPr>
                        <m:t>𝐸</m:t>
                      </m:r>
                    </m:oMath>
                  </m:oMathPara>
                </a14:m>
                <a:endParaRPr lang="en-GB" dirty="0"/>
              </a:p>
            </p:txBody>
          </p:sp>
        </mc:Choice>
        <mc:Fallback xmlns="">
          <p:sp>
            <p:nvSpPr>
              <p:cNvPr id="40" name="TextBox 39"/>
              <p:cNvSpPr txBox="1">
                <a:spLocks noRot="1" noChangeAspect="1" noMove="1" noResize="1" noEditPoints="1" noAdjustHandles="1" noChangeArrowheads="1" noChangeShapeType="1" noTextEdit="1"/>
              </p:cNvSpPr>
              <p:nvPr/>
            </p:nvSpPr>
            <p:spPr>
              <a:xfrm>
                <a:off x="7265392" y="2578487"/>
                <a:ext cx="390876" cy="369332"/>
              </a:xfrm>
              <a:prstGeom prst="rect">
                <a:avLst/>
              </a:prstGeom>
              <a:blipFill rotWithShape="1">
                <a:blip r:embed="rId7"/>
                <a:stretch>
                  <a:fillRect/>
                </a:stretch>
              </a:blipFill>
            </p:spPr>
            <p:txBody>
              <a:bodyPr/>
              <a:lstStyle/>
              <a:p>
                <a:r>
                  <a:rPr lang="en-GB">
                    <a:noFill/>
                  </a:rPr>
                  <a:t> </a:t>
                </a:r>
              </a:p>
            </p:txBody>
          </p:sp>
        </mc:Fallback>
      </mc:AlternateContent>
      <p:sp>
        <p:nvSpPr>
          <p:cNvPr id="41" name="Rectangle 40"/>
          <p:cNvSpPr/>
          <p:nvPr/>
        </p:nvSpPr>
        <p:spPr>
          <a:xfrm>
            <a:off x="383566" y="4098320"/>
            <a:ext cx="7570927" cy="646331"/>
          </a:xfrm>
          <a:prstGeom prst="rect">
            <a:avLst/>
          </a:prstGeom>
        </p:spPr>
        <p:txBody>
          <a:bodyPr wrap="square">
            <a:spAutoFit/>
          </a:bodyPr>
          <a:lstStyle/>
          <a:p>
            <a:r>
              <a:rPr lang="en-GB" dirty="0" smtClean="0">
                <a:latin typeface="Comic Sans MS" panose="030F0702030302020204" pitchFamily="66" charset="0"/>
              </a:rPr>
              <a:t>The first thing to note is that with five wheels </a:t>
            </a:r>
            <a:r>
              <a:rPr lang="en-GB" dirty="0">
                <a:latin typeface="Comic Sans MS" panose="030F0702030302020204" pitchFamily="66" charset="0"/>
              </a:rPr>
              <a:t>(i.e. an odd number)</a:t>
            </a:r>
            <a:r>
              <a:rPr lang="en-GB" dirty="0" smtClean="0">
                <a:latin typeface="Comic Sans MS" panose="030F0702030302020204" pitchFamily="66" charset="0"/>
              </a:rPr>
              <a:t> the last wheel turns in the same direction as the first.</a:t>
            </a:r>
          </a:p>
        </p:txBody>
      </p:sp>
    </p:spTree>
    <p:extLst>
      <p:ext uri="{BB962C8B-B14F-4D97-AF65-F5344CB8AC3E}">
        <p14:creationId xmlns:p14="http://schemas.microsoft.com/office/powerpoint/2010/main" val="310275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fade">
                                      <p:cBhvr>
                                        <p:cTn id="14" dur="500"/>
                                        <p:tgtEl>
                                          <p:spTgt spid="25"/>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fade">
                                      <p:cBhvr>
                                        <p:cTn id="17" dur="500"/>
                                        <p:tgtEl>
                                          <p:spTgt spid="37"/>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fade">
                                      <p:cBhvr>
                                        <p:cTn id="21" dur="500"/>
                                        <p:tgtEl>
                                          <p:spTgt spid="3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fade">
                                      <p:cBhvr>
                                        <p:cTn id="24" dur="500"/>
                                        <p:tgtEl>
                                          <p:spTgt spid="38"/>
                                        </p:tgtEl>
                                      </p:cBhvr>
                                    </p:animEffect>
                                  </p:childTnLst>
                                </p:cTn>
                              </p:par>
                            </p:childTnLst>
                          </p:cTn>
                        </p:par>
                        <p:par>
                          <p:cTn id="25" fill="hold">
                            <p:stCondLst>
                              <p:cond delay="1500"/>
                            </p:stCondLst>
                            <p:childTnLst>
                              <p:par>
                                <p:cTn id="26" presetID="10" presetClass="entr" presetSubtype="0" fill="hold" grpId="0" nodeType="after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fade">
                                      <p:cBhvr>
                                        <p:cTn id="28" dur="500"/>
                                        <p:tgtEl>
                                          <p:spTgt spid="3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fade">
                                      <p:cBhvr>
                                        <p:cTn id="31" dur="500"/>
                                        <p:tgtEl>
                                          <p:spTgt spid="39"/>
                                        </p:tgtEl>
                                      </p:cBhvr>
                                    </p:animEffect>
                                  </p:childTnLst>
                                </p:cTn>
                              </p:par>
                            </p:childTnLst>
                          </p:cTn>
                        </p:par>
                        <p:par>
                          <p:cTn id="32" fill="hold">
                            <p:stCondLst>
                              <p:cond delay="2000"/>
                            </p:stCondLst>
                            <p:childTnLst>
                              <p:par>
                                <p:cTn id="33" presetID="10" presetClass="entr" presetSubtype="0" fill="hold" grpId="0" nodeType="after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fade">
                                      <p:cBhvr>
                                        <p:cTn id="35" dur="500"/>
                                        <p:tgtEl>
                                          <p:spTgt spid="32"/>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0"/>
                                        </p:tgtEl>
                                        <p:attrNameLst>
                                          <p:attrName>style.visibility</p:attrName>
                                        </p:attrNameLst>
                                      </p:cBhvr>
                                      <p:to>
                                        <p:strVal val="visible"/>
                                      </p:to>
                                    </p:set>
                                    <p:animEffect transition="in" filter="fade">
                                      <p:cBhvr>
                                        <p:cTn id="38" dur="500"/>
                                        <p:tgtEl>
                                          <p:spTgt spid="40"/>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fade">
                                      <p:cBhvr>
                                        <p:cTn id="43" dur="500"/>
                                        <p:tgtEl>
                                          <p:spTgt spid="35"/>
                                        </p:tgtEl>
                                      </p:cBhvr>
                                    </p:animEffect>
                                  </p:childTnLst>
                                </p:cTn>
                              </p:par>
                            </p:childTnLst>
                          </p:cTn>
                        </p:par>
                        <p:par>
                          <p:cTn id="44" fill="hold">
                            <p:stCondLst>
                              <p:cond delay="500"/>
                            </p:stCondLst>
                            <p:childTnLst>
                              <p:par>
                                <p:cTn id="45" presetID="10" presetClass="entr" presetSubtype="0"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par>
                          <p:cTn id="48" fill="hold">
                            <p:stCondLst>
                              <p:cond delay="1000"/>
                            </p:stCondLst>
                            <p:childTnLst>
                              <p:par>
                                <p:cTn id="49" presetID="10" presetClass="entr" presetSubtype="0"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fade">
                                      <p:cBhvr>
                                        <p:cTn id="51" dur="500"/>
                                        <p:tgtEl>
                                          <p:spTgt spid="36"/>
                                        </p:tgtEl>
                                      </p:cBhvr>
                                    </p:animEffect>
                                  </p:childTnLst>
                                </p:cTn>
                              </p:par>
                            </p:childTnLst>
                          </p:cTn>
                        </p:par>
                        <p:par>
                          <p:cTn id="52" fill="hold">
                            <p:stCondLst>
                              <p:cond delay="1500"/>
                            </p:stCondLst>
                            <p:childTnLst>
                              <p:par>
                                <p:cTn id="53" presetID="10" presetClass="entr" presetSubtype="0" fill="hold" grpId="0"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fade">
                                      <p:cBhvr>
                                        <p:cTn id="55" dur="500"/>
                                        <p:tgtEl>
                                          <p:spTgt spid="33"/>
                                        </p:tgtEl>
                                      </p:cBhvr>
                                    </p:animEffect>
                                  </p:childTnLst>
                                </p:cTn>
                              </p:par>
                            </p:childTnLst>
                          </p:cTn>
                        </p:par>
                        <p:par>
                          <p:cTn id="56" fill="hold">
                            <p:stCondLst>
                              <p:cond delay="2000"/>
                            </p:stCondLst>
                            <p:childTnLst>
                              <p:par>
                                <p:cTn id="57" presetID="10" presetClass="entr" presetSubtype="0" fill="hold" grpId="0" nodeType="afterEffect">
                                  <p:stCondLst>
                                    <p:cond delay="0"/>
                                  </p:stCondLst>
                                  <p:childTnLst>
                                    <p:set>
                                      <p:cBhvr>
                                        <p:cTn id="58" dur="1" fill="hold">
                                          <p:stCondLst>
                                            <p:cond delay="0"/>
                                          </p:stCondLst>
                                        </p:cTn>
                                        <p:tgtEl>
                                          <p:spTgt spid="34"/>
                                        </p:tgtEl>
                                        <p:attrNameLst>
                                          <p:attrName>style.visibility</p:attrName>
                                        </p:attrNameLst>
                                      </p:cBhvr>
                                      <p:to>
                                        <p:strVal val="visible"/>
                                      </p:to>
                                    </p:set>
                                    <p:animEffect transition="in" filter="fade">
                                      <p:cBhvr>
                                        <p:cTn id="59" dur="500"/>
                                        <p:tgtEl>
                                          <p:spTgt spid="34"/>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41"/>
                                        </p:tgtEl>
                                        <p:attrNameLst>
                                          <p:attrName>style.visibility</p:attrName>
                                        </p:attrNameLst>
                                      </p:cBhvr>
                                      <p:to>
                                        <p:strVal val="visible"/>
                                      </p:to>
                                    </p:set>
                                    <p:animEffect transition="in" filter="fade">
                                      <p:cBhvr>
                                        <p:cTn id="64"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5" grpId="0" animBg="1"/>
      <p:bldP spid="30" grpId="0" animBg="1"/>
      <p:bldP spid="31" grpId="0" animBg="1"/>
      <p:bldP spid="32" grpId="0" animBg="1"/>
      <p:bldP spid="12" grpId="0" animBg="1"/>
      <p:bldP spid="33" grpId="0" animBg="1"/>
      <p:bldP spid="34" grpId="0" animBg="1"/>
      <p:bldP spid="35" grpId="0" animBg="1"/>
      <p:bldP spid="36" grpId="0" animBg="1"/>
      <p:bldP spid="13" grpId="0"/>
      <p:bldP spid="37" grpId="0"/>
      <p:bldP spid="38" grpId="0"/>
      <p:bldP spid="39" grpId="0"/>
      <p:bldP spid="40" grpId="0"/>
      <p:bldP spid="4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62152" y="358517"/>
            <a:ext cx="2529860" cy="523220"/>
          </a:xfrm>
          <a:prstGeom prst="rect">
            <a:avLst/>
          </a:prstGeom>
          <a:noFill/>
        </p:spPr>
        <p:txBody>
          <a:bodyPr wrap="none" rtlCol="0">
            <a:spAutoFit/>
          </a:bodyPr>
          <a:lstStyle/>
          <a:p>
            <a:r>
              <a:rPr lang="en-GB" sz="2800" b="1" dirty="0" smtClean="0">
                <a:latin typeface="Comic Sans MS" panose="030F0702030302020204" pitchFamily="66" charset="0"/>
              </a:rPr>
              <a:t>Letter Wheel</a:t>
            </a:r>
            <a:endParaRPr lang="en-GB" sz="2800" b="1" dirty="0">
              <a:latin typeface="Comic Sans MS" panose="030F0702030302020204" pitchFamily="66" charset="0"/>
            </a:endParaRPr>
          </a:p>
        </p:txBody>
      </p:sp>
      <p:sp>
        <p:nvSpPr>
          <p:cNvPr id="7" name="Oval 6"/>
          <p:cNvSpPr/>
          <p:nvPr/>
        </p:nvSpPr>
        <p:spPr>
          <a:xfrm>
            <a:off x="878774" y="1426029"/>
            <a:ext cx="1126762" cy="1126762"/>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Oval 24"/>
          <p:cNvSpPr>
            <a:spLocks noChangeAspect="1"/>
          </p:cNvSpPr>
          <p:nvPr/>
        </p:nvSpPr>
        <p:spPr>
          <a:xfrm>
            <a:off x="2034298" y="1200677"/>
            <a:ext cx="1577467" cy="1577467"/>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Oval 29"/>
          <p:cNvSpPr>
            <a:spLocks noChangeAspect="1"/>
          </p:cNvSpPr>
          <p:nvPr/>
        </p:nvSpPr>
        <p:spPr>
          <a:xfrm>
            <a:off x="3628652" y="1566874"/>
            <a:ext cx="845072" cy="845072"/>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Oval 30"/>
          <p:cNvSpPr>
            <a:spLocks noChangeAspect="1"/>
          </p:cNvSpPr>
          <p:nvPr/>
        </p:nvSpPr>
        <p:spPr>
          <a:xfrm>
            <a:off x="4502486" y="862648"/>
            <a:ext cx="2253524" cy="2253524"/>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Oval 31"/>
          <p:cNvSpPr>
            <a:spLocks noChangeAspect="1"/>
          </p:cNvSpPr>
          <p:nvPr/>
        </p:nvSpPr>
        <p:spPr>
          <a:xfrm>
            <a:off x="6784773" y="1313353"/>
            <a:ext cx="1352114" cy="1352114"/>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Arc 11"/>
          <p:cNvSpPr/>
          <p:nvPr/>
        </p:nvSpPr>
        <p:spPr>
          <a:xfrm rot="10800000">
            <a:off x="2504092" y="1670471"/>
            <a:ext cx="637878" cy="637878"/>
          </a:xfrm>
          <a:prstGeom prst="arc">
            <a:avLst>
              <a:gd name="adj1" fmla="val 16200000"/>
              <a:gd name="adj2" fmla="val 8569531"/>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3" name="Arc 32"/>
          <p:cNvSpPr/>
          <p:nvPr/>
        </p:nvSpPr>
        <p:spPr>
          <a:xfrm rot="10800000">
            <a:off x="5310309" y="1670471"/>
            <a:ext cx="637878" cy="637878"/>
          </a:xfrm>
          <a:prstGeom prst="arc">
            <a:avLst>
              <a:gd name="adj1" fmla="val 16200000"/>
              <a:gd name="adj2" fmla="val 8569531"/>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4" name="Arc 33"/>
          <p:cNvSpPr/>
          <p:nvPr/>
        </p:nvSpPr>
        <p:spPr>
          <a:xfrm flipV="1">
            <a:off x="7141891" y="1670471"/>
            <a:ext cx="637878" cy="637878"/>
          </a:xfrm>
          <a:prstGeom prst="arc">
            <a:avLst>
              <a:gd name="adj1" fmla="val 16200000"/>
              <a:gd name="adj2" fmla="val 8569531"/>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5" name="Arc 34"/>
          <p:cNvSpPr/>
          <p:nvPr/>
        </p:nvSpPr>
        <p:spPr>
          <a:xfrm flipV="1">
            <a:off x="1123216" y="1670471"/>
            <a:ext cx="637878" cy="637878"/>
          </a:xfrm>
          <a:prstGeom prst="arc">
            <a:avLst>
              <a:gd name="adj1" fmla="val 16200000"/>
              <a:gd name="adj2" fmla="val 8569531"/>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6" name="Arc 35"/>
          <p:cNvSpPr/>
          <p:nvPr/>
        </p:nvSpPr>
        <p:spPr>
          <a:xfrm flipV="1">
            <a:off x="3732249" y="1670471"/>
            <a:ext cx="637878" cy="637878"/>
          </a:xfrm>
          <a:prstGeom prst="arc">
            <a:avLst>
              <a:gd name="adj1" fmla="val 16200000"/>
              <a:gd name="adj2" fmla="val 8569531"/>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mc:AlternateContent xmlns:mc="http://schemas.openxmlformats.org/markup-compatibility/2006" xmlns:a14="http://schemas.microsoft.com/office/drawing/2010/main">
        <mc:Choice Requires="a14">
          <p:sp>
            <p:nvSpPr>
              <p:cNvPr id="13" name="TextBox 12"/>
              <p:cNvSpPr txBox="1"/>
              <p:nvPr/>
            </p:nvSpPr>
            <p:spPr>
              <a:xfrm>
                <a:off x="1249312" y="1814199"/>
                <a:ext cx="38568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i="1" dirty="0" smtClean="0">
                          <a:latin typeface="Cambria Math"/>
                        </a:rPr>
                        <m:t>𝐴</m:t>
                      </m:r>
                    </m:oMath>
                  </m:oMathPara>
                </a14:m>
                <a:endParaRPr lang="en-GB" dirty="0"/>
              </a:p>
            </p:txBody>
          </p:sp>
        </mc:Choice>
        <mc:Fallback xmlns="">
          <p:sp>
            <p:nvSpPr>
              <p:cNvPr id="13" name="TextBox 12"/>
              <p:cNvSpPr txBox="1">
                <a:spLocks noRot="1" noChangeAspect="1" noMove="1" noResize="1" noEditPoints="1" noAdjustHandles="1" noChangeArrowheads="1" noChangeShapeType="1" noTextEdit="1"/>
              </p:cNvSpPr>
              <p:nvPr/>
            </p:nvSpPr>
            <p:spPr>
              <a:xfrm>
                <a:off x="1249312" y="1814199"/>
                <a:ext cx="385683" cy="369332"/>
              </a:xfrm>
              <a:prstGeom prst="rect">
                <a:avLst/>
              </a:prstGeom>
              <a:blipFill rotWithShape="1">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2624996" y="1814199"/>
                <a:ext cx="39606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dirty="0" smtClean="0">
                          <a:latin typeface="Cambria Math"/>
                        </a:rPr>
                        <m:t>𝐵</m:t>
                      </m:r>
                    </m:oMath>
                  </m:oMathPara>
                </a14:m>
                <a:endParaRPr lang="en-GB" dirty="0"/>
              </a:p>
            </p:txBody>
          </p:sp>
        </mc:Choice>
        <mc:Fallback xmlns="">
          <p:sp>
            <p:nvSpPr>
              <p:cNvPr id="37" name="TextBox 36"/>
              <p:cNvSpPr txBox="1">
                <a:spLocks noRot="1" noChangeAspect="1" noMove="1" noResize="1" noEditPoints="1" noAdjustHandles="1" noChangeArrowheads="1" noChangeShapeType="1" noTextEdit="1"/>
              </p:cNvSpPr>
              <p:nvPr/>
            </p:nvSpPr>
            <p:spPr>
              <a:xfrm>
                <a:off x="2624996" y="1814199"/>
                <a:ext cx="396069" cy="369332"/>
              </a:xfrm>
              <a:prstGeom prst="rect">
                <a:avLst/>
              </a:prstGeom>
              <a:blipFill rotWithShape="1">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3858411" y="1814199"/>
                <a:ext cx="38555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dirty="0" smtClean="0">
                          <a:latin typeface="Cambria Math"/>
                        </a:rPr>
                        <m:t>𝐶</m:t>
                      </m:r>
                    </m:oMath>
                  </m:oMathPara>
                </a14:m>
                <a:endParaRPr lang="en-GB" dirty="0"/>
              </a:p>
            </p:txBody>
          </p:sp>
        </mc:Choice>
        <mc:Fallback xmlns="">
          <p:sp>
            <p:nvSpPr>
              <p:cNvPr id="38" name="TextBox 37"/>
              <p:cNvSpPr txBox="1">
                <a:spLocks noRot="1" noChangeAspect="1" noMove="1" noResize="1" noEditPoints="1" noAdjustHandles="1" noChangeArrowheads="1" noChangeShapeType="1" noTextEdit="1"/>
              </p:cNvSpPr>
              <p:nvPr/>
            </p:nvSpPr>
            <p:spPr>
              <a:xfrm>
                <a:off x="3858411" y="1814199"/>
                <a:ext cx="385554" cy="369332"/>
              </a:xfrm>
              <a:prstGeom prst="rect">
                <a:avLst/>
              </a:prstGeom>
              <a:blipFill rotWithShape="1">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5426949" y="1814199"/>
                <a:ext cx="40459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dirty="0" smtClean="0">
                          <a:latin typeface="Cambria Math"/>
                        </a:rPr>
                        <m:t>𝐷</m:t>
                      </m:r>
                    </m:oMath>
                  </m:oMathPara>
                </a14:m>
                <a:endParaRPr lang="en-GB" dirty="0"/>
              </a:p>
            </p:txBody>
          </p:sp>
        </mc:Choice>
        <mc:Fallback xmlns="">
          <p:sp>
            <p:nvSpPr>
              <p:cNvPr id="39" name="TextBox 38"/>
              <p:cNvSpPr txBox="1">
                <a:spLocks noRot="1" noChangeAspect="1" noMove="1" noResize="1" noEditPoints="1" noAdjustHandles="1" noChangeArrowheads="1" noChangeShapeType="1" noTextEdit="1"/>
              </p:cNvSpPr>
              <p:nvPr/>
            </p:nvSpPr>
            <p:spPr>
              <a:xfrm>
                <a:off x="5426949" y="1814199"/>
                <a:ext cx="404598" cy="369332"/>
              </a:xfrm>
              <a:prstGeom prst="rect">
                <a:avLst/>
              </a:prstGeom>
              <a:blipFill rotWithShape="1">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0" name="TextBox 39"/>
              <p:cNvSpPr txBox="1"/>
              <p:nvPr/>
            </p:nvSpPr>
            <p:spPr>
              <a:xfrm>
                <a:off x="7265392" y="1814199"/>
                <a:ext cx="39087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dirty="0" smtClean="0">
                          <a:latin typeface="Cambria Math"/>
                        </a:rPr>
                        <m:t>𝐸</m:t>
                      </m:r>
                    </m:oMath>
                  </m:oMathPara>
                </a14:m>
                <a:endParaRPr lang="en-GB" dirty="0"/>
              </a:p>
            </p:txBody>
          </p:sp>
        </mc:Choice>
        <mc:Fallback xmlns="">
          <p:sp>
            <p:nvSpPr>
              <p:cNvPr id="40" name="TextBox 39"/>
              <p:cNvSpPr txBox="1">
                <a:spLocks noRot="1" noChangeAspect="1" noMove="1" noResize="1" noEditPoints="1" noAdjustHandles="1" noChangeArrowheads="1" noChangeShapeType="1" noTextEdit="1"/>
              </p:cNvSpPr>
              <p:nvPr/>
            </p:nvSpPr>
            <p:spPr>
              <a:xfrm>
                <a:off x="7265392" y="1814199"/>
                <a:ext cx="390876" cy="369332"/>
              </a:xfrm>
              <a:prstGeom prst="rect">
                <a:avLst/>
              </a:prstGeom>
              <a:blipFill rotWithShape="1">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1" name="Rectangle 40"/>
              <p:cNvSpPr/>
              <p:nvPr/>
            </p:nvSpPr>
            <p:spPr>
              <a:xfrm>
                <a:off x="383566" y="3033776"/>
                <a:ext cx="7570927" cy="3293466"/>
              </a:xfrm>
              <a:prstGeom prst="rect">
                <a:avLst/>
              </a:prstGeom>
            </p:spPr>
            <p:txBody>
              <a:bodyPr wrap="square">
                <a:spAutoFit/>
              </a:bodyPr>
              <a:lstStyle/>
              <a:p>
                <a:r>
                  <a:rPr lang="en-GB" dirty="0" smtClean="0">
                    <a:latin typeface="Comic Sans MS" panose="030F0702030302020204" pitchFamily="66" charset="0"/>
                  </a:rPr>
                  <a:t>When</a:t>
                </a:r>
                <a:endParaRPr lang="en-GB" dirty="0">
                  <a:latin typeface="Comic Sans MS" panose="030F0702030302020204" pitchFamily="66" charset="0"/>
                </a:endParaRPr>
              </a:p>
              <a:p>
                <a:r>
                  <a:rPr lang="en-GB" dirty="0" smtClean="0">
                    <a:latin typeface="Comic Sans MS" panose="030F0702030302020204" pitchFamily="66" charset="0"/>
                  </a:rPr>
                  <a:t>	</a:t>
                </a:r>
                <a14:m>
                  <m:oMath xmlns:m="http://schemas.openxmlformats.org/officeDocument/2006/math">
                    <m:r>
                      <a:rPr lang="en-GB" i="1" dirty="0" smtClean="0">
                        <a:latin typeface="Cambria Math"/>
                      </a:rPr>
                      <m:t>𝐴</m:t>
                    </m:r>
                  </m:oMath>
                </a14:m>
                <a:r>
                  <a:rPr lang="en-GB" dirty="0" smtClean="0">
                    <a:latin typeface="Comic Sans MS" panose="030F0702030302020204" pitchFamily="66" charset="0"/>
                  </a:rPr>
                  <a:t> makes 	</a:t>
                </a:r>
                <a14:m>
                  <m:oMath xmlns:m="http://schemas.openxmlformats.org/officeDocument/2006/math">
                    <m:r>
                      <a:rPr lang="en-GB" i="1" dirty="0" smtClean="0">
                        <a:latin typeface="Cambria Math"/>
                      </a:rPr>
                      <m:t>1</m:t>
                    </m:r>
                  </m:oMath>
                </a14:m>
                <a:r>
                  <a:rPr lang="en-GB" dirty="0" smtClean="0">
                    <a:latin typeface="Comic Sans MS" panose="030F0702030302020204" pitchFamily="66" charset="0"/>
                  </a:rPr>
                  <a:t> revolution,</a:t>
                </a:r>
                <a:br>
                  <a:rPr lang="en-GB" dirty="0" smtClean="0">
                    <a:latin typeface="Comic Sans MS" panose="030F0702030302020204" pitchFamily="66" charset="0"/>
                  </a:rPr>
                </a:br>
                <a:endParaRPr lang="en-GB" dirty="0" smtClean="0">
                  <a:latin typeface="Comic Sans MS" panose="030F0702030302020204" pitchFamily="66" charset="0"/>
                </a:endParaRPr>
              </a:p>
              <a:p>
                <a:r>
                  <a:rPr lang="en-GB" dirty="0">
                    <a:latin typeface="Comic Sans MS" panose="030F0702030302020204" pitchFamily="66" charset="0"/>
                  </a:rPr>
                  <a:t>	</a:t>
                </a:r>
                <a14:m>
                  <m:oMath xmlns:m="http://schemas.openxmlformats.org/officeDocument/2006/math">
                    <m:r>
                      <a:rPr lang="en-GB" i="1" dirty="0" smtClean="0">
                        <a:latin typeface="Cambria Math"/>
                      </a:rPr>
                      <m:t>𝐵</m:t>
                    </m:r>
                  </m:oMath>
                </a14:m>
                <a:r>
                  <a:rPr lang="en-GB" dirty="0" smtClean="0">
                    <a:latin typeface="Comic Sans MS" panose="030F0702030302020204" pitchFamily="66" charset="0"/>
                  </a:rPr>
                  <a:t> makes		</a:t>
                </a:r>
                <a14:m>
                  <m:oMath xmlns:m="http://schemas.openxmlformats.org/officeDocument/2006/math">
                    <m:f>
                      <m:fPr>
                        <m:ctrlPr>
                          <a:rPr lang="en-GB" i="1" smtClean="0">
                            <a:latin typeface="Cambria Math"/>
                          </a:rPr>
                        </m:ctrlPr>
                      </m:fPr>
                      <m:num>
                        <m:r>
                          <a:rPr lang="en-GB" b="0" i="1" smtClean="0">
                            <a:latin typeface="Cambria Math"/>
                          </a:rPr>
                          <m:t>𝑎</m:t>
                        </m:r>
                      </m:num>
                      <m:den>
                        <m:r>
                          <a:rPr lang="en-GB" b="0" i="1" smtClean="0">
                            <a:latin typeface="Cambria Math"/>
                          </a:rPr>
                          <m:t>𝑏</m:t>
                        </m:r>
                      </m:den>
                    </m:f>
                  </m:oMath>
                </a14:m>
                <a:r>
                  <a:rPr lang="en-GB" dirty="0" smtClean="0">
                    <a:latin typeface="Comic Sans MS" panose="030F0702030302020204" pitchFamily="66" charset="0"/>
                  </a:rPr>
                  <a:t> revolution, so</a:t>
                </a:r>
                <a:br>
                  <a:rPr lang="en-GB" dirty="0" smtClean="0">
                    <a:latin typeface="Comic Sans MS" panose="030F0702030302020204" pitchFamily="66" charset="0"/>
                  </a:rPr>
                </a:br>
                <a:endParaRPr lang="en-GB" dirty="0" smtClean="0">
                  <a:latin typeface="Comic Sans MS" panose="030F0702030302020204" pitchFamily="66" charset="0"/>
                </a:endParaRPr>
              </a:p>
              <a:p>
                <a:r>
                  <a:rPr lang="en-GB" dirty="0">
                    <a:latin typeface="Comic Sans MS" panose="030F0702030302020204" pitchFamily="66" charset="0"/>
                  </a:rPr>
                  <a:t>	</a:t>
                </a:r>
                <a14:m>
                  <m:oMath xmlns:m="http://schemas.openxmlformats.org/officeDocument/2006/math">
                    <m:r>
                      <a:rPr lang="en-GB" i="1" dirty="0" smtClean="0">
                        <a:latin typeface="Cambria Math"/>
                      </a:rPr>
                      <m:t>𝐶</m:t>
                    </m:r>
                  </m:oMath>
                </a14:m>
                <a:r>
                  <a:rPr lang="en-GB" dirty="0" smtClean="0">
                    <a:latin typeface="Comic Sans MS" panose="030F0702030302020204" pitchFamily="66" charset="0"/>
                  </a:rPr>
                  <a:t> makes		</a:t>
                </a:r>
                <a14:m>
                  <m:oMath xmlns:m="http://schemas.openxmlformats.org/officeDocument/2006/math">
                    <m:f>
                      <m:fPr>
                        <m:ctrlPr>
                          <a:rPr lang="en-GB" i="1" smtClean="0">
                            <a:latin typeface="Cambria Math"/>
                          </a:rPr>
                        </m:ctrlPr>
                      </m:fPr>
                      <m:num>
                        <m:r>
                          <a:rPr lang="en-GB" b="0" i="1" smtClean="0">
                            <a:latin typeface="Cambria Math"/>
                          </a:rPr>
                          <m:t>𝑎</m:t>
                        </m:r>
                      </m:num>
                      <m:den>
                        <m:r>
                          <a:rPr lang="en-GB" b="0" i="1" smtClean="0">
                            <a:latin typeface="Cambria Math"/>
                          </a:rPr>
                          <m:t>𝑏</m:t>
                        </m:r>
                      </m:den>
                    </m:f>
                    <m:r>
                      <a:rPr lang="en-GB" i="1" smtClean="0">
                        <a:latin typeface="Cambria Math"/>
                        <a:ea typeface="Cambria Math"/>
                      </a:rPr>
                      <m:t>×</m:t>
                    </m:r>
                    <m:f>
                      <m:fPr>
                        <m:ctrlPr>
                          <a:rPr lang="en-GB" i="1" smtClean="0">
                            <a:latin typeface="Cambria Math"/>
                          </a:rPr>
                        </m:ctrlPr>
                      </m:fPr>
                      <m:num>
                        <m:r>
                          <a:rPr lang="en-GB" b="0" i="1" smtClean="0">
                            <a:latin typeface="Cambria Math"/>
                          </a:rPr>
                          <m:t>𝑏</m:t>
                        </m:r>
                      </m:num>
                      <m:den>
                        <m:r>
                          <a:rPr lang="en-GB" b="0" i="1" smtClean="0">
                            <a:latin typeface="Cambria Math"/>
                          </a:rPr>
                          <m:t>𝑐</m:t>
                        </m:r>
                      </m:den>
                    </m:f>
                    <m:r>
                      <a:rPr lang="en-GB" b="0" i="1" smtClean="0">
                        <a:latin typeface="Cambria Math"/>
                      </a:rPr>
                      <m:t>=</m:t>
                    </m:r>
                    <m:f>
                      <m:fPr>
                        <m:ctrlPr>
                          <a:rPr lang="en-GB" b="0" i="1" smtClean="0">
                            <a:latin typeface="Cambria Math"/>
                          </a:rPr>
                        </m:ctrlPr>
                      </m:fPr>
                      <m:num>
                        <m:r>
                          <a:rPr lang="en-GB" b="0" i="1" smtClean="0">
                            <a:latin typeface="Cambria Math"/>
                          </a:rPr>
                          <m:t>𝑎</m:t>
                        </m:r>
                      </m:num>
                      <m:den>
                        <m:r>
                          <a:rPr lang="en-GB" b="0" i="1" smtClean="0">
                            <a:latin typeface="Cambria Math"/>
                          </a:rPr>
                          <m:t>𝑐</m:t>
                        </m:r>
                      </m:den>
                    </m:f>
                  </m:oMath>
                </a14:m>
                <a:r>
                  <a:rPr lang="en-GB" dirty="0" smtClean="0">
                    <a:latin typeface="Comic Sans MS" panose="030F0702030302020204" pitchFamily="66" charset="0"/>
                  </a:rPr>
                  <a:t> revolution, so</a:t>
                </a:r>
                <a:br>
                  <a:rPr lang="en-GB" dirty="0" smtClean="0">
                    <a:latin typeface="Comic Sans MS" panose="030F0702030302020204" pitchFamily="66" charset="0"/>
                  </a:rPr>
                </a:br>
                <a:endParaRPr lang="en-GB" dirty="0" smtClean="0">
                  <a:latin typeface="Comic Sans MS" panose="030F0702030302020204" pitchFamily="66" charset="0"/>
                </a:endParaRPr>
              </a:p>
              <a:p>
                <a:r>
                  <a:rPr lang="en-GB" dirty="0">
                    <a:latin typeface="Comic Sans MS" panose="030F0702030302020204" pitchFamily="66" charset="0"/>
                  </a:rPr>
                  <a:t>	</a:t>
                </a:r>
                <a14:m>
                  <m:oMath xmlns:m="http://schemas.openxmlformats.org/officeDocument/2006/math">
                    <m:r>
                      <a:rPr lang="en-GB" i="1" dirty="0" smtClean="0">
                        <a:latin typeface="Cambria Math"/>
                      </a:rPr>
                      <m:t>𝐷</m:t>
                    </m:r>
                  </m:oMath>
                </a14:m>
                <a:r>
                  <a:rPr lang="en-GB" dirty="0">
                    <a:latin typeface="Comic Sans MS" panose="030F0702030302020204" pitchFamily="66" charset="0"/>
                  </a:rPr>
                  <a:t> makes		</a:t>
                </a:r>
                <a14:m>
                  <m:oMath xmlns:m="http://schemas.openxmlformats.org/officeDocument/2006/math">
                    <m:f>
                      <m:fPr>
                        <m:ctrlPr>
                          <a:rPr lang="en-GB" i="1">
                            <a:latin typeface="Cambria Math"/>
                          </a:rPr>
                        </m:ctrlPr>
                      </m:fPr>
                      <m:num>
                        <m:r>
                          <a:rPr lang="en-GB" i="1">
                            <a:latin typeface="Cambria Math"/>
                          </a:rPr>
                          <m:t>𝑎</m:t>
                        </m:r>
                      </m:num>
                      <m:den>
                        <m:r>
                          <a:rPr lang="en-GB" b="0" i="1" smtClean="0">
                            <a:latin typeface="Cambria Math"/>
                          </a:rPr>
                          <m:t>𝑐</m:t>
                        </m:r>
                      </m:den>
                    </m:f>
                    <m:r>
                      <a:rPr lang="en-GB" i="1">
                        <a:latin typeface="Cambria Math"/>
                        <a:ea typeface="Cambria Math"/>
                      </a:rPr>
                      <m:t>×</m:t>
                    </m:r>
                    <m:f>
                      <m:fPr>
                        <m:ctrlPr>
                          <a:rPr lang="en-GB" i="1">
                            <a:latin typeface="Cambria Math"/>
                          </a:rPr>
                        </m:ctrlPr>
                      </m:fPr>
                      <m:num>
                        <m:r>
                          <a:rPr lang="en-GB" b="0" i="1" smtClean="0">
                            <a:latin typeface="Cambria Math"/>
                          </a:rPr>
                          <m:t>𝑐</m:t>
                        </m:r>
                      </m:num>
                      <m:den>
                        <m:r>
                          <a:rPr lang="en-GB" b="0" i="1" smtClean="0">
                            <a:latin typeface="Cambria Math"/>
                          </a:rPr>
                          <m:t>𝑑</m:t>
                        </m:r>
                      </m:den>
                    </m:f>
                    <m:r>
                      <a:rPr lang="en-GB" i="1">
                        <a:latin typeface="Cambria Math"/>
                      </a:rPr>
                      <m:t>=</m:t>
                    </m:r>
                    <m:f>
                      <m:fPr>
                        <m:ctrlPr>
                          <a:rPr lang="en-GB" i="1">
                            <a:latin typeface="Cambria Math"/>
                          </a:rPr>
                        </m:ctrlPr>
                      </m:fPr>
                      <m:num>
                        <m:r>
                          <a:rPr lang="en-GB" i="1">
                            <a:latin typeface="Cambria Math"/>
                          </a:rPr>
                          <m:t>𝑎</m:t>
                        </m:r>
                      </m:num>
                      <m:den>
                        <m:r>
                          <a:rPr lang="en-GB" b="0" i="1" smtClean="0">
                            <a:latin typeface="Cambria Math"/>
                          </a:rPr>
                          <m:t>𝑑</m:t>
                        </m:r>
                      </m:den>
                    </m:f>
                  </m:oMath>
                </a14:m>
                <a:r>
                  <a:rPr lang="en-GB" dirty="0">
                    <a:latin typeface="Comic Sans MS" panose="030F0702030302020204" pitchFamily="66" charset="0"/>
                  </a:rPr>
                  <a:t> revolution, </a:t>
                </a:r>
                <a:r>
                  <a:rPr lang="en-GB" dirty="0" smtClean="0">
                    <a:latin typeface="Comic Sans MS" panose="030F0702030302020204" pitchFamily="66" charset="0"/>
                  </a:rPr>
                  <a:t>so</a:t>
                </a:r>
                <a:br>
                  <a:rPr lang="en-GB" dirty="0" smtClean="0">
                    <a:latin typeface="Comic Sans MS" panose="030F0702030302020204" pitchFamily="66" charset="0"/>
                  </a:rPr>
                </a:br>
                <a:endParaRPr lang="en-GB" dirty="0" smtClean="0">
                  <a:latin typeface="Comic Sans MS" panose="030F0702030302020204" pitchFamily="66" charset="0"/>
                </a:endParaRPr>
              </a:p>
              <a:p>
                <a:r>
                  <a:rPr lang="en-GB" dirty="0">
                    <a:latin typeface="Comic Sans MS" panose="030F0702030302020204" pitchFamily="66" charset="0"/>
                  </a:rPr>
                  <a:t>	</a:t>
                </a:r>
                <a14:m>
                  <m:oMath xmlns:m="http://schemas.openxmlformats.org/officeDocument/2006/math">
                    <m:r>
                      <a:rPr lang="en-GB" b="0" i="1" dirty="0" smtClean="0">
                        <a:latin typeface="Cambria Math"/>
                      </a:rPr>
                      <m:t>𝐸</m:t>
                    </m:r>
                  </m:oMath>
                </a14:m>
                <a:r>
                  <a:rPr lang="en-GB" dirty="0">
                    <a:latin typeface="Comic Sans MS" panose="030F0702030302020204" pitchFamily="66" charset="0"/>
                  </a:rPr>
                  <a:t> makes		</a:t>
                </a:r>
                <a14:m>
                  <m:oMath xmlns:m="http://schemas.openxmlformats.org/officeDocument/2006/math">
                    <m:f>
                      <m:fPr>
                        <m:ctrlPr>
                          <a:rPr lang="en-GB" i="1">
                            <a:latin typeface="Cambria Math"/>
                          </a:rPr>
                        </m:ctrlPr>
                      </m:fPr>
                      <m:num>
                        <m:r>
                          <a:rPr lang="en-GB" i="1">
                            <a:latin typeface="Cambria Math"/>
                          </a:rPr>
                          <m:t>𝑎</m:t>
                        </m:r>
                      </m:num>
                      <m:den>
                        <m:r>
                          <a:rPr lang="en-GB" b="0" i="1" smtClean="0">
                            <a:latin typeface="Cambria Math"/>
                          </a:rPr>
                          <m:t>𝑑</m:t>
                        </m:r>
                      </m:den>
                    </m:f>
                    <m:r>
                      <a:rPr lang="en-GB" i="1">
                        <a:latin typeface="Cambria Math"/>
                        <a:ea typeface="Cambria Math"/>
                      </a:rPr>
                      <m:t>×</m:t>
                    </m:r>
                    <m:f>
                      <m:fPr>
                        <m:ctrlPr>
                          <a:rPr lang="en-GB" i="1">
                            <a:latin typeface="Cambria Math"/>
                          </a:rPr>
                        </m:ctrlPr>
                      </m:fPr>
                      <m:num>
                        <m:r>
                          <a:rPr lang="en-GB" b="0" i="1" smtClean="0">
                            <a:latin typeface="Cambria Math"/>
                          </a:rPr>
                          <m:t>𝑑</m:t>
                        </m:r>
                      </m:num>
                      <m:den>
                        <m:r>
                          <a:rPr lang="en-GB" b="0" i="1" smtClean="0">
                            <a:latin typeface="Cambria Math"/>
                          </a:rPr>
                          <m:t>𝑒</m:t>
                        </m:r>
                      </m:den>
                    </m:f>
                    <m:r>
                      <a:rPr lang="en-GB" i="1">
                        <a:latin typeface="Cambria Math"/>
                      </a:rPr>
                      <m:t>=</m:t>
                    </m:r>
                    <m:f>
                      <m:fPr>
                        <m:ctrlPr>
                          <a:rPr lang="en-GB" i="1">
                            <a:latin typeface="Cambria Math"/>
                          </a:rPr>
                        </m:ctrlPr>
                      </m:fPr>
                      <m:num>
                        <m:r>
                          <a:rPr lang="en-GB" i="1">
                            <a:latin typeface="Cambria Math"/>
                          </a:rPr>
                          <m:t>𝑎</m:t>
                        </m:r>
                      </m:num>
                      <m:den>
                        <m:r>
                          <a:rPr lang="en-GB" b="0" i="1" smtClean="0">
                            <a:latin typeface="Cambria Math"/>
                          </a:rPr>
                          <m:t>𝑒</m:t>
                        </m:r>
                      </m:den>
                    </m:f>
                  </m:oMath>
                </a14:m>
                <a:r>
                  <a:rPr lang="en-GB" dirty="0">
                    <a:latin typeface="Comic Sans MS" panose="030F0702030302020204" pitchFamily="66" charset="0"/>
                  </a:rPr>
                  <a:t> </a:t>
                </a:r>
                <a:r>
                  <a:rPr lang="en-GB" dirty="0" smtClean="0">
                    <a:latin typeface="Comic Sans MS" panose="030F0702030302020204" pitchFamily="66" charset="0"/>
                  </a:rPr>
                  <a:t>revolution.</a:t>
                </a:r>
              </a:p>
            </p:txBody>
          </p:sp>
        </mc:Choice>
        <mc:Fallback xmlns="">
          <p:sp>
            <p:nvSpPr>
              <p:cNvPr id="41" name="Rectangle 40"/>
              <p:cNvSpPr>
                <a:spLocks noRot="1" noChangeAspect="1" noMove="1" noResize="1" noEditPoints="1" noAdjustHandles="1" noChangeArrowheads="1" noChangeShapeType="1" noTextEdit="1"/>
              </p:cNvSpPr>
              <p:nvPr/>
            </p:nvSpPr>
            <p:spPr>
              <a:xfrm>
                <a:off x="383566" y="3033776"/>
                <a:ext cx="7570927" cy="3293466"/>
              </a:xfrm>
              <a:prstGeom prst="rect">
                <a:avLst/>
              </a:prstGeom>
              <a:blipFill rotWithShape="1">
                <a:blip r:embed="rId7"/>
                <a:stretch>
                  <a:fillRect l="-725" t="-741" b="-37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 name="TextBox 1"/>
              <p:cNvSpPr txBox="1"/>
              <p:nvPr/>
            </p:nvSpPr>
            <p:spPr>
              <a:xfrm>
                <a:off x="5902712" y="3643110"/>
                <a:ext cx="3268588" cy="2449388"/>
              </a:xfrm>
              <a:prstGeom prst="rect">
                <a:avLst/>
              </a:prstGeom>
              <a:noFill/>
            </p:spPr>
            <p:txBody>
              <a:bodyPr wrap="square" rtlCol="0">
                <a:spAutoFit/>
              </a:bodyPr>
              <a:lstStyle/>
              <a:p>
                <a:r>
                  <a:rPr lang="en-GB" dirty="0" smtClean="0">
                    <a:latin typeface="Comic Sans MS" panose="030F0702030302020204" pitchFamily="66" charset="0"/>
                  </a:rPr>
                  <a:t>So as far as our puzzle is concerned the only relevant diameters are the first and last.</a:t>
                </a:r>
              </a:p>
              <a:p>
                <a:endParaRPr lang="en-GB" dirty="0">
                  <a:latin typeface="Comic Sans MS" panose="030F0702030302020204" pitchFamily="66" charset="0"/>
                </a:endParaRPr>
              </a:p>
              <a:p>
                <a:r>
                  <a:rPr lang="en-GB" dirty="0" smtClean="0">
                    <a:latin typeface="Comic Sans MS" panose="030F0702030302020204" pitchFamily="66" charset="0"/>
                  </a:rPr>
                  <a:t>When the first wheel makes </a:t>
                </a:r>
                <a14:m>
                  <m:oMath xmlns:m="http://schemas.openxmlformats.org/officeDocument/2006/math">
                    <m:r>
                      <a:rPr lang="en-GB" i="1" dirty="0" smtClean="0">
                        <a:latin typeface="Cambria Math"/>
                      </a:rPr>
                      <m:t>1</m:t>
                    </m:r>
                  </m:oMath>
                </a14:m>
                <a:r>
                  <a:rPr lang="en-GB" dirty="0" smtClean="0">
                    <a:latin typeface="Comic Sans MS" panose="030F0702030302020204" pitchFamily="66" charset="0"/>
                  </a:rPr>
                  <a:t> revolution the last one makes </a:t>
                </a:r>
                <a14:m>
                  <m:oMath xmlns:m="http://schemas.openxmlformats.org/officeDocument/2006/math">
                    <m:f>
                      <m:fPr>
                        <m:ctrlPr>
                          <a:rPr lang="en-GB" i="1" smtClean="0">
                            <a:latin typeface="Cambria Math"/>
                          </a:rPr>
                        </m:ctrlPr>
                      </m:fPr>
                      <m:num>
                        <m:r>
                          <a:rPr lang="en-GB" b="0" i="1" smtClean="0">
                            <a:latin typeface="Cambria Math"/>
                          </a:rPr>
                          <m:t>130</m:t>
                        </m:r>
                      </m:num>
                      <m:den>
                        <m:r>
                          <a:rPr lang="en-GB" b="0" i="1" smtClean="0">
                            <a:latin typeface="Cambria Math"/>
                          </a:rPr>
                          <m:t>480</m:t>
                        </m:r>
                      </m:den>
                    </m:f>
                    <m:r>
                      <a:rPr lang="en-GB" b="0" i="1" smtClean="0">
                        <a:latin typeface="Cambria Math"/>
                      </a:rPr>
                      <m:t>=</m:t>
                    </m:r>
                    <m:f>
                      <m:fPr>
                        <m:ctrlPr>
                          <a:rPr lang="en-GB" b="0" i="1" smtClean="0">
                            <a:latin typeface="Cambria Math"/>
                          </a:rPr>
                        </m:ctrlPr>
                      </m:fPr>
                      <m:num>
                        <m:r>
                          <a:rPr lang="en-GB" b="0" i="1" smtClean="0">
                            <a:latin typeface="Cambria Math"/>
                          </a:rPr>
                          <m:t>13</m:t>
                        </m:r>
                      </m:num>
                      <m:den>
                        <m:r>
                          <a:rPr lang="en-GB" b="0" i="1" smtClean="0">
                            <a:latin typeface="Cambria Math"/>
                          </a:rPr>
                          <m:t>48</m:t>
                        </m:r>
                      </m:den>
                    </m:f>
                  </m:oMath>
                </a14:m>
                <a:r>
                  <a:rPr lang="en-GB" dirty="0" smtClean="0">
                    <a:latin typeface="Comic Sans MS" panose="030F0702030302020204" pitchFamily="66" charset="0"/>
                  </a:rPr>
                  <a:t> revolution.</a:t>
                </a:r>
                <a:endParaRPr lang="en-GB" dirty="0">
                  <a:latin typeface="Comic Sans MS" panose="030F0702030302020204" pitchFamily="66"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5902712" y="3643110"/>
                <a:ext cx="3268588" cy="2449388"/>
              </a:xfrm>
              <a:prstGeom prst="rect">
                <a:avLst/>
              </a:prstGeom>
              <a:blipFill rotWithShape="1">
                <a:blip r:embed="rId8"/>
                <a:stretch>
                  <a:fillRect l="-1493" t="-998" r="-1679"/>
                </a:stretch>
              </a:blipFill>
            </p:spPr>
            <p:txBody>
              <a:bodyPr/>
              <a:lstStyle/>
              <a:p>
                <a:r>
                  <a:rPr lang="en-GB">
                    <a:noFill/>
                  </a:rPr>
                  <a:t> </a:t>
                </a:r>
              </a:p>
            </p:txBody>
          </p:sp>
        </mc:Fallback>
      </mc:AlternateContent>
    </p:spTree>
    <p:extLst>
      <p:ext uri="{BB962C8B-B14F-4D97-AF65-F5344CB8AC3E}">
        <p14:creationId xmlns:p14="http://schemas.microsoft.com/office/powerpoint/2010/main" val="1826854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
                                            <p:txEl>
                                              <p:pRg st="0" end="0"/>
                                            </p:txEl>
                                          </p:spTgt>
                                        </p:tgtEl>
                                        <p:attrNameLst>
                                          <p:attrName>style.visibility</p:attrName>
                                        </p:attrNameLst>
                                      </p:cBhvr>
                                      <p:to>
                                        <p:strVal val="visible"/>
                                      </p:to>
                                    </p:set>
                                    <p:animEffect transition="in" filter="fade">
                                      <p:cBhvr>
                                        <p:cTn id="7" dur="500"/>
                                        <p:tgtEl>
                                          <p:spTgt spid="41">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1">
                                            <p:txEl>
                                              <p:pRg st="1" end="1"/>
                                            </p:txEl>
                                          </p:spTgt>
                                        </p:tgtEl>
                                        <p:attrNameLst>
                                          <p:attrName>style.visibility</p:attrName>
                                        </p:attrNameLst>
                                      </p:cBhvr>
                                      <p:to>
                                        <p:strVal val="visible"/>
                                      </p:to>
                                    </p:set>
                                    <p:animEffect transition="in" filter="fade">
                                      <p:cBhvr>
                                        <p:cTn id="11" dur="500"/>
                                        <p:tgtEl>
                                          <p:spTgt spid="41">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1">
                                            <p:txEl>
                                              <p:pRg st="2" end="2"/>
                                            </p:txEl>
                                          </p:spTgt>
                                        </p:tgtEl>
                                        <p:attrNameLst>
                                          <p:attrName>style.visibility</p:attrName>
                                        </p:attrNameLst>
                                      </p:cBhvr>
                                      <p:to>
                                        <p:strVal val="visible"/>
                                      </p:to>
                                    </p:set>
                                    <p:animEffect transition="in" filter="fade">
                                      <p:cBhvr>
                                        <p:cTn id="15" dur="500"/>
                                        <p:tgtEl>
                                          <p:spTgt spid="4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1">
                                            <p:txEl>
                                              <p:pRg st="3" end="3"/>
                                            </p:txEl>
                                          </p:spTgt>
                                        </p:tgtEl>
                                        <p:attrNameLst>
                                          <p:attrName>style.visibility</p:attrName>
                                        </p:attrNameLst>
                                      </p:cBhvr>
                                      <p:to>
                                        <p:strVal val="visible"/>
                                      </p:to>
                                    </p:set>
                                    <p:animEffect transition="in" filter="fade">
                                      <p:cBhvr>
                                        <p:cTn id="20" dur="500"/>
                                        <p:tgtEl>
                                          <p:spTgt spid="41">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1">
                                            <p:txEl>
                                              <p:pRg st="4" end="4"/>
                                            </p:txEl>
                                          </p:spTgt>
                                        </p:tgtEl>
                                        <p:attrNameLst>
                                          <p:attrName>style.visibility</p:attrName>
                                        </p:attrNameLst>
                                      </p:cBhvr>
                                      <p:to>
                                        <p:strVal val="visible"/>
                                      </p:to>
                                    </p:set>
                                    <p:animEffect transition="in" filter="fade">
                                      <p:cBhvr>
                                        <p:cTn id="25" dur="500"/>
                                        <p:tgtEl>
                                          <p:spTgt spid="41">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1">
                                            <p:txEl>
                                              <p:pRg st="5" end="5"/>
                                            </p:txEl>
                                          </p:spTgt>
                                        </p:tgtEl>
                                        <p:attrNameLst>
                                          <p:attrName>style.visibility</p:attrName>
                                        </p:attrNameLst>
                                      </p:cBhvr>
                                      <p:to>
                                        <p:strVal val="visible"/>
                                      </p:to>
                                    </p:set>
                                    <p:animEffect transition="in" filter="fade">
                                      <p:cBhvr>
                                        <p:cTn id="30" dur="500"/>
                                        <p:tgtEl>
                                          <p:spTgt spid="41">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
                                            <p:txEl>
                                              <p:pRg st="0" end="0"/>
                                            </p:txEl>
                                          </p:spTgt>
                                        </p:tgtEl>
                                        <p:attrNameLst>
                                          <p:attrName>style.visibility</p:attrName>
                                        </p:attrNameLst>
                                      </p:cBhvr>
                                      <p:to>
                                        <p:strVal val="visible"/>
                                      </p:to>
                                    </p:set>
                                    <p:animEffect transition="in" filter="fade">
                                      <p:cBhvr>
                                        <p:cTn id="35" dur="500"/>
                                        <p:tgtEl>
                                          <p:spTgt spid="2">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
                                            <p:txEl>
                                              <p:pRg st="2" end="2"/>
                                            </p:txEl>
                                          </p:spTgt>
                                        </p:tgtEl>
                                        <p:attrNameLst>
                                          <p:attrName>style.visibility</p:attrName>
                                        </p:attrNameLst>
                                      </p:cBhvr>
                                      <p:to>
                                        <p:strVal val="visible"/>
                                      </p:to>
                                    </p:set>
                                    <p:animEffect transition="in" filter="fade">
                                      <p:cBhvr>
                                        <p:cTn id="40"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uiExpand="1" build="p"/>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4" name="Group 83"/>
          <p:cNvGrpSpPr/>
          <p:nvPr/>
        </p:nvGrpSpPr>
        <p:grpSpPr>
          <a:xfrm>
            <a:off x="2723801" y="1379043"/>
            <a:ext cx="2309935" cy="2309935"/>
            <a:chOff x="2552700" y="1409700"/>
            <a:chExt cx="4038600" cy="4038600"/>
          </a:xfrm>
        </p:grpSpPr>
        <p:sp>
          <p:nvSpPr>
            <p:cNvPr id="85" name="Pie 84"/>
            <p:cNvSpPr>
              <a:spLocks noChangeAspect="1"/>
            </p:cNvSpPr>
            <p:nvPr/>
          </p:nvSpPr>
          <p:spPr>
            <a:xfrm>
              <a:off x="2571750"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6" name="Pie 85"/>
            <p:cNvSpPr>
              <a:spLocks noChangeAspect="1"/>
            </p:cNvSpPr>
            <p:nvPr/>
          </p:nvSpPr>
          <p:spPr>
            <a:xfrm rot="10800000">
              <a:off x="2571751" y="1428750"/>
              <a:ext cx="4000500" cy="4000500"/>
            </a:xfrm>
            <a:prstGeom prst="pie">
              <a:avLst>
                <a:gd name="adj1" fmla="val 12298"/>
                <a:gd name="adj2" fmla="val 5412384"/>
              </a:avLst>
            </a:prstGeom>
            <a:solidFill>
              <a:srgbClr val="FFFF66"/>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7" name="Pie 86"/>
            <p:cNvSpPr>
              <a:spLocks noChangeAspect="1"/>
            </p:cNvSpPr>
            <p:nvPr/>
          </p:nvSpPr>
          <p:spPr>
            <a:xfrm rot="10800000">
              <a:off x="2571751"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8" name="Pie 87"/>
            <p:cNvSpPr>
              <a:spLocks noChangeAspect="1"/>
            </p:cNvSpPr>
            <p:nvPr/>
          </p:nvSpPr>
          <p:spPr>
            <a:xfrm>
              <a:off x="2571750" y="1428750"/>
              <a:ext cx="4000500" cy="4000500"/>
            </a:xfrm>
            <a:prstGeom prst="pie">
              <a:avLst>
                <a:gd name="adj1" fmla="val 5412457"/>
                <a:gd name="adj2" fmla="val 10786778"/>
              </a:avLst>
            </a:prstGeom>
            <a:solidFill>
              <a:srgbClr val="FF5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89" name="Straight Connector 88"/>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4" name="Oval 93"/>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Oval 94"/>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Oval 95"/>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Oval 9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Oval 1"/>
          <p:cNvSpPr>
            <a:spLocks noChangeAspect="1"/>
          </p:cNvSpPr>
          <p:nvPr/>
        </p:nvSpPr>
        <p:spPr>
          <a:xfrm>
            <a:off x="2696505" y="1359698"/>
            <a:ext cx="2369479" cy="2369479"/>
          </a:xfrm>
          <a:prstGeom prst="ellipse">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Arc 51"/>
          <p:cNvSpPr/>
          <p:nvPr/>
        </p:nvSpPr>
        <p:spPr>
          <a:xfrm rot="5400000" flipH="1">
            <a:off x="5417441" y="4618249"/>
            <a:ext cx="1435212" cy="1435212"/>
          </a:xfrm>
          <a:prstGeom prst="arc">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nvGrpSpPr>
          <p:cNvPr id="68" name="Group 67"/>
          <p:cNvGrpSpPr/>
          <p:nvPr/>
        </p:nvGrpSpPr>
        <p:grpSpPr>
          <a:xfrm>
            <a:off x="2745213" y="3572079"/>
            <a:ext cx="1000382" cy="1000382"/>
            <a:chOff x="2552700" y="1409700"/>
            <a:chExt cx="4038600" cy="4038600"/>
          </a:xfrm>
        </p:grpSpPr>
        <p:sp>
          <p:nvSpPr>
            <p:cNvPr id="69" name="Pie 68"/>
            <p:cNvSpPr/>
            <p:nvPr/>
          </p:nvSpPr>
          <p:spPr>
            <a:xfrm>
              <a:off x="2667000"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0" name="Pie 69"/>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1" name="Pie 70"/>
            <p:cNvSpPr/>
            <p:nvPr/>
          </p:nvSpPr>
          <p:spPr>
            <a:xfrm rot="10800000">
              <a:off x="2667001"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2" name="Pie 71"/>
            <p:cNvSpPr/>
            <p:nvPr/>
          </p:nvSpPr>
          <p:spPr>
            <a:xfrm>
              <a:off x="2667000" y="1524000"/>
              <a:ext cx="3810000" cy="3810000"/>
            </a:xfrm>
            <a:prstGeom prst="pie">
              <a:avLst>
                <a:gd name="adj1" fmla="val 5412457"/>
                <a:gd name="adj2" fmla="val 10786778"/>
              </a:avLst>
            </a:prstGeom>
            <a:solidFill>
              <a:srgbClr val="66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73" name="Straight Connector 72"/>
            <p:cNvCxnSpPr>
              <a:stCxn id="78" idx="0"/>
              <a:endCxn id="78" idx="4"/>
            </p:cNvCxnSpPr>
            <p:nvPr/>
          </p:nvCxnSpPr>
          <p:spPr>
            <a:xfrm>
              <a:off x="4572000" y="1409700"/>
              <a:ext cx="0" cy="403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78" idx="2"/>
              <a:endCxn id="78" idx="6"/>
            </p:cNvCxnSpPr>
            <p:nvPr/>
          </p:nvCxnSpPr>
          <p:spPr>
            <a:xfrm>
              <a:off x="2552700" y="3429000"/>
              <a:ext cx="4038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78" idx="1"/>
              <a:endCxn id="78" idx="5"/>
            </p:cNvCxnSpPr>
            <p:nvPr/>
          </p:nvCxnSpPr>
          <p:spPr>
            <a:xfrm>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78" idx="7"/>
              <a:endCxn id="78" idx="3"/>
            </p:cNvCxnSpPr>
            <p:nvPr/>
          </p:nvCxnSpPr>
          <p:spPr>
            <a:xfrm flipH="1">
              <a:off x="3144139" y="2001139"/>
              <a:ext cx="2855722" cy="28557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Oval 77"/>
            <p:cNvSpPr/>
            <p:nvPr/>
          </p:nvSpPr>
          <p:spPr>
            <a:xfrm>
              <a:off x="2552700" y="1409700"/>
              <a:ext cx="4038600" cy="4038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9" name="Oval 78"/>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0" name="Oval 79"/>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1" name="Oval 80"/>
            <p:cNvSpPr/>
            <p:nvPr/>
          </p:nvSpPr>
          <p:spPr>
            <a:xfrm>
              <a:off x="2628900" y="1485900"/>
              <a:ext cx="3886200" cy="38862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2" name="Oval 81"/>
            <p:cNvSpPr/>
            <p:nvPr/>
          </p:nvSpPr>
          <p:spPr>
            <a:xfrm>
              <a:off x="2676525" y="1533525"/>
              <a:ext cx="3790950" cy="379095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Oval 82"/>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cxnSp>
        <p:nvCxnSpPr>
          <p:cNvPr id="98" name="Straight Arrow Connector 97"/>
          <p:cNvCxnSpPr/>
          <p:nvPr/>
        </p:nvCxnSpPr>
        <p:spPr>
          <a:xfrm flipH="1" flipV="1">
            <a:off x="7882908" y="4083310"/>
            <a:ext cx="346724" cy="76517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50" name="TextBox 6149"/>
          <p:cNvSpPr txBox="1"/>
          <p:nvPr/>
        </p:nvSpPr>
        <p:spPr>
          <a:xfrm>
            <a:off x="662152" y="358517"/>
            <a:ext cx="2529860" cy="523220"/>
          </a:xfrm>
          <a:prstGeom prst="rect">
            <a:avLst/>
          </a:prstGeom>
          <a:noFill/>
        </p:spPr>
        <p:txBody>
          <a:bodyPr wrap="none" rtlCol="0">
            <a:spAutoFit/>
          </a:bodyPr>
          <a:lstStyle/>
          <a:p>
            <a:r>
              <a:rPr lang="en-GB" sz="2800" b="1" dirty="0" smtClean="0">
                <a:latin typeface="Comic Sans MS" panose="030F0702030302020204" pitchFamily="66" charset="0"/>
              </a:rPr>
              <a:t>Letter Wheel</a:t>
            </a:r>
            <a:endParaRPr lang="en-GB" sz="2800" b="1" dirty="0">
              <a:latin typeface="Comic Sans MS" panose="030F0702030302020204" pitchFamily="66" charset="0"/>
            </a:endParaRPr>
          </a:p>
        </p:txBody>
      </p:sp>
      <p:sp>
        <p:nvSpPr>
          <p:cNvPr id="6151" name="TextBox 6150"/>
          <p:cNvSpPr txBox="1"/>
          <p:nvPr/>
        </p:nvSpPr>
        <p:spPr>
          <a:xfrm>
            <a:off x="5197223" y="6203145"/>
            <a:ext cx="3804837" cy="646331"/>
          </a:xfrm>
          <a:prstGeom prst="rect">
            <a:avLst/>
          </a:prstGeom>
          <a:noFill/>
        </p:spPr>
        <p:txBody>
          <a:bodyPr wrap="square" rtlCol="0">
            <a:spAutoFit/>
          </a:bodyPr>
          <a:lstStyle/>
          <a:p>
            <a:r>
              <a:rPr lang="en-GB" dirty="0" smtClean="0">
                <a:latin typeface="Comic Sans MS" panose="030F0702030302020204" pitchFamily="66" charset="0"/>
              </a:rPr>
              <a:t>This wheel makes 69 complete revolutions in the direction shown</a:t>
            </a:r>
            <a:endParaRPr lang="en-GB" dirty="0">
              <a:latin typeface="Comic Sans MS" panose="030F0702030302020204" pitchFamily="66" charset="0"/>
            </a:endParaRPr>
          </a:p>
        </p:txBody>
      </p:sp>
      <p:sp>
        <p:nvSpPr>
          <p:cNvPr id="6152" name="TextBox 6151"/>
          <p:cNvSpPr txBox="1"/>
          <p:nvPr/>
        </p:nvSpPr>
        <p:spPr>
          <a:xfrm>
            <a:off x="4619784" y="5833813"/>
            <a:ext cx="904415" cy="369332"/>
          </a:xfrm>
          <a:prstGeom prst="rect">
            <a:avLst/>
          </a:prstGeom>
          <a:noFill/>
        </p:spPr>
        <p:txBody>
          <a:bodyPr wrap="none" rtlCol="0">
            <a:spAutoFit/>
          </a:bodyPr>
          <a:lstStyle/>
          <a:p>
            <a:r>
              <a:rPr lang="en-GB" dirty="0" smtClean="0"/>
              <a:t>130mm</a:t>
            </a:r>
            <a:endParaRPr lang="en-GB" dirty="0"/>
          </a:p>
        </p:txBody>
      </p:sp>
      <p:sp>
        <p:nvSpPr>
          <p:cNvPr id="113" name="TextBox 112"/>
          <p:cNvSpPr txBox="1"/>
          <p:nvPr/>
        </p:nvSpPr>
        <p:spPr>
          <a:xfrm>
            <a:off x="5102321" y="127210"/>
            <a:ext cx="904415" cy="369332"/>
          </a:xfrm>
          <a:prstGeom prst="rect">
            <a:avLst/>
          </a:prstGeom>
          <a:noFill/>
        </p:spPr>
        <p:txBody>
          <a:bodyPr wrap="none" rtlCol="0">
            <a:spAutoFit/>
          </a:bodyPr>
          <a:lstStyle/>
          <a:p>
            <a:r>
              <a:rPr lang="en-GB" dirty="0" smtClean="0"/>
              <a:t>480mm</a:t>
            </a:r>
            <a:endParaRPr lang="en-GB" dirty="0"/>
          </a:p>
        </p:txBody>
      </p:sp>
      <p:grpSp>
        <p:nvGrpSpPr>
          <p:cNvPr id="3" name="Group 2"/>
          <p:cNvGrpSpPr/>
          <p:nvPr/>
        </p:nvGrpSpPr>
        <p:grpSpPr>
          <a:xfrm>
            <a:off x="5029681" y="116822"/>
            <a:ext cx="4038600" cy="4038600"/>
            <a:chOff x="2552700" y="1409700"/>
            <a:chExt cx="4038600" cy="4038600"/>
          </a:xfrm>
        </p:grpSpPr>
        <p:sp>
          <p:nvSpPr>
            <p:cNvPr id="4" name="Oval 3"/>
            <p:cNvSpPr/>
            <p:nvPr/>
          </p:nvSpPr>
          <p:spPr>
            <a:xfrm>
              <a:off x="2552700" y="1409700"/>
              <a:ext cx="4038600" cy="4038600"/>
            </a:xfrm>
            <a:prstGeom prst="ellipse">
              <a:avLst/>
            </a:prstGeom>
            <a:solidFill>
              <a:srgbClr val="FFFF66"/>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p:cNvSpPr/>
            <p:nvPr/>
          </p:nvSpPr>
          <p:spPr>
            <a:xfrm>
              <a:off x="3924300" y="2781300"/>
              <a:ext cx="1295400" cy="1295400"/>
            </a:xfrm>
            <a:prstGeom prst="ellipse">
              <a:avLst/>
            </a:prstGeom>
            <a:solidFill>
              <a:srgbClr val="FFFF0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3038475" y="1895475"/>
              <a:ext cx="3067050" cy="3067050"/>
            </a:xfrm>
            <a:prstGeom prst="ellipse">
              <a:avLst/>
            </a:prstGeom>
            <a:solidFill>
              <a:schemeClr val="accent4">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p:cNvSpPr/>
            <p:nvPr/>
          </p:nvSpPr>
          <p:spPr>
            <a:xfrm>
              <a:off x="4533900" y="3390900"/>
              <a:ext cx="76200" cy="76200"/>
            </a:xfrm>
            <a:prstGeom prst="ellipse">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8" name="Group 7"/>
            <p:cNvGrpSpPr/>
            <p:nvPr/>
          </p:nvGrpSpPr>
          <p:grpSpPr>
            <a:xfrm>
              <a:off x="2600325" y="1457325"/>
              <a:ext cx="3943350" cy="3943350"/>
              <a:chOff x="2600325" y="1457325"/>
              <a:chExt cx="3943350" cy="3943350"/>
            </a:xfrm>
            <a:solidFill>
              <a:schemeClr val="bg1"/>
            </a:solidFill>
          </p:grpSpPr>
          <p:grpSp>
            <p:nvGrpSpPr>
              <p:cNvPr id="30" name="Group 29"/>
              <p:cNvGrpSpPr/>
              <p:nvPr/>
            </p:nvGrpSpPr>
            <p:grpSpPr>
              <a:xfrm>
                <a:off x="4381500" y="1457325"/>
                <a:ext cx="381000" cy="3943350"/>
                <a:chOff x="4381500" y="1457325"/>
                <a:chExt cx="381000" cy="3943350"/>
              </a:xfrm>
              <a:grpFill/>
            </p:grpSpPr>
            <p:sp>
              <p:nvSpPr>
                <p:cNvPr id="34" name="Oval 3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I</a:t>
                  </a:r>
                  <a:endParaRPr lang="en-GB" b="1" dirty="0">
                    <a:solidFill>
                      <a:srgbClr val="FF0000"/>
                    </a:solidFill>
                    <a:latin typeface="Comic Sans MS" panose="030F0702030302020204" pitchFamily="66" charset="0"/>
                  </a:endParaRPr>
                </a:p>
              </p:txBody>
            </p:sp>
            <p:sp>
              <p:nvSpPr>
                <p:cNvPr id="35" name="Oval 3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A</a:t>
                  </a:r>
                  <a:endParaRPr lang="en-GB" b="1" dirty="0">
                    <a:latin typeface="Comic Sans MS" panose="030F0702030302020204" pitchFamily="66" charset="0"/>
                  </a:endParaRPr>
                </a:p>
              </p:txBody>
            </p:sp>
          </p:grpSp>
          <p:grpSp>
            <p:nvGrpSpPr>
              <p:cNvPr id="31" name="Group 30"/>
              <p:cNvGrpSpPr/>
              <p:nvPr/>
            </p:nvGrpSpPr>
            <p:grpSpPr>
              <a:xfrm rot="5400000">
                <a:off x="4381500" y="1457325"/>
                <a:ext cx="381000" cy="3943350"/>
                <a:chOff x="4381500" y="1457325"/>
                <a:chExt cx="381000" cy="3943350"/>
              </a:xfrm>
              <a:grpFill/>
            </p:grpSpPr>
            <p:sp>
              <p:nvSpPr>
                <p:cNvPr id="32" name="Oval 3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E</a:t>
                  </a:r>
                  <a:endParaRPr lang="en-GB" b="1" dirty="0">
                    <a:solidFill>
                      <a:srgbClr val="FF0000"/>
                    </a:solidFill>
                    <a:latin typeface="Comic Sans MS" panose="030F0702030302020204" pitchFamily="66" charset="0"/>
                  </a:endParaRPr>
                </a:p>
              </p:txBody>
            </p:sp>
            <p:sp>
              <p:nvSpPr>
                <p:cNvPr id="33" name="Oval 3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M</a:t>
                  </a:r>
                  <a:endParaRPr lang="en-GB" b="1" dirty="0">
                    <a:solidFill>
                      <a:srgbClr val="FF0000"/>
                    </a:solidFill>
                    <a:latin typeface="Comic Sans MS" panose="030F0702030302020204" pitchFamily="66" charset="0"/>
                  </a:endParaRPr>
                </a:p>
              </p:txBody>
            </p:sp>
          </p:grpSp>
        </p:grpSp>
        <p:grpSp>
          <p:nvGrpSpPr>
            <p:cNvPr id="9" name="Group 8"/>
            <p:cNvGrpSpPr/>
            <p:nvPr/>
          </p:nvGrpSpPr>
          <p:grpSpPr>
            <a:xfrm rot="-1380000">
              <a:off x="2600325" y="1457325"/>
              <a:ext cx="3943350" cy="3943350"/>
              <a:chOff x="2600325" y="1457325"/>
              <a:chExt cx="3943350" cy="3943350"/>
            </a:xfrm>
            <a:solidFill>
              <a:schemeClr val="bg1"/>
            </a:solidFill>
          </p:grpSpPr>
          <p:grpSp>
            <p:nvGrpSpPr>
              <p:cNvPr id="24" name="Group 23"/>
              <p:cNvGrpSpPr/>
              <p:nvPr/>
            </p:nvGrpSpPr>
            <p:grpSpPr>
              <a:xfrm>
                <a:off x="4381500" y="1457325"/>
                <a:ext cx="381000" cy="3943350"/>
                <a:chOff x="4381500" y="1457325"/>
                <a:chExt cx="381000" cy="3943350"/>
              </a:xfrm>
              <a:grpFill/>
            </p:grpSpPr>
            <p:sp>
              <p:nvSpPr>
                <p:cNvPr id="28" name="Oval 27"/>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J</a:t>
                  </a:r>
                  <a:endParaRPr lang="en-GB" b="1" dirty="0">
                    <a:solidFill>
                      <a:srgbClr val="FF0000"/>
                    </a:solidFill>
                    <a:latin typeface="Comic Sans MS" panose="030F0702030302020204" pitchFamily="66" charset="0"/>
                  </a:endParaRPr>
                </a:p>
              </p:txBody>
            </p:sp>
            <p:sp>
              <p:nvSpPr>
                <p:cNvPr id="29" name="Oval 28"/>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B</a:t>
                  </a:r>
                  <a:endParaRPr lang="en-GB" b="1" dirty="0">
                    <a:latin typeface="Comic Sans MS" panose="030F0702030302020204" pitchFamily="66" charset="0"/>
                  </a:endParaRPr>
                </a:p>
              </p:txBody>
            </p:sp>
          </p:grpSp>
          <p:grpSp>
            <p:nvGrpSpPr>
              <p:cNvPr id="25" name="Group 24"/>
              <p:cNvGrpSpPr/>
              <p:nvPr/>
            </p:nvGrpSpPr>
            <p:grpSpPr>
              <a:xfrm rot="5400000">
                <a:off x="4381500" y="1457325"/>
                <a:ext cx="381000" cy="3943350"/>
                <a:chOff x="4381500" y="1457325"/>
                <a:chExt cx="381000" cy="3943350"/>
              </a:xfrm>
              <a:grpFill/>
            </p:grpSpPr>
            <p:sp>
              <p:nvSpPr>
                <p:cNvPr id="26" name="Oval 2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F</a:t>
                  </a:r>
                  <a:endParaRPr lang="en-GB" b="1" dirty="0">
                    <a:solidFill>
                      <a:srgbClr val="FF0000"/>
                    </a:solidFill>
                    <a:latin typeface="Comic Sans MS" panose="030F0702030302020204" pitchFamily="66" charset="0"/>
                  </a:endParaRPr>
                </a:p>
              </p:txBody>
            </p:sp>
            <p:sp>
              <p:nvSpPr>
                <p:cNvPr id="27" name="Oval 2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N</a:t>
                  </a:r>
                  <a:endParaRPr lang="en-GB" b="1" dirty="0">
                    <a:solidFill>
                      <a:srgbClr val="FF0000"/>
                    </a:solidFill>
                    <a:latin typeface="Comic Sans MS" panose="030F0702030302020204" pitchFamily="66" charset="0"/>
                  </a:endParaRPr>
                </a:p>
              </p:txBody>
            </p:sp>
          </p:grpSp>
        </p:grpSp>
        <p:grpSp>
          <p:nvGrpSpPr>
            <p:cNvPr id="10" name="Group 9"/>
            <p:cNvGrpSpPr/>
            <p:nvPr/>
          </p:nvGrpSpPr>
          <p:grpSpPr>
            <a:xfrm rot="-4080000">
              <a:off x="2600325" y="1457325"/>
              <a:ext cx="3943350" cy="3943350"/>
              <a:chOff x="2600325" y="1457325"/>
              <a:chExt cx="3943350" cy="3943350"/>
            </a:xfrm>
            <a:solidFill>
              <a:schemeClr val="bg1"/>
            </a:solidFill>
          </p:grpSpPr>
          <p:grpSp>
            <p:nvGrpSpPr>
              <p:cNvPr id="18" name="Group 17"/>
              <p:cNvGrpSpPr/>
              <p:nvPr/>
            </p:nvGrpSpPr>
            <p:grpSpPr>
              <a:xfrm>
                <a:off x="4381500" y="1457325"/>
                <a:ext cx="381000" cy="3943350"/>
                <a:chOff x="4381500" y="1457325"/>
                <a:chExt cx="381000" cy="3943350"/>
              </a:xfrm>
              <a:grpFill/>
            </p:grpSpPr>
            <p:sp>
              <p:nvSpPr>
                <p:cNvPr id="22" name="Oval 21"/>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L</a:t>
                  </a:r>
                  <a:endParaRPr lang="en-GB" b="1" dirty="0">
                    <a:solidFill>
                      <a:srgbClr val="FF0000"/>
                    </a:solidFill>
                    <a:latin typeface="Comic Sans MS" panose="030F0702030302020204" pitchFamily="66" charset="0"/>
                  </a:endParaRPr>
                </a:p>
              </p:txBody>
            </p:sp>
            <p:sp>
              <p:nvSpPr>
                <p:cNvPr id="23" name="Oval 22"/>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D</a:t>
                  </a:r>
                  <a:endParaRPr lang="en-GB" b="1" dirty="0">
                    <a:latin typeface="Comic Sans MS" panose="030F0702030302020204" pitchFamily="66" charset="0"/>
                  </a:endParaRPr>
                </a:p>
              </p:txBody>
            </p:sp>
          </p:grpSp>
          <p:grpSp>
            <p:nvGrpSpPr>
              <p:cNvPr id="19" name="Group 18"/>
              <p:cNvGrpSpPr/>
              <p:nvPr/>
            </p:nvGrpSpPr>
            <p:grpSpPr>
              <a:xfrm rot="5400000">
                <a:off x="4381500" y="1457325"/>
                <a:ext cx="381000" cy="3943350"/>
                <a:chOff x="4381500" y="1457325"/>
                <a:chExt cx="381000" cy="3943350"/>
              </a:xfrm>
              <a:grpFill/>
            </p:grpSpPr>
            <p:sp>
              <p:nvSpPr>
                <p:cNvPr id="20" name="Oval 19"/>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H</a:t>
                  </a:r>
                  <a:endParaRPr lang="en-GB" b="1" dirty="0">
                    <a:solidFill>
                      <a:srgbClr val="FF0000"/>
                    </a:solidFill>
                    <a:latin typeface="Comic Sans MS" panose="030F0702030302020204" pitchFamily="66" charset="0"/>
                  </a:endParaRPr>
                </a:p>
              </p:txBody>
            </p:sp>
            <p:sp>
              <p:nvSpPr>
                <p:cNvPr id="21" name="Oval 20"/>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P</a:t>
                  </a:r>
                  <a:endParaRPr lang="en-GB" b="1" dirty="0">
                    <a:solidFill>
                      <a:srgbClr val="FF0000"/>
                    </a:solidFill>
                    <a:latin typeface="Comic Sans MS" panose="030F0702030302020204" pitchFamily="66" charset="0"/>
                  </a:endParaRPr>
                </a:p>
              </p:txBody>
            </p:sp>
          </p:grpSp>
        </p:grpSp>
        <p:grpSp>
          <p:nvGrpSpPr>
            <p:cNvPr id="11" name="Group 10"/>
            <p:cNvGrpSpPr/>
            <p:nvPr/>
          </p:nvGrpSpPr>
          <p:grpSpPr>
            <a:xfrm rot="-2700000">
              <a:off x="2600325" y="1457325"/>
              <a:ext cx="3943350" cy="3943350"/>
              <a:chOff x="2600325" y="1457325"/>
              <a:chExt cx="3943350" cy="3943350"/>
            </a:xfrm>
            <a:solidFill>
              <a:schemeClr val="bg1"/>
            </a:solidFill>
          </p:grpSpPr>
          <p:grpSp>
            <p:nvGrpSpPr>
              <p:cNvPr id="12" name="Group 11"/>
              <p:cNvGrpSpPr/>
              <p:nvPr/>
            </p:nvGrpSpPr>
            <p:grpSpPr>
              <a:xfrm>
                <a:off x="4381500" y="1457325"/>
                <a:ext cx="381000" cy="3943350"/>
                <a:chOff x="4381500" y="1457325"/>
                <a:chExt cx="381000" cy="3943350"/>
              </a:xfrm>
              <a:grpFill/>
            </p:grpSpPr>
            <p:sp>
              <p:nvSpPr>
                <p:cNvPr id="16" name="Oval 15"/>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K</a:t>
                  </a:r>
                  <a:endParaRPr lang="en-GB" b="1" dirty="0">
                    <a:solidFill>
                      <a:srgbClr val="FF0000"/>
                    </a:solidFill>
                    <a:latin typeface="Comic Sans MS" panose="030F0702030302020204" pitchFamily="66" charset="0"/>
                  </a:endParaRPr>
                </a:p>
              </p:txBody>
            </p:sp>
            <p:sp>
              <p:nvSpPr>
                <p:cNvPr id="17" name="Oval 16"/>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C</a:t>
                  </a:r>
                  <a:endParaRPr lang="en-GB" b="1" dirty="0">
                    <a:latin typeface="Comic Sans MS" panose="030F0702030302020204" pitchFamily="66" charset="0"/>
                  </a:endParaRPr>
                </a:p>
              </p:txBody>
            </p:sp>
          </p:grpSp>
          <p:grpSp>
            <p:nvGrpSpPr>
              <p:cNvPr id="13" name="Group 12"/>
              <p:cNvGrpSpPr/>
              <p:nvPr/>
            </p:nvGrpSpPr>
            <p:grpSpPr>
              <a:xfrm rot="5400000">
                <a:off x="4381500" y="1457325"/>
                <a:ext cx="381000" cy="3943350"/>
                <a:chOff x="4381500" y="1457325"/>
                <a:chExt cx="381000" cy="3943350"/>
              </a:xfrm>
              <a:grpFill/>
            </p:grpSpPr>
            <p:sp>
              <p:nvSpPr>
                <p:cNvPr id="14" name="Oval 13"/>
                <p:cNvSpPr/>
                <p:nvPr/>
              </p:nvSpPr>
              <p:spPr>
                <a:xfrm rot="10800000">
                  <a:off x="4381500" y="145732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G</a:t>
                  </a:r>
                  <a:endParaRPr lang="en-GB" b="1" dirty="0">
                    <a:solidFill>
                      <a:srgbClr val="FF0000"/>
                    </a:solidFill>
                    <a:latin typeface="Comic Sans MS" panose="030F0702030302020204" pitchFamily="66" charset="0"/>
                  </a:endParaRPr>
                </a:p>
              </p:txBody>
            </p:sp>
            <p:sp>
              <p:nvSpPr>
                <p:cNvPr id="15" name="Oval 14"/>
                <p:cNvSpPr/>
                <p:nvPr/>
              </p:nvSpPr>
              <p:spPr>
                <a:xfrm>
                  <a:off x="4381500" y="5019675"/>
                  <a:ext cx="381000" cy="381000"/>
                </a:xfrm>
                <a:prstGeom prst="ellipse">
                  <a:avLst/>
                </a:prstGeom>
                <a:grp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O</a:t>
                  </a:r>
                  <a:endParaRPr lang="en-GB" b="1" dirty="0">
                    <a:solidFill>
                      <a:srgbClr val="FF0000"/>
                    </a:solidFill>
                    <a:latin typeface="Comic Sans MS" panose="030F0702030302020204" pitchFamily="66" charset="0"/>
                  </a:endParaRPr>
                </a:p>
              </p:txBody>
            </p:sp>
          </p:grpSp>
        </p:grpSp>
      </p:grpSp>
      <mc:AlternateContent xmlns:mc="http://schemas.openxmlformats.org/markup-compatibility/2006" xmlns:a14="http://schemas.microsoft.com/office/drawing/2010/main">
        <mc:Choice Requires="a14">
          <p:sp>
            <p:nvSpPr>
              <p:cNvPr id="99" name="TextBox 98"/>
              <p:cNvSpPr txBox="1"/>
              <p:nvPr/>
            </p:nvSpPr>
            <p:spPr>
              <a:xfrm>
                <a:off x="163770" y="2822584"/>
                <a:ext cx="2379855" cy="349858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69</m:t>
                      </m:r>
                      <m:r>
                        <a:rPr lang="en-GB" b="0" i="1" smtClean="0">
                          <a:latin typeface="Cambria Math"/>
                          <a:ea typeface="Cambria Math"/>
                        </a:rPr>
                        <m:t>×</m:t>
                      </m:r>
                      <m:f>
                        <m:fPr>
                          <m:ctrlPr>
                            <a:rPr lang="en-GB" b="0" i="1" smtClean="0">
                              <a:latin typeface="Cambria Math"/>
                              <a:ea typeface="Cambria Math"/>
                            </a:rPr>
                          </m:ctrlPr>
                        </m:fPr>
                        <m:num>
                          <m:r>
                            <a:rPr lang="en-GB" b="0" i="1" smtClean="0">
                              <a:latin typeface="Cambria Math"/>
                              <a:ea typeface="Cambria Math"/>
                            </a:rPr>
                            <m:t>13</m:t>
                          </m:r>
                        </m:num>
                        <m:den>
                          <m:r>
                            <a:rPr lang="en-GB" b="0" i="1" smtClean="0">
                              <a:latin typeface="Cambria Math"/>
                              <a:ea typeface="Cambria Math"/>
                            </a:rPr>
                            <m:t>48</m:t>
                          </m:r>
                        </m:den>
                      </m:f>
                      <m:r>
                        <a:rPr lang="en-GB" b="0" i="1" smtClean="0">
                          <a:latin typeface="Cambria Math"/>
                          <a:ea typeface="Cambria Math"/>
                        </a:rPr>
                        <m:t>=18.6875</m:t>
                      </m:r>
                    </m:oMath>
                  </m:oMathPara>
                </a14:m>
                <a:endParaRPr lang="en-GB" dirty="0" smtClean="0">
                  <a:latin typeface="Comic Sans MS" panose="030F0702030302020204" pitchFamily="66" charset="0"/>
                </a:endParaRPr>
              </a:p>
              <a:p>
                <a:endParaRPr lang="en-GB" dirty="0">
                  <a:latin typeface="Comic Sans MS" panose="030F0702030302020204" pitchFamily="66" charset="0"/>
                </a:endParaRPr>
              </a:p>
              <a:p>
                <a:r>
                  <a:rPr lang="en-GB" dirty="0" smtClean="0">
                    <a:latin typeface="Comic Sans MS" panose="030F0702030302020204" pitchFamily="66" charset="0"/>
                  </a:rPr>
                  <a:t>So the letter wheel makes 19 complete revolutions plus a   </a:t>
                </a:r>
                <a14:m>
                  <m:oMath xmlns:m="http://schemas.openxmlformats.org/officeDocument/2006/math">
                    <m:f>
                      <m:fPr>
                        <m:ctrlPr>
                          <a:rPr lang="en-GB" i="1" smtClean="0">
                            <a:latin typeface="Cambria Math"/>
                          </a:rPr>
                        </m:ctrlPr>
                      </m:fPr>
                      <m:num>
                        <m:r>
                          <a:rPr lang="en-GB" b="0" i="1" smtClean="0">
                            <a:latin typeface="Cambria Math"/>
                          </a:rPr>
                          <m:t>11</m:t>
                        </m:r>
                      </m:num>
                      <m:den>
                        <m:r>
                          <a:rPr lang="en-GB" b="0" i="1" smtClean="0">
                            <a:latin typeface="Cambria Math"/>
                          </a:rPr>
                          <m:t>16</m:t>
                        </m:r>
                      </m:den>
                    </m:f>
                  </m:oMath>
                </a14:m>
                <a:r>
                  <a:rPr lang="en-GB" dirty="0" smtClean="0">
                    <a:latin typeface="Comic Sans MS" panose="030F0702030302020204" pitchFamily="66" charset="0"/>
                  </a:rPr>
                  <a:t> revolution anticlockwise.</a:t>
                </a:r>
              </a:p>
              <a:p>
                <a:endParaRPr lang="en-GB" dirty="0">
                  <a:latin typeface="Comic Sans MS" panose="030F0702030302020204" pitchFamily="66" charset="0"/>
                </a:endParaRPr>
              </a:p>
              <a:p>
                <a:r>
                  <a:rPr lang="en-GB" dirty="0" smtClean="0">
                    <a:latin typeface="Comic Sans MS" panose="030F0702030302020204" pitchFamily="66" charset="0"/>
                  </a:rPr>
                  <a:t>Thus the letter G would be at the arrow position.</a:t>
                </a:r>
                <a:endParaRPr lang="en-GB" dirty="0">
                  <a:latin typeface="Comic Sans MS" panose="030F0702030302020204" pitchFamily="66" charset="0"/>
                </a:endParaRPr>
              </a:p>
            </p:txBody>
          </p:sp>
        </mc:Choice>
        <mc:Fallback xmlns="">
          <p:sp>
            <p:nvSpPr>
              <p:cNvPr id="99" name="TextBox 98"/>
              <p:cNvSpPr txBox="1">
                <a:spLocks noRot="1" noChangeAspect="1" noMove="1" noResize="1" noEditPoints="1" noAdjustHandles="1" noChangeArrowheads="1" noChangeShapeType="1" noTextEdit="1"/>
              </p:cNvSpPr>
              <p:nvPr/>
            </p:nvSpPr>
            <p:spPr>
              <a:xfrm>
                <a:off x="163770" y="2822584"/>
                <a:ext cx="2379855" cy="3498586"/>
              </a:xfrm>
              <a:prstGeom prst="rect">
                <a:avLst/>
              </a:prstGeom>
              <a:blipFill rotWithShape="1">
                <a:blip r:embed="rId3"/>
                <a:stretch>
                  <a:fillRect l="-2308" r="-513" b="-1916"/>
                </a:stretch>
              </a:blipFill>
            </p:spPr>
            <p:txBody>
              <a:bodyPr/>
              <a:lstStyle/>
              <a:p>
                <a:r>
                  <a:rPr lang="en-GB">
                    <a:noFill/>
                  </a:rPr>
                  <a:t> </a:t>
                </a:r>
              </a:p>
            </p:txBody>
          </p:sp>
        </mc:Fallback>
      </mc:AlternateContent>
      <p:sp>
        <p:nvSpPr>
          <p:cNvPr id="115" name="TextBox 114"/>
          <p:cNvSpPr txBox="1"/>
          <p:nvPr/>
        </p:nvSpPr>
        <p:spPr>
          <a:xfrm>
            <a:off x="8169053" y="0"/>
            <a:ext cx="974947" cy="4001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dirty="0" smtClean="0">
                <a:latin typeface="Bradley Hand ITC" panose="03070402050302030203" pitchFamily="66" charset="0"/>
              </a:rPr>
              <a:t>SIC_39</a:t>
            </a:r>
            <a:endParaRPr lang="en-GB" sz="2000" dirty="0">
              <a:latin typeface="Bradley Hand ITC" panose="03070402050302030203" pitchFamily="66" charset="0"/>
            </a:endParaRPr>
          </a:p>
        </p:txBody>
      </p:sp>
      <p:sp>
        <p:nvSpPr>
          <p:cNvPr id="114" name="Oval 113"/>
          <p:cNvSpPr>
            <a:spLocks noChangeAspect="1"/>
          </p:cNvSpPr>
          <p:nvPr/>
        </p:nvSpPr>
        <p:spPr>
          <a:xfrm>
            <a:off x="2729191" y="3562416"/>
            <a:ext cx="1035574" cy="1035574"/>
          </a:xfrm>
          <a:prstGeom prst="ellipse">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3" name="Group 52"/>
          <p:cNvGrpSpPr/>
          <p:nvPr/>
        </p:nvGrpSpPr>
        <p:grpSpPr>
          <a:xfrm>
            <a:off x="3524362" y="3926160"/>
            <a:ext cx="1870836" cy="1870836"/>
            <a:chOff x="2552700" y="1409700"/>
            <a:chExt cx="4038600" cy="4038600"/>
          </a:xfrm>
        </p:grpSpPr>
        <p:sp>
          <p:nvSpPr>
            <p:cNvPr id="54" name="Pie 53"/>
            <p:cNvSpPr/>
            <p:nvPr/>
          </p:nvSpPr>
          <p:spPr>
            <a:xfrm>
              <a:off x="2667000" y="1524000"/>
              <a:ext cx="3810000" cy="3810000"/>
            </a:xfrm>
            <a:prstGeom prst="pie">
              <a:avLst>
                <a:gd name="adj1" fmla="val 12298"/>
                <a:gd name="adj2" fmla="val 5412384"/>
              </a:avLst>
            </a:prstGeom>
            <a:solidFill>
              <a:srgbClr val="FFFF66"/>
            </a:solidFill>
            <a:ln w="38100">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5" name="Pie 54"/>
            <p:cNvSpPr/>
            <p:nvPr/>
          </p:nvSpPr>
          <p:spPr>
            <a:xfrm rot="10800000">
              <a:off x="2667001" y="1524000"/>
              <a:ext cx="3810000" cy="3810000"/>
            </a:xfrm>
            <a:prstGeom prst="pie">
              <a:avLst>
                <a:gd name="adj1" fmla="val 12298"/>
                <a:gd name="adj2" fmla="val 5412384"/>
              </a:avLst>
            </a:prstGeom>
            <a:solidFill>
              <a:srgbClr val="FFFF6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6" name="Pie 55"/>
            <p:cNvSpPr/>
            <p:nvPr/>
          </p:nvSpPr>
          <p:spPr>
            <a:xfrm rot="10800000">
              <a:off x="2667001"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7" name="Pie 56"/>
            <p:cNvSpPr/>
            <p:nvPr/>
          </p:nvSpPr>
          <p:spPr>
            <a:xfrm>
              <a:off x="2667000" y="1524000"/>
              <a:ext cx="3810000" cy="3810000"/>
            </a:xfrm>
            <a:prstGeom prst="pie">
              <a:avLst>
                <a:gd name="adj1" fmla="val 5412457"/>
                <a:gd name="adj2" fmla="val 10786778"/>
              </a:avLst>
            </a:prstGeom>
            <a:solidFill>
              <a:srgbClr val="FF99FF"/>
            </a:solidFill>
            <a:ln w="381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58" name="Straight Connector 57"/>
            <p:cNvCxnSpPr>
              <a:stCxn id="63" idx="0"/>
              <a:endCxn id="63" idx="4"/>
            </p:cNvCxnSpPr>
            <p:nvPr/>
          </p:nvCxnSpPr>
          <p:spPr>
            <a:xfrm>
              <a:off x="4572000" y="14097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63" idx="2"/>
              <a:endCxn id="63" idx="6"/>
            </p:cNvCxnSpPr>
            <p:nvPr/>
          </p:nvCxnSpPr>
          <p:spPr>
            <a:xfrm>
              <a:off x="2552700" y="34290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63" idx="1"/>
              <a:endCxn id="63" idx="5"/>
            </p:cNvCxnSpPr>
            <p:nvPr/>
          </p:nvCxnSpPr>
          <p:spPr>
            <a:xfrm>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63" idx="7"/>
              <a:endCxn id="63" idx="3"/>
            </p:cNvCxnSpPr>
            <p:nvPr/>
          </p:nvCxnSpPr>
          <p:spPr>
            <a:xfrm flipH="1">
              <a:off x="3144139" y="2001139"/>
              <a:ext cx="2855722" cy="285572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924300" y="2781300"/>
              <a:ext cx="1295400" cy="1295400"/>
            </a:xfrm>
            <a:prstGeom prst="ellips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Oval 62"/>
            <p:cNvSpPr/>
            <p:nvPr/>
          </p:nvSpPr>
          <p:spPr>
            <a:xfrm>
              <a:off x="2552700" y="1409700"/>
              <a:ext cx="4038600" cy="40386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Oval 63"/>
            <p:cNvSpPr/>
            <p:nvPr/>
          </p:nvSpPr>
          <p:spPr>
            <a:xfrm>
              <a:off x="4533900" y="3390900"/>
              <a:ext cx="76200" cy="76200"/>
            </a:xfrm>
            <a:prstGeom prst="ellipse">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Oval 64"/>
            <p:cNvSpPr/>
            <p:nvPr/>
          </p:nvSpPr>
          <p:spPr>
            <a:xfrm>
              <a:off x="2609850" y="1466850"/>
              <a:ext cx="3924300" cy="39243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Oval 65"/>
            <p:cNvSpPr/>
            <p:nvPr/>
          </p:nvSpPr>
          <p:spPr>
            <a:xfrm>
              <a:off x="2628900" y="1485900"/>
              <a:ext cx="3886200" cy="38862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a:spLocks noChangeAspect="1"/>
            </p:cNvSpPr>
            <p:nvPr/>
          </p:nvSpPr>
          <p:spPr>
            <a:xfrm>
              <a:off x="4724403" y="5026495"/>
              <a:ext cx="155105" cy="155105"/>
            </a:xfrm>
            <a:prstGeom prst="ellipse">
              <a:avLst/>
            </a:prstGeom>
            <a:solidFill>
              <a:schemeClr val="accent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09" name="Oval 108"/>
          <p:cNvSpPr>
            <a:spLocks noChangeAspect="1"/>
          </p:cNvSpPr>
          <p:nvPr/>
        </p:nvSpPr>
        <p:spPr>
          <a:xfrm>
            <a:off x="3510712" y="3893553"/>
            <a:ext cx="1936907" cy="1936907"/>
          </a:xfrm>
          <a:prstGeom prst="ellipse">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6" name="Group 35"/>
          <p:cNvGrpSpPr>
            <a:grpSpLocks noChangeAspect="1"/>
          </p:cNvGrpSpPr>
          <p:nvPr/>
        </p:nvGrpSpPr>
        <p:grpSpPr>
          <a:xfrm>
            <a:off x="5268955" y="4794121"/>
            <a:ext cx="1393197" cy="1393197"/>
            <a:chOff x="2552703" y="1409703"/>
            <a:chExt cx="3998212" cy="3998212"/>
          </a:xfrm>
        </p:grpSpPr>
        <p:sp>
          <p:nvSpPr>
            <p:cNvPr id="37" name="Pie 36"/>
            <p:cNvSpPr/>
            <p:nvPr/>
          </p:nvSpPr>
          <p:spPr>
            <a:xfrm>
              <a:off x="2667000" y="1524000"/>
              <a:ext cx="3810000" cy="3810000"/>
            </a:xfrm>
            <a:prstGeom prst="pie">
              <a:avLst>
                <a:gd name="adj1" fmla="val 12298"/>
                <a:gd name="adj2" fmla="val 5412384"/>
              </a:avLst>
            </a:prstGeom>
            <a:solidFill>
              <a:srgbClr val="FFFF66"/>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8" name="Pie 37"/>
            <p:cNvSpPr/>
            <p:nvPr/>
          </p:nvSpPr>
          <p:spPr>
            <a:xfrm rot="10800000">
              <a:off x="2667001" y="1524000"/>
              <a:ext cx="3810000" cy="3810000"/>
            </a:xfrm>
            <a:prstGeom prst="pie">
              <a:avLst>
                <a:gd name="adj1" fmla="val 12298"/>
                <a:gd name="adj2" fmla="val 5412384"/>
              </a:avLst>
            </a:prstGeom>
            <a:solidFill>
              <a:srgbClr val="FFFF66"/>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9" name="Pie 38"/>
            <p:cNvSpPr/>
            <p:nvPr/>
          </p:nvSpPr>
          <p:spPr>
            <a:xfrm rot="10800000">
              <a:off x="2667002" y="1506958"/>
              <a:ext cx="3810001" cy="3810001"/>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40" name="Pie 39"/>
            <p:cNvSpPr/>
            <p:nvPr/>
          </p:nvSpPr>
          <p:spPr>
            <a:xfrm>
              <a:off x="2667000" y="1524000"/>
              <a:ext cx="3810000" cy="3810000"/>
            </a:xfrm>
            <a:prstGeom prst="pie">
              <a:avLst>
                <a:gd name="adj1" fmla="val 5412457"/>
                <a:gd name="adj2" fmla="val 10786778"/>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cxnSp>
          <p:nvCxnSpPr>
            <p:cNvPr id="41" name="Straight Connector 40"/>
            <p:cNvCxnSpPr>
              <a:stCxn id="49" idx="0"/>
              <a:endCxn id="46" idx="4"/>
            </p:cNvCxnSpPr>
            <p:nvPr/>
          </p:nvCxnSpPr>
          <p:spPr>
            <a:xfrm flipH="1">
              <a:off x="4551810" y="1485899"/>
              <a:ext cx="20189" cy="3922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50" idx="2"/>
              <a:endCxn id="46" idx="6"/>
            </p:cNvCxnSpPr>
            <p:nvPr/>
          </p:nvCxnSpPr>
          <p:spPr>
            <a:xfrm flipV="1">
              <a:off x="2676524" y="3408810"/>
              <a:ext cx="3874391" cy="201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50" idx="1"/>
              <a:endCxn id="46" idx="5"/>
            </p:cNvCxnSpPr>
            <p:nvPr/>
          </p:nvCxnSpPr>
          <p:spPr>
            <a:xfrm>
              <a:off x="3231695" y="2088695"/>
              <a:ext cx="2733696" cy="27336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46" idx="7"/>
              <a:endCxn id="46" idx="3"/>
            </p:cNvCxnSpPr>
            <p:nvPr/>
          </p:nvCxnSpPr>
          <p:spPr>
            <a:xfrm flipH="1">
              <a:off x="3138228" y="1995228"/>
              <a:ext cx="2827163" cy="28271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3924300" y="2781300"/>
              <a:ext cx="1295400" cy="1295400"/>
            </a:xfrm>
            <a:prstGeom prst="ellipse">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6" name="Oval 45"/>
            <p:cNvSpPr>
              <a:spLocks noChangeAspect="1"/>
            </p:cNvSpPr>
            <p:nvPr/>
          </p:nvSpPr>
          <p:spPr>
            <a:xfrm>
              <a:off x="2552703" y="1409703"/>
              <a:ext cx="3998212" cy="3998212"/>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Oval 46"/>
            <p:cNvSpPr/>
            <p:nvPr/>
          </p:nvSpPr>
          <p:spPr>
            <a:xfrm>
              <a:off x="4533900" y="3390900"/>
              <a:ext cx="76200" cy="76200"/>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8" name="Oval 47"/>
            <p:cNvSpPr/>
            <p:nvPr/>
          </p:nvSpPr>
          <p:spPr>
            <a:xfrm>
              <a:off x="2609850" y="1466850"/>
              <a:ext cx="3924300" cy="39243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Oval 48"/>
            <p:cNvSpPr/>
            <p:nvPr/>
          </p:nvSpPr>
          <p:spPr>
            <a:xfrm>
              <a:off x="2628900" y="1485900"/>
              <a:ext cx="3886200" cy="3886200"/>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0" name="Oval 49"/>
            <p:cNvSpPr>
              <a:spLocks noChangeAspect="1"/>
            </p:cNvSpPr>
            <p:nvPr/>
          </p:nvSpPr>
          <p:spPr>
            <a:xfrm>
              <a:off x="2676524" y="1533524"/>
              <a:ext cx="3790951" cy="3790951"/>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Oval 50"/>
            <p:cNvSpPr/>
            <p:nvPr/>
          </p:nvSpPr>
          <p:spPr>
            <a:xfrm>
              <a:off x="4724400" y="4953000"/>
              <a:ext cx="172339" cy="172339"/>
            </a:xfrm>
            <a:prstGeom prst="ellipse">
              <a:avLst/>
            </a:prstGeom>
            <a:solidFill>
              <a:schemeClr val="accent2"/>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3180346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9">
                                            <p:txEl>
                                              <p:pRg st="0" end="0"/>
                                            </p:txEl>
                                          </p:spTgt>
                                        </p:tgtEl>
                                        <p:attrNameLst>
                                          <p:attrName>style.visibility</p:attrName>
                                        </p:attrNameLst>
                                      </p:cBhvr>
                                      <p:to>
                                        <p:strVal val="visible"/>
                                      </p:to>
                                    </p:set>
                                    <p:animEffect transition="in" filter="fade">
                                      <p:cBhvr>
                                        <p:cTn id="7" dur="500"/>
                                        <p:tgtEl>
                                          <p:spTgt spid="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9">
                                            <p:txEl>
                                              <p:pRg st="2" end="2"/>
                                            </p:txEl>
                                          </p:spTgt>
                                        </p:tgtEl>
                                        <p:attrNameLst>
                                          <p:attrName>style.visibility</p:attrName>
                                        </p:attrNameLst>
                                      </p:cBhvr>
                                      <p:to>
                                        <p:strVal val="visible"/>
                                      </p:to>
                                    </p:set>
                                    <p:animEffect transition="in" filter="fade">
                                      <p:cBhvr>
                                        <p:cTn id="12" dur="500"/>
                                        <p:tgtEl>
                                          <p:spTgt spid="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9">
                                            <p:txEl>
                                              <p:pRg st="4" end="4"/>
                                            </p:txEl>
                                          </p:spTgt>
                                        </p:tgtEl>
                                        <p:attrNameLst>
                                          <p:attrName>style.visibility</p:attrName>
                                        </p:attrNameLst>
                                      </p:cBhvr>
                                      <p:to>
                                        <p:strVal val="visible"/>
                                      </p:to>
                                    </p:set>
                                    <p:animEffect transition="in" filter="fade">
                                      <p:cBhvr>
                                        <p:cTn id="17" dur="500"/>
                                        <p:tgtEl>
                                          <p:spTgt spid="99">
                                            <p:txEl>
                                              <p:pRg st="4" end="4"/>
                                            </p:txEl>
                                          </p:spTgt>
                                        </p:tgtEl>
                                      </p:cBhvr>
                                    </p:animEffect>
                                  </p:childTnLst>
                                </p:cTn>
                              </p:par>
                            </p:childTnLst>
                          </p:cTn>
                        </p:par>
                        <p:par>
                          <p:cTn id="18" fill="hold">
                            <p:stCondLst>
                              <p:cond delay="500"/>
                            </p:stCondLst>
                            <p:childTnLst>
                              <p:par>
                                <p:cTn id="19" presetID="8" presetClass="emph" presetSubtype="0" fill="hold" nodeType="afterEffect">
                                  <p:stCondLst>
                                    <p:cond delay="0"/>
                                  </p:stCondLst>
                                  <p:childTnLst>
                                    <p:animRot by="-14850000">
                                      <p:cBhvr>
                                        <p:cTn id="20" dur="2000" fill="hold"/>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0501449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1985</TotalTime>
  <Words>2664</Words>
  <Application>Microsoft Office PowerPoint</Application>
  <PresentationFormat>On-screen Show (4:3)</PresentationFormat>
  <Paragraphs>801</Paragraphs>
  <Slides>35</Slides>
  <Notes>4</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Letter Wheel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Note to Teacher</vt:lpstr>
      <vt:lpstr>RESOURCES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dc:creator>
  <cp:lastModifiedBy>John</cp:lastModifiedBy>
  <cp:revision>63</cp:revision>
  <cp:lastPrinted>2016-01-01T19:24:24Z</cp:lastPrinted>
  <dcterms:created xsi:type="dcterms:W3CDTF">2015-12-28T20:15:48Z</dcterms:created>
  <dcterms:modified xsi:type="dcterms:W3CDTF">2016-01-05T18:15:21Z</dcterms:modified>
</cp:coreProperties>
</file>