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57" r:id="rId4"/>
    <p:sldId id="269" r:id="rId5"/>
    <p:sldId id="277" r:id="rId6"/>
    <p:sldId id="278" r:id="rId7"/>
    <p:sldId id="279" r:id="rId8"/>
    <p:sldId id="281" r:id="rId9"/>
    <p:sldId id="282" r:id="rId10"/>
    <p:sldId id="259" r:id="rId11"/>
    <p:sldId id="260" r:id="rId12"/>
    <p:sldId id="261" r:id="rId13"/>
    <p:sldId id="258" r:id="rId14"/>
    <p:sldId id="262" r:id="rId15"/>
    <p:sldId id="264" r:id="rId16"/>
    <p:sldId id="263" r:id="rId17"/>
    <p:sldId id="266" r:id="rId18"/>
    <p:sldId id="265" r:id="rId19"/>
    <p:sldId id="267" r:id="rId20"/>
    <p:sldId id="268" r:id="rId21"/>
    <p:sldId id="273" r:id="rId22"/>
    <p:sldId id="274" r:id="rId23"/>
    <p:sldId id="276" r:id="rId24"/>
    <p:sldId id="275" r:id="rId25"/>
    <p:sldId id="280" r:id="rId2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43" autoAdjust="0"/>
  </p:normalViewPr>
  <p:slideViewPr>
    <p:cSldViewPr>
      <p:cViewPr>
        <p:scale>
          <a:sx n="70" d="100"/>
          <a:sy n="70" d="100"/>
        </p:scale>
        <p:origin x="-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/>
          <a:lstStyle>
            <a:lvl1pPr algn="r">
              <a:defRPr sz="1200"/>
            </a:lvl1pPr>
          </a:lstStyle>
          <a:p>
            <a:fld id="{68726C95-C316-4211-8A84-8DEFF204CCB0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 anchor="b"/>
          <a:lstStyle>
            <a:lvl1pPr algn="r">
              <a:defRPr sz="1200"/>
            </a:lvl1pPr>
          </a:lstStyle>
          <a:p>
            <a:fld id="{F0BBE5B2-6BF8-41F1-8086-EDAFBA82F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6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/>
          <a:lstStyle>
            <a:lvl1pPr algn="r">
              <a:defRPr sz="1200"/>
            </a:lvl1pPr>
          </a:lstStyle>
          <a:p>
            <a:fld id="{2BD4FAC2-D32F-42F9-9C99-971109C37B29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0" tIns="47430" rIns="94860" bIns="474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860" tIns="47430" rIns="94860" bIns="474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860" tIns="47430" rIns="94860" bIns="47430" rtlCol="0" anchor="b"/>
          <a:lstStyle>
            <a:lvl1pPr algn="r">
              <a:defRPr sz="1200"/>
            </a:lvl1pPr>
          </a:lstStyle>
          <a:p>
            <a:fld id="{64B2AF4E-DC85-442C-A1E3-CFE602BE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2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r>
              <a:rPr lang="en-GB" baseline="0" dirty="0" smtClean="0"/>
              <a:t>Answer:  </a:t>
            </a:r>
            <a:r>
              <a:rPr lang="en-GB" b="1" baseline="0" dirty="0" smtClean="0"/>
              <a:t>k=3</a:t>
            </a:r>
            <a:r>
              <a:rPr lang="en-GB" baseline="0" dirty="0" smtClean="0"/>
              <a:t>  for all problems!</a:t>
            </a:r>
            <a:endParaRPr lang="en-GB" dirty="0" smtClean="0"/>
          </a:p>
          <a:p>
            <a:r>
              <a:rPr lang="en-GB" dirty="0" smtClean="0"/>
              <a:t>Pupils need to work out the equation of the starting parabola (easy).</a:t>
            </a:r>
          </a:p>
          <a:p>
            <a:r>
              <a:rPr lang="en-GB" dirty="0" smtClean="0"/>
              <a:t>Then define a stretch factor, k, say and find where the two parabolas intersect.</a:t>
            </a:r>
          </a:p>
          <a:p>
            <a:r>
              <a:rPr lang="en-GB" dirty="0" smtClean="0"/>
              <a:t>Integrate to get the area between the parabolas and equate this to the area given to determine the stretch factor.</a:t>
            </a:r>
          </a:p>
          <a:p>
            <a:r>
              <a:rPr lang="en-GB" dirty="0" smtClean="0"/>
              <a:t>Print 4 to a page and cut up to give individual</a:t>
            </a:r>
            <a:r>
              <a:rPr lang="en-GB" baseline="0" dirty="0" smtClean="0"/>
              <a:t> challenges to each pupil.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05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372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087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22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86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03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15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1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1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34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1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1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0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9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9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34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75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49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9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F4E-DC85-442C-A1E3-CFE602BEC40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48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2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7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4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5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0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4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15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4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3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A164E-8C86-42AD-B9DC-224AD0F0ACD7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BBE1-3D4C-47A6-A572-CB7A2AB2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1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Integration Stretch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8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1680" y="39237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4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6814" y="1628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0424" y="3923764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108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6814" y="1628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20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5967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20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862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1680" y="39237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8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862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8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9502" y="3789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8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870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5967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18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1680" y="37594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2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8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19672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16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674" y="1628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5967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12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870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1680" y="39237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9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to teacher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Pupils can get bogged down with the algebra so you can use the spreadsheet to show some of the steps that their working should include.</a:t>
            </a:r>
          </a:p>
          <a:p>
            <a:pPr lvl="1"/>
            <a:r>
              <a:rPr lang="en-GB" dirty="0" smtClean="0"/>
              <a:t>Update the yellow cells with their parameters.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69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0730" y="1628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1510" y="357301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806" y="1628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47664" y="3573016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64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674" y="1628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3959" y="3573016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16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738" y="1628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9502" y="357301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870" y="16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9502" y="357301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619268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0=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+6</m:t>
                          </m:r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−3</m:t>
                      </m:r>
                      <m:r>
                        <a:rPr lang="en-GB" i="1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𝐼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n-GB" dirty="0" smtClean="0"/>
                  <a:t>   </a:t>
                </a:r>
                <a:r>
                  <a:rPr lang="en-GB" sz="2600" dirty="0" smtClean="0"/>
                  <a:t>(this ratio is constant for each value of </a:t>
                </a:r>
                <a14:m>
                  <m:oMath xmlns:m="http://schemas.openxmlformats.org/officeDocument/2006/math">
                    <m:r>
                      <a:rPr lang="en-GB" sz="26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2600" dirty="0" smtClean="0"/>
                  <a:t> used).</a:t>
                </a: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0=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𝐼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All of the problems given boil down to: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You should have achieved one of these quadratics:</a:t>
                </a:r>
              </a:p>
              <a:p>
                <a:pPr marL="0" indent="0">
                  <a:buNone/>
                </a:pPr>
                <a:r>
                  <a:rPr lang="en-GB" dirty="0" smtClean="0"/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𝑎</m:t>
                    </m:r>
                    <m:r>
                      <a:rPr lang="en-GB" i="1" dirty="0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dirty="0" smtClean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20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−56</m:t>
                    </m:r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−12=0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For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𝑎</m:t>
                    </m:r>
                    <m:r>
                      <a:rPr lang="en-GB" i="1" dirty="0">
                        <a:latin typeface="Cambria Math"/>
                      </a:rPr>
                      <m:t>=4</m:t>
                    </m:r>
                  </m:oMath>
                </a14:m>
                <a:r>
                  <a:rPr lang="en-GB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32</m:t>
                    </m:r>
                  </m:oMath>
                </a14:m>
                <a:r>
                  <a:rPr lang="en-GB" dirty="0"/>
                  <a:t> 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16</m:t>
                    </m:r>
                    <m:r>
                      <a:rPr lang="en-GB" b="0" i="1" smtClean="0">
                        <a:latin typeface="Cambria Math"/>
                      </a:rPr>
                      <m:t>0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448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−96=0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For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𝑎</m:t>
                    </m:r>
                    <m:r>
                      <a:rPr lang="en-GB" i="1" dirty="0">
                        <a:latin typeface="Cambria Math"/>
                      </a:rPr>
                      <m:t>=6</m:t>
                    </m:r>
                  </m:oMath>
                </a14:m>
                <a:r>
                  <a:rPr lang="en-GB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108</m:t>
                    </m:r>
                  </m:oMath>
                </a14:m>
                <a:r>
                  <a:rPr lang="en-GB" dirty="0"/>
                  <a:t> 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54</m:t>
                    </m:r>
                    <m:r>
                      <a:rPr lang="en-GB" i="1">
                        <a:latin typeface="Cambria Math"/>
                      </a:rPr>
                      <m:t>0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i="1">
                        <a:latin typeface="Cambria Math"/>
                      </a:rPr>
                      <m:t>5</m:t>
                    </m:r>
                    <m:r>
                      <a:rPr lang="en-GB" b="0" i="1" smtClean="0">
                        <a:latin typeface="Cambria Math"/>
                      </a:rPr>
                      <m:t>12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−324=0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Which all simplify to:</a:t>
                </a:r>
                <a:r>
                  <a:rPr lang="en-GB" dirty="0"/>
                  <a:t>	</a:t>
                </a:r>
                <a:r>
                  <a:rPr lang="en-GB" dirty="0" smtClean="0"/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14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−3=0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dirty="0" smtClean="0"/>
                  <a:t>    and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6192688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6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628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</a:t>
            </a:r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5967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32</a:t>
            </a:r>
            <a:endParaRPr lang="en-GB" sz="2400" b="1" dirty="0">
              <a:latin typeface="Comic Sans MS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8" name="TextBox 7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4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/>
              <a:t>General Solution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54461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Find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-coordinate of point A:</a:t>
                </a:r>
              </a:p>
              <a:p>
                <a:pPr marL="0" indent="0">
                  <a:buNone/>
                </a:pPr>
                <a:r>
                  <a:rPr lang="en-GB" sz="2400" dirty="0" smtClean="0"/>
                  <a:t>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/>
                          </a:rPr>
                          <m:t>𝒂</m:t>
                        </m:r>
                        <m:r>
                          <a:rPr lang="en-GB" sz="2400" b="1" i="1" smtClean="0">
                            <a:latin typeface="Cambria Math"/>
                          </a:rPr>
                          <m:t>,</m:t>
                        </m:r>
                        <m:r>
                          <a:rPr lang="en-GB" sz="2400" b="1" i="1" smtClean="0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GB" sz="2400" dirty="0" smtClean="0"/>
                  <a:t> be the coordinates for the minimum point of the originating parabola and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𝒉</m:t>
                    </m:r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</a:rPr>
                      <m:t>𝒌</m:t>
                    </m:r>
                  </m:oMath>
                </a14:m>
                <a:r>
                  <a:rPr lang="en-GB" sz="2400" dirty="0" smtClean="0"/>
                  <a:t> be the stretch factors in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𝑦</m:t>
                    </m:r>
                    <m:r>
                      <a:rPr lang="en-GB" sz="24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GB" sz="2400" dirty="0" smtClean="0"/>
                  <a:t> directions, respectively.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 smtClean="0"/>
                  <a:t>Solve: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𝑎𝑥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 smtClean="0"/>
                  <a:t>	(</a:t>
                </a:r>
                <a:r>
                  <a:rPr lang="en-GB" sz="2800" dirty="0" smtClean="0"/>
                  <a:t>ignoring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So, 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 smtClean="0"/>
                  <a:t> and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   	are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- coordinates of A 					and B, respectively.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544616"/>
              </a:xfrm>
              <a:blipFill rotWithShape="1">
                <a:blip r:embed="rId4"/>
                <a:stretch>
                  <a:fillRect l="-1185" t="-1978" r="-1630" b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85948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05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32656"/>
                <a:ext cx="9144000" cy="652534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Area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ⅆ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GB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GB" b="0" dirty="0" smtClean="0"/>
                  <a:t>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h</m:t>
                    </m:r>
                    <m:nary>
                      <m:naryPr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p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GB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ⅆ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nary>
                      <m:naryPr>
                        <m:limLoc m:val="undOvr"/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sup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ⅆ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h𝑎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  <m:nary>
                      <m:naryPr>
                        <m:limLoc m:val="undOvr"/>
                        <m:ctrlPr>
                          <a:rPr lang="en-GB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sup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ⅆ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GB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GB" b="0" dirty="0" smtClean="0"/>
                  <a:t>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h𝑎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h𝑘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h𝑘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32656"/>
                <a:ext cx="9144000" cy="6525344"/>
              </a:xfrm>
              <a:blipFill rotWithShape="1">
                <a:blip r:embed="rId3"/>
                <a:stretch>
                  <a:fillRect l="-1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b="0" dirty="0" smtClean="0"/>
                  <a:t>	Area,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GB" b="0" dirty="0" smtClean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h𝑘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Make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dirty="0" smtClean="0"/>
                  <a:t> the subject:</a:t>
                </a:r>
              </a:p>
              <a:p>
                <a:pPr marL="0" indent="0">
                  <a:buNone/>
                </a:pPr>
                <a:r>
                  <a:rPr lang="en-GB" b="0" dirty="0" smtClean="0"/>
                  <a:t>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b="0" i="1" smtClean="0">
                        <a:latin typeface="Cambria Math"/>
                      </a:rPr>
                      <m:t>𝐼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h𝑘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0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+2</m:t>
                        </m:r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=4</m:t>
                    </m:r>
                    <m:r>
                      <a:rPr lang="en-GB" b="0" i="1" smtClean="0">
                        <a:latin typeface="Cambria Math"/>
                      </a:rPr>
                      <m:t>h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0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0=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−3</m:t>
                        </m:r>
                        <m:r>
                          <a:rPr lang="en-GB" b="0" i="1" smtClean="0">
                            <a:latin typeface="Cambria Math"/>
                          </a:rPr>
                          <m:t>𝐼</m:t>
                        </m:r>
                      </m:e>
                    </m:d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+6</m:t>
                        </m:r>
                        <m:r>
                          <a:rPr lang="en-GB" b="0" i="1" smtClean="0"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−3</m:t>
                    </m:r>
                    <m:r>
                      <a:rPr lang="en-GB" b="0" i="1" smtClean="0">
                        <a:latin typeface="Cambria Math"/>
                      </a:rPr>
                      <m:t>𝐼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0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h</m:t>
                                    </m:r>
                                    <m:sSup>
                                      <m:sSupPr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i="1">
                                        <a:latin typeface="Cambria Math"/>
                                      </a:rPr>
                                      <m:t>+6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+4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h</m:t>
                                </m:r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/>
                                  </a:rPr>
                                  <m:t>−3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𝐼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𝐼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0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16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+48</m:t>
                            </m:r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h𝐼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+36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+48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h𝐼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−36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r>
                          <a:rPr lang="en-GB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16</m:t>
                            </m:r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96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h𝐼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−3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r>
                          <a:rPr lang="en-GB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h𝐼𝑎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−3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r>
                          <a:rPr lang="en-GB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+6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h𝐼𝑎</m:t>
                            </m:r>
                          </m:e>
                        </m:rad>
                      </m:num>
                      <m:den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4</m:t>
                            </m:r>
                            <m:r>
                              <a:rPr lang="en-GB" i="1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−3</m:t>
                            </m:r>
                            <m:r>
                              <a:rPr lang="en-GB" i="1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den>
                    </m:f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3"/>
                <a:stretch>
                  <a:fillRect l="-1533" t="-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342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61926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GB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0=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+6</m:t>
                          </m:r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−3</m:t>
                      </m:r>
                      <m:r>
                        <a:rPr lang="en-GB" i="1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All of your situations boil down to: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:r>
                  <a:rPr lang="en-GB" dirty="0"/>
                  <a:t>	</a:t>
                </a:r>
                <a:r>
                  <a:rPr lang="en-GB" dirty="0" smtClean="0"/>
                  <a:t>  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14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−3=0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𝑘</m:t>
                        </m:r>
                        <m:r>
                          <a:rPr lang="en-GB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dirty="0" smtClean="0"/>
                  <a:t>    and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  <m:r>
                      <a:rPr lang="en-GB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How can you explain the negative value? In that case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is above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𝑔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but you don’t get a negative answer.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			</a:t>
                </a:r>
                <a:r>
                  <a:rPr lang="en-GB" sz="2600" dirty="0" smtClean="0"/>
                  <a:t>(Hint: look at the limits)</a:t>
                </a:r>
                <a:endParaRPr lang="en-GB" sz="260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6192688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28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8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42963"/>
            <a:ext cx="80391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268760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dirty="0" smtClean="0">
                <a:latin typeface="Comic Sans MS" pitchFamily="66" charset="0"/>
              </a:rPr>
              <a:t>(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latin typeface="Comic Sans MS" pitchFamily="66" charset="0"/>
              </a:rPr>
              <a:t>), a parabola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99792" y="1453426"/>
            <a:ext cx="5760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1840" y="2742019"/>
            <a:ext cx="52565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stretch factor,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, gives the area stated?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25990" y="57332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628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</a:t>
            </a:r>
            <a:r>
              <a:rPr lang="en-GB" dirty="0" smtClean="0">
                <a:latin typeface="Comic Sans MS" pitchFamily="66" charset="0"/>
              </a:rPr>
              <a:t>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0726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886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5967" y="392376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32</a:t>
            </a:r>
            <a:endParaRPr lang="en-GB" sz="2400" b="1" dirty="0">
              <a:latin typeface="Comic Sans MS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79912" y="4077072"/>
            <a:ext cx="4359246" cy="709047"/>
            <a:chOff x="3779912" y="4077072"/>
            <a:chExt cx="4359246" cy="709047"/>
          </a:xfrm>
        </p:grpSpPr>
        <p:sp>
          <p:nvSpPr>
            <p:cNvPr id="8" name="TextBox 7"/>
            <p:cNvSpPr txBox="1"/>
            <p:nvPr/>
          </p:nvSpPr>
          <p:spPr>
            <a:xfrm>
              <a:off x="4427984" y="4139788"/>
              <a:ext cx="3711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defined by a stretch, parallel to x-axis, of  </a:t>
              </a:r>
              <a:r>
                <a:rPr lang="en-GB" b="1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>
                  <a:latin typeface="Comic Sans MS" pitchFamily="66" charset="0"/>
                </a:rPr>
                <a:t>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9912" y="4077072"/>
              <a:ext cx="82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Comic Sans MS" pitchFamily="66" charset="0"/>
                </a:rPr>
                <a:t>(</a:t>
              </a:r>
              <a:r>
                <a:rPr lang="en-GB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>
                  <a:latin typeface="Comic Sans MS" pitchFamily="66" charset="0"/>
                </a:rPr>
                <a:t>) </a:t>
              </a:r>
              <a:r>
                <a:rPr lang="en-GB" dirty="0" smtClean="0">
                  <a:latin typeface="Comic Sans MS" pitchFamily="66" charset="0"/>
                </a:rPr>
                <a:t>,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804248" y="620688"/>
            <a:ext cx="227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NOT  TO  SCALE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419874" y="4324454"/>
            <a:ext cx="393280" cy="4726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64886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1082</Words>
  <Application>Microsoft Office PowerPoint</Application>
  <PresentationFormat>On-screen Show (4:3)</PresentationFormat>
  <Paragraphs>285</Paragraphs>
  <Slides>25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Integration Stretch</vt:lpstr>
      <vt:lpstr>Note to teacher</vt:lpstr>
      <vt:lpstr>PowerPoint Presentation</vt:lpstr>
      <vt:lpstr>General Solution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Stretch</dc:title>
  <dc:creator>John</dc:creator>
  <cp:lastModifiedBy>John</cp:lastModifiedBy>
  <cp:revision>51</cp:revision>
  <cp:lastPrinted>2015-03-20T11:48:04Z</cp:lastPrinted>
  <dcterms:created xsi:type="dcterms:W3CDTF">2012-12-07T22:36:46Z</dcterms:created>
  <dcterms:modified xsi:type="dcterms:W3CDTF">2015-03-20T11:50:53Z</dcterms:modified>
</cp:coreProperties>
</file>