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05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B7054B3-6863-4D0A-A526-DB440AB19A6A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86900AC-09C6-450E-8115-59AD8DF9A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0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 MT210	September 2008	p48	Paul Stephenson	www.atm.org.uk/mt210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4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 = 45 sides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 = 45 sides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00AC-09C6-450E-8115-59AD8DF9AA2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4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3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24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8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63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4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4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28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9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7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0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2C85-EEC7-456E-97E5-291E55E1DE00}" type="datetimeFigureOut">
              <a:rPr lang="en-GB" smtClean="0"/>
              <a:t>25/07/2016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1F1F-4692-48A3-A7FA-65B4F4B68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1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6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28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How Many Sides?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From an article in </a:t>
            </a:r>
          </a:p>
          <a:p>
            <a:r>
              <a:rPr lang="en-GB" dirty="0" smtClean="0"/>
              <a:t>Mathematics Teaching 210</a:t>
            </a:r>
          </a:p>
          <a:p>
            <a:r>
              <a:rPr lang="en-GB" dirty="0" smtClean="0"/>
              <a:t>by Paul Stephenson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81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07876" y="54953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Arc 6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7716690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0179" y="2668602"/>
            <a:ext cx="1122229" cy="1135087"/>
            <a:chOff x="3280179" y="2668602"/>
            <a:chExt cx="1122229" cy="1135087"/>
          </a:xfrm>
        </p:grpSpPr>
        <p:sp>
          <p:nvSpPr>
            <p:cNvPr id="9" name="Arc 8"/>
            <p:cNvSpPr/>
            <p:nvPr/>
          </p:nvSpPr>
          <p:spPr>
            <a:xfrm rot="5914482">
              <a:off x="3280179" y="2668602"/>
              <a:ext cx="1122229" cy="1122229"/>
            </a:xfrm>
            <a:prstGeom prst="arc">
              <a:avLst>
                <a:gd name="adj1" fmla="val 2010273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692983" y="3465135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983" y="3465135"/>
                  <a:ext cx="360803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4071534" y="5552745"/>
            <a:ext cx="806913" cy="758994"/>
            <a:chOff x="2082151" y="5548620"/>
            <a:chExt cx="806913" cy="7589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Arc 13"/>
            <p:cNvSpPr/>
            <p:nvPr/>
          </p:nvSpPr>
          <p:spPr>
            <a:xfrm>
              <a:off x="2082151" y="5548620"/>
              <a:ext cx="757286" cy="758994"/>
            </a:xfrm>
            <a:prstGeom prst="arc">
              <a:avLst>
                <a:gd name="adj1" fmla="val 15776945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268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71534" y="5552745"/>
            <a:ext cx="806913" cy="758994"/>
            <a:chOff x="2082151" y="5548620"/>
            <a:chExt cx="806913" cy="7589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>
              <a:off x="2082151" y="5548620"/>
              <a:ext cx="757286" cy="758994"/>
            </a:xfrm>
            <a:prstGeom prst="arc">
              <a:avLst>
                <a:gd name="adj1" fmla="val 15776945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79923" y="1382002"/>
            <a:ext cx="1122229" cy="1142402"/>
            <a:chOff x="3280179" y="2668602"/>
            <a:chExt cx="1122229" cy="1142402"/>
          </a:xfrm>
        </p:grpSpPr>
        <p:sp>
          <p:nvSpPr>
            <p:cNvPr id="10" name="Arc 9"/>
            <p:cNvSpPr/>
            <p:nvPr/>
          </p:nvSpPr>
          <p:spPr>
            <a:xfrm rot="5914482">
              <a:off x="3280179" y="2668602"/>
              <a:ext cx="1122229" cy="1122229"/>
            </a:xfrm>
            <a:prstGeom prst="arc">
              <a:avLst>
                <a:gd name="adj1" fmla="val 20102734"/>
                <a:gd name="adj2" fmla="val 1463038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553998" y="3472450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3998" y="3472450"/>
                  <a:ext cx="474617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-189694" y="5342077"/>
            <a:ext cx="1161011" cy="1122229"/>
            <a:chOff x="-189694" y="5342077"/>
            <a:chExt cx="1161011" cy="1122229"/>
          </a:xfrm>
        </p:grpSpPr>
        <p:sp>
          <p:nvSpPr>
            <p:cNvPr id="13" name="Arc 12"/>
            <p:cNvSpPr/>
            <p:nvPr/>
          </p:nvSpPr>
          <p:spPr>
            <a:xfrm rot="20397713">
              <a:off x="-189694" y="5342077"/>
              <a:ext cx="1122229" cy="1122229"/>
            </a:xfrm>
            <a:prstGeom prst="arc">
              <a:avLst>
                <a:gd name="adj1" fmla="val 20102734"/>
                <a:gd name="adj2" fmla="val 1463038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96700" y="5636700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00" y="5636700"/>
                  <a:ext cx="474617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905322" y="2561029"/>
            <a:ext cx="2012089" cy="1860658"/>
            <a:chOff x="169072" y="3940343"/>
            <a:chExt cx="2012089" cy="1860658"/>
          </a:xfrm>
        </p:grpSpPr>
        <p:sp>
          <p:nvSpPr>
            <p:cNvPr id="16" name="TextBox 15"/>
            <p:cNvSpPr txBox="1"/>
            <p:nvPr/>
          </p:nvSpPr>
          <p:spPr>
            <a:xfrm>
              <a:off x="169072" y="3940343"/>
              <a:ext cx="20120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fourth diagonal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43950" y="4306873"/>
              <a:ext cx="179701" cy="149412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246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71534" y="5552745"/>
            <a:ext cx="806913" cy="758994"/>
            <a:chOff x="2082151" y="5548620"/>
            <a:chExt cx="806913" cy="7589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/>
            <p:cNvSpPr/>
            <p:nvPr/>
          </p:nvSpPr>
          <p:spPr>
            <a:xfrm>
              <a:off x="2082151" y="5548620"/>
              <a:ext cx="757286" cy="758994"/>
            </a:xfrm>
            <a:prstGeom prst="arc">
              <a:avLst>
                <a:gd name="adj1" fmla="val 15776945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Arc 7"/>
          <p:cNvSpPr/>
          <p:nvPr/>
        </p:nvSpPr>
        <p:spPr>
          <a:xfrm rot="4486312">
            <a:off x="3030804" y="1457352"/>
            <a:ext cx="1122229" cy="1122229"/>
          </a:xfrm>
          <a:prstGeom prst="arc">
            <a:avLst>
              <a:gd name="adj1" fmla="val 20102734"/>
              <a:gd name="adj2" fmla="val 123542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621733" y="2218260"/>
                <a:ext cx="3608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733" y="2218260"/>
                <a:ext cx="36080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276103" y="5545650"/>
            <a:ext cx="806913" cy="758994"/>
            <a:chOff x="2082151" y="5548620"/>
            <a:chExt cx="806913" cy="7589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Arc 11"/>
            <p:cNvSpPr/>
            <p:nvPr/>
          </p:nvSpPr>
          <p:spPr>
            <a:xfrm>
              <a:off x="2082151" y="5548620"/>
              <a:ext cx="757286" cy="758994"/>
            </a:xfrm>
            <a:prstGeom prst="arc">
              <a:avLst>
                <a:gd name="adj1" fmla="val 14539491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29081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276103" y="5545650"/>
            <a:ext cx="806913" cy="758994"/>
            <a:chOff x="2082151" y="5548620"/>
            <a:chExt cx="806913" cy="7589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4359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/>
            <p:cNvSpPr/>
            <p:nvPr/>
          </p:nvSpPr>
          <p:spPr>
            <a:xfrm>
              <a:off x="2082151" y="5548620"/>
              <a:ext cx="757286" cy="758994"/>
            </a:xfrm>
            <a:prstGeom prst="arc">
              <a:avLst>
                <a:gd name="adj1" fmla="val 14539491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23980" y="515278"/>
            <a:ext cx="1122229" cy="1122229"/>
            <a:chOff x="2223980" y="515278"/>
            <a:chExt cx="1122229" cy="1122229"/>
          </a:xfrm>
        </p:grpSpPr>
        <p:sp>
          <p:nvSpPr>
            <p:cNvPr id="8" name="Arc 7"/>
            <p:cNvSpPr/>
            <p:nvPr/>
          </p:nvSpPr>
          <p:spPr>
            <a:xfrm rot="4847193">
              <a:off x="2223980" y="515278"/>
              <a:ext cx="1122229" cy="1122229"/>
            </a:xfrm>
            <a:prstGeom prst="arc">
              <a:avLst>
                <a:gd name="adj1" fmla="val 19406484"/>
                <a:gd name="adj2" fmla="val 219475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637028" y="1069385"/>
                  <a:ext cx="508794" cy="5583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7028" y="1069385"/>
                  <a:ext cx="508794" cy="55835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-21097" y="5333855"/>
            <a:ext cx="1122229" cy="1122229"/>
            <a:chOff x="-21097" y="5333855"/>
            <a:chExt cx="1122229" cy="1122229"/>
          </a:xfrm>
        </p:grpSpPr>
        <p:sp>
          <p:nvSpPr>
            <p:cNvPr id="10" name="Arc 9"/>
            <p:cNvSpPr/>
            <p:nvPr/>
          </p:nvSpPr>
          <p:spPr>
            <a:xfrm rot="19417094">
              <a:off x="-21097" y="5333855"/>
              <a:ext cx="1122229" cy="1122229"/>
            </a:xfrm>
            <a:prstGeom prst="arc">
              <a:avLst>
                <a:gd name="adj1" fmla="val 19406484"/>
                <a:gd name="adj2" fmla="val 2454750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56586" y="5382716"/>
                  <a:ext cx="508794" cy="5583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586" y="5382716"/>
                  <a:ext cx="508794" cy="55835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141034" y="1933221"/>
            <a:ext cx="1822935" cy="1628845"/>
            <a:chOff x="169072" y="3940343"/>
            <a:chExt cx="1822935" cy="1628845"/>
          </a:xfrm>
        </p:grpSpPr>
        <p:sp>
          <p:nvSpPr>
            <p:cNvPr id="14" name="TextBox 13"/>
            <p:cNvSpPr txBox="1"/>
            <p:nvPr/>
          </p:nvSpPr>
          <p:spPr>
            <a:xfrm>
              <a:off x="169072" y="3940343"/>
              <a:ext cx="18229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fifth diagonal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39021" y="4340453"/>
              <a:ext cx="703918" cy="122873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367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23980" y="515278"/>
            <a:ext cx="1122229" cy="1122229"/>
            <a:chOff x="2223980" y="515278"/>
            <a:chExt cx="1122229" cy="1122229"/>
          </a:xfrm>
        </p:grpSpPr>
        <p:sp>
          <p:nvSpPr>
            <p:cNvPr id="5" name="Arc 4"/>
            <p:cNvSpPr/>
            <p:nvPr/>
          </p:nvSpPr>
          <p:spPr>
            <a:xfrm rot="4847193">
              <a:off x="2223980" y="515278"/>
              <a:ext cx="1122229" cy="1122229"/>
            </a:xfrm>
            <a:prstGeom prst="arc">
              <a:avLst>
                <a:gd name="adj1" fmla="val 19406484"/>
                <a:gd name="adj2" fmla="val 219475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637028" y="1069385"/>
                  <a:ext cx="508794" cy="5583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7028" y="1069385"/>
                  <a:ext cx="508794" cy="55835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2979923" y="1382002"/>
            <a:ext cx="1122229" cy="1142402"/>
            <a:chOff x="3280179" y="2668602"/>
            <a:chExt cx="1122229" cy="1142402"/>
          </a:xfrm>
        </p:grpSpPr>
        <p:sp>
          <p:nvSpPr>
            <p:cNvPr id="8" name="Arc 7"/>
            <p:cNvSpPr/>
            <p:nvPr/>
          </p:nvSpPr>
          <p:spPr>
            <a:xfrm rot="5914482">
              <a:off x="3280179" y="2668602"/>
              <a:ext cx="1122229" cy="1122229"/>
            </a:xfrm>
            <a:prstGeom prst="arc">
              <a:avLst>
                <a:gd name="adj1" fmla="val 20102734"/>
                <a:gd name="adj2" fmla="val 1463038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553998" y="3472450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3998" y="3472450"/>
                  <a:ext cx="474617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2965751" y="2562581"/>
            <a:ext cx="1586524" cy="1586524"/>
            <a:chOff x="2965751" y="2562581"/>
            <a:chExt cx="1586524" cy="1586524"/>
          </a:xfrm>
        </p:grpSpPr>
        <p:sp>
          <p:nvSpPr>
            <p:cNvPr id="11" name="Arc 10"/>
            <p:cNvSpPr/>
            <p:nvPr/>
          </p:nvSpPr>
          <p:spPr>
            <a:xfrm rot="7484951">
              <a:off x="2965751" y="2562581"/>
              <a:ext cx="1586524" cy="1586524"/>
            </a:xfrm>
            <a:prstGeom prst="arc">
              <a:avLst>
                <a:gd name="adj1" fmla="val 20008594"/>
                <a:gd name="adj2" fmla="val 1243735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294244" y="3530085"/>
                  <a:ext cx="508793" cy="5533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44" y="3530085"/>
                  <a:ext cx="508793" cy="55335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957482" y="3851828"/>
            <a:ext cx="1122229" cy="1122229"/>
            <a:chOff x="2957482" y="3851828"/>
            <a:chExt cx="1122229" cy="1122229"/>
          </a:xfrm>
        </p:grpSpPr>
        <p:sp>
          <p:nvSpPr>
            <p:cNvPr id="14" name="Arc 13"/>
            <p:cNvSpPr/>
            <p:nvPr/>
          </p:nvSpPr>
          <p:spPr>
            <a:xfrm rot="8936820">
              <a:off x="2957482" y="3851828"/>
              <a:ext cx="1122229" cy="1122229"/>
            </a:xfrm>
            <a:prstGeom prst="arc">
              <a:avLst>
                <a:gd name="adj1" fmla="val 19974103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027847" y="4541817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7847" y="4541817"/>
                  <a:ext cx="360803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1153300" y="5361709"/>
            <a:ext cx="1129880" cy="1122229"/>
            <a:chOff x="1153300" y="5361709"/>
            <a:chExt cx="1129880" cy="11222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Arc 24"/>
            <p:cNvSpPr/>
            <p:nvPr/>
          </p:nvSpPr>
          <p:spPr>
            <a:xfrm>
              <a:off x="1153300" y="5361709"/>
              <a:ext cx="1122229" cy="1122229"/>
            </a:xfrm>
            <a:prstGeom prst="arc">
              <a:avLst>
                <a:gd name="adj1" fmla="val 2010273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34222" y="4948696"/>
            <a:ext cx="908543" cy="1045937"/>
            <a:chOff x="2034222" y="4948696"/>
            <a:chExt cx="908543" cy="10459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270483" y="4948696"/>
                  <a:ext cx="508794" cy="5533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0483" y="4948696"/>
                  <a:ext cx="508794" cy="55335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 19"/>
            <p:cNvSpPr/>
            <p:nvPr/>
          </p:nvSpPr>
          <p:spPr>
            <a:xfrm rot="10338069">
              <a:off x="2034222" y="5071860"/>
              <a:ext cx="908543" cy="908543"/>
            </a:xfrm>
            <a:prstGeom prst="arc">
              <a:avLst>
                <a:gd name="adj1" fmla="val 20291622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c 20"/>
            <p:cNvSpPr/>
            <p:nvPr/>
          </p:nvSpPr>
          <p:spPr>
            <a:xfrm flipH="1">
              <a:off x="2200943" y="5228758"/>
              <a:ext cx="223445" cy="765875"/>
            </a:xfrm>
            <a:prstGeom prst="arc">
              <a:avLst>
                <a:gd name="adj1" fmla="val 16200000"/>
                <a:gd name="adj2" fmla="val 418359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1736461" y="5944826"/>
            <a:ext cx="82934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145824" y="1187532"/>
            <a:ext cx="5843797" cy="2342553"/>
            <a:chOff x="3145824" y="1187532"/>
            <a:chExt cx="5843797" cy="234255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627453" y="1704378"/>
                  <a:ext cx="4362168" cy="8347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>
                      <a:latin typeface="Comic Sans MS" panose="030F0702030302020204" pitchFamily="66" charset="0"/>
                    </a:rPr>
                    <a:t>These angles differ by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0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a14:m>
                  <a:r>
                    <a:rPr lang="en-GB" sz="2000" dirty="0" smtClean="0">
                      <a:latin typeface="Comic Sans MS" panose="030F0702030302020204" pitchFamily="66" charset="0"/>
                    </a:rPr>
                    <a:t> each step, i.e. half the external angle.</a:t>
                  </a: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7453" y="1704378"/>
                  <a:ext cx="4362168" cy="834716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1397" b="-116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/>
            <p:cNvCxnSpPr/>
            <p:nvPr/>
          </p:nvCxnSpPr>
          <p:spPr>
            <a:xfrm flipH="1">
              <a:off x="3767113" y="1993342"/>
              <a:ext cx="804887" cy="2061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3803038" y="1993342"/>
              <a:ext cx="768962" cy="153674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3145824" y="1187532"/>
              <a:ext cx="1426176" cy="80581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613603" y="3008653"/>
                <a:ext cx="4124661" cy="2132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So determine the external angle,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, then determine the number of sides of the n-</a:t>
                </a:r>
                <a:r>
                  <a:rPr lang="en-GB" sz="2000" dirty="0" err="1" smtClean="0">
                    <a:latin typeface="Comic Sans MS" panose="030F0702030302020204" pitchFamily="66" charset="0"/>
                  </a:rPr>
                  <a:t>gon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using: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𝑛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360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603" y="3008653"/>
                <a:ext cx="4124661" cy="2132892"/>
              </a:xfrm>
              <a:prstGeom prst="rect">
                <a:avLst/>
              </a:prstGeom>
              <a:blipFill rotWithShape="1">
                <a:blip r:embed="rId10"/>
                <a:stretch>
                  <a:fillRect l="-1627" t="-1433" r="-2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87828" y="5109320"/>
            <a:ext cx="7980663" cy="1088672"/>
            <a:chOff x="587828" y="5109320"/>
            <a:chExt cx="7980663" cy="1088672"/>
          </a:xfrm>
        </p:grpSpPr>
        <p:grpSp>
          <p:nvGrpSpPr>
            <p:cNvPr id="52" name="Group 51"/>
            <p:cNvGrpSpPr/>
            <p:nvPr/>
          </p:nvGrpSpPr>
          <p:grpSpPr>
            <a:xfrm>
              <a:off x="587828" y="5109320"/>
              <a:ext cx="696008" cy="1044987"/>
              <a:chOff x="587828" y="5109320"/>
              <a:chExt cx="696008" cy="1044987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587828" y="5109320"/>
                    <a:ext cx="37863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3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oMath>
                      </m:oMathPara>
                    </a14:m>
                    <a:endParaRPr lang="en-GB" sz="3200" dirty="0"/>
                  </a:p>
                </p:txBody>
              </p:sp>
            </mc:Choice>
            <mc:Fallback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828" y="5109320"/>
                    <a:ext cx="378630" cy="58477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801690" y="5307432"/>
                    <a:ext cx="37863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3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oMath>
                      </m:oMathPara>
                    </a14:m>
                    <a:endParaRPr lang="en-GB" sz="3200" dirty="0"/>
                  </a:p>
                </p:txBody>
              </p:sp>
            </mc:Choice>
            <mc:Fallback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1690" y="5307432"/>
                    <a:ext cx="378630" cy="584775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698074" y="5192476"/>
                    <a:ext cx="37863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3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oMath>
                      </m:oMathPara>
                    </a14:m>
                    <a:endParaRPr lang="en-GB" sz="3200" dirty="0"/>
                  </a:p>
                </p:txBody>
              </p:sp>
            </mc:Choice>
            <mc:Fallback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8074" y="5192476"/>
                    <a:ext cx="378630" cy="58477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875514" y="5437503"/>
                    <a:ext cx="37863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3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oMath>
                      </m:oMathPara>
                    </a14:m>
                    <a:endParaRPr lang="en-GB" sz="3200" dirty="0"/>
                  </a:p>
                </p:txBody>
              </p:sp>
            </mc:Choice>
            <mc:Fallback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5514" y="5437503"/>
                    <a:ext cx="378630" cy="584775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905206" y="5569532"/>
                    <a:ext cx="37863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32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</m:oMath>
                      </m:oMathPara>
                    </a14:m>
                    <a:endParaRPr lang="en-GB" sz="3200" dirty="0"/>
                  </a:p>
                </p:txBody>
              </p:sp>
            </mc:Choice>
            <mc:Fallback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206" y="5569532"/>
                    <a:ext cx="378630" cy="584775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139174" y="5613217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i="1" smtClean="0">
                            <a:latin typeface="Cambria Math"/>
                            <a:ea typeface="Cambria Math"/>
                          </a:rPr>
                          <m:t>∙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9174" y="5613217"/>
                  <a:ext cx="378630" cy="58477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Rectangle 49"/>
                <p:cNvSpPr/>
                <p:nvPr/>
              </p:nvSpPr>
              <p:spPr>
                <a:xfrm>
                  <a:off x="3629062" y="5702459"/>
                  <a:ext cx="4939429" cy="4614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dirty="0" smtClean="0">
                      <a:latin typeface="Comic Sans MS" panose="030F0702030302020204" pitchFamily="66" charset="0"/>
                    </a:rPr>
                    <a:t>Note that all the angles marked       equal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dirty="0" smtClean="0"/>
                    <a:t> .</a:t>
                  </a:r>
                  <a:endParaRPr lang="en-GB" dirty="0"/>
                </a:p>
              </p:txBody>
            </p:sp>
          </mc:Choice>
          <mc:Fallback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9062" y="5702459"/>
                  <a:ext cx="4939429" cy="461473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986" r="-123" b="-78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7190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8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to Teacher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difference between the angles shown is equal to half the external angle</a:t>
                </a:r>
              </a:p>
              <a:p>
                <a:r>
                  <a:rPr lang="en-GB" dirty="0" smtClean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/>
                          </a:rPr>
                          <m:t>360</m:t>
                        </m:r>
                      </m:num>
                      <m:den>
                        <m:r>
                          <a:rPr lang="en-GB" b="0" i="1" dirty="0" smtClean="0">
                            <a:latin typeface="Cambria Math"/>
                          </a:rPr>
                          <m:t>2</m:t>
                        </m:r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b="0" i="1" dirty="0" smtClean="0">
                            <a:latin typeface="Cambria Math"/>
                            <a:ea typeface="Cambria Math"/>
                          </a:rPr>
                          <m:t>𝑑𝑖𝑓𝑓𝑒𝑟𝑒𝑛𝑐𝑒</m:t>
                        </m:r>
                      </m:den>
                    </m:f>
                    <m:r>
                      <a:rPr lang="en-GB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number of sides</a:t>
                </a:r>
              </a:p>
              <a:p>
                <a:pPr lvl="1"/>
                <a:r>
                  <a:rPr lang="en-GB" dirty="0" smtClean="0"/>
                  <a:t>E.g.  </a:t>
                </a:r>
                <a:r>
                  <a:rPr lang="en-GB" dirty="0"/>
                  <a:t>i</a:t>
                </a:r>
                <a:r>
                  <a:rPr lang="en-GB" dirty="0" smtClean="0"/>
                  <a:t>f the angles are 16</a:t>
                </a:r>
                <a:r>
                  <a:rPr lang="en-GB" dirty="0" smtClean="0">
                    <a:latin typeface="Calibri"/>
                  </a:rPr>
                  <a:t>⁰ and </a:t>
                </a:r>
                <a:r>
                  <a:rPr lang="en-GB" dirty="0" smtClean="0"/>
                  <a:t>12⁰</a:t>
                </a:r>
              </a:p>
              <a:p>
                <a:pPr lvl="2"/>
                <a:r>
                  <a:rPr lang="en-GB" dirty="0" smtClean="0"/>
                  <a:t>Then the  difference is 4</a:t>
                </a:r>
                <a:r>
                  <a:rPr lang="en-GB" dirty="0" smtClean="0">
                    <a:latin typeface="Calibri"/>
                  </a:rPr>
                  <a:t>⁰</a:t>
                </a:r>
              </a:p>
              <a:p>
                <a:pPr lvl="2"/>
                <a:r>
                  <a:rPr lang="en-GB" dirty="0" smtClean="0"/>
                  <a:t>So number of sides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360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×4°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=45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5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3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15938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12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15938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1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15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20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9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13167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15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13167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20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5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1480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18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1480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24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7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0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5637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5637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7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24251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24251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8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3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3</m:t>
                      </m:r>
                      <m:r>
                        <a:rPr lang="en-GB" sz="2000" b="0" i="1" smtClean="0">
                          <a:latin typeface="Cambria Math"/>
                        </a:rPr>
                        <m:t>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5</m:t>
                      </m:r>
                      <m:r>
                        <a:rPr lang="en-GB" sz="2000" b="0" i="1" smtClean="0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3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15938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24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15938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/>
                        </a:rPr>
                        <m:t>2</m:t>
                      </m:r>
                      <m:r>
                        <a:rPr lang="en-GB" sz="2000" b="0" i="1" smtClean="0">
                          <a:latin typeface="Cambria Math"/>
                        </a:rPr>
                        <m:t>8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7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17324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42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2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36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2866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45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7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44290" y="1731818"/>
                <a:ext cx="28745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 polygon with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sides</a:t>
                </a: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(often called an n-</a:t>
                </a:r>
                <a:r>
                  <a:rPr lang="en-GB" sz="2000" dirty="0" err="1" smtClean="0">
                    <a:latin typeface="Comic Sans MS" panose="030F0702030302020204" pitchFamily="66" charset="0"/>
                  </a:rPr>
                  <a:t>gon</a:t>
                </a:r>
                <a:r>
                  <a:rPr lang="en-GB" sz="20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290" y="1731818"/>
                <a:ext cx="2874505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2119" t="-4310" r="-1059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3743325" y="1925782"/>
            <a:ext cx="800965" cy="2632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97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25637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4</m:t>
                      </m:r>
                      <m:r>
                        <a:rPr lang="en-GB" sz="2000" b="0" i="1" smtClean="0">
                          <a:latin typeface="Cambria Math"/>
                        </a:rPr>
                        <m:t>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25637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50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96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24251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242516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72°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34374" y="328408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60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374" y="328408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75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6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3297"/>
            <a:ext cx="2600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005" y="620688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(Not to scale)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519" y="3311791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54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19" y="3311791"/>
                <a:ext cx="62388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72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132856"/>
                <a:ext cx="623889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093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91683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diagram shows part of a regular polygon and part of some diagonals of the polygon drawn from one vertex.  Two angles are marked.</a:t>
            </a:r>
          </a:p>
          <a:p>
            <a:endParaRPr lang="en-GB" sz="2400" dirty="0" smtClean="0">
              <a:latin typeface="Comic Sans MS" panose="030F0702030302020204" pitchFamily="66" charset="0"/>
              <a:cs typeface="Calibri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/>
              </a:rPr>
              <a:t>How many sides has the polygon?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8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53300" y="5361709"/>
            <a:ext cx="1129880" cy="1122229"/>
            <a:chOff x="1153300" y="5361709"/>
            <a:chExt cx="1129880" cy="11222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>
              <a:off x="1153300" y="5361709"/>
              <a:ext cx="1122229" cy="1122229"/>
            </a:xfrm>
            <a:prstGeom prst="arc">
              <a:avLst>
                <a:gd name="adj1" fmla="val 2010273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43950" y="5258693"/>
            <a:ext cx="4164899" cy="552972"/>
            <a:chOff x="2543950" y="5258693"/>
            <a:chExt cx="4164899" cy="5529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344915" y="5258693"/>
                  <a:ext cx="3363934" cy="5529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dirty="0" smtClean="0">
                      <a:latin typeface="Comic Sans MS" panose="030F0702030302020204" pitchFamily="66" charset="0"/>
                    </a:rPr>
                    <a:t>the external angle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/>
                                </a:rPr>
                                <m:t>360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a14:m>
                  <a:endParaRPr lang="en-GB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4915" y="5258693"/>
                  <a:ext cx="3363934" cy="55297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993" b="-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/>
            <p:nvPr/>
          </p:nvCxnSpPr>
          <p:spPr>
            <a:xfrm flipH="1">
              <a:off x="2543950" y="5535782"/>
              <a:ext cx="800966" cy="2061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553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22377" y="5667349"/>
                <a:ext cx="3608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377" y="5667349"/>
                <a:ext cx="36080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1153300" y="5361709"/>
            <a:ext cx="1122229" cy="1122229"/>
          </a:xfrm>
          <a:prstGeom prst="arc">
            <a:avLst>
              <a:gd name="adj1" fmla="val 20102734"/>
              <a:gd name="adj2" fmla="val 123542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369380" y="5004345"/>
            <a:ext cx="2573385" cy="1375968"/>
            <a:chOff x="369380" y="5004345"/>
            <a:chExt cx="2573385" cy="1375968"/>
          </a:xfrm>
        </p:grpSpPr>
        <p:sp>
          <p:nvSpPr>
            <p:cNvPr id="12" name="Arc 11"/>
            <p:cNvSpPr/>
            <p:nvPr/>
          </p:nvSpPr>
          <p:spPr>
            <a:xfrm>
              <a:off x="369380" y="5471770"/>
              <a:ext cx="908543" cy="908543"/>
            </a:xfrm>
            <a:prstGeom prst="arc">
              <a:avLst>
                <a:gd name="adj1" fmla="val 20291622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 rot="10338069">
              <a:off x="2034222" y="5071860"/>
              <a:ext cx="908543" cy="908543"/>
            </a:xfrm>
            <a:prstGeom prst="arc">
              <a:avLst>
                <a:gd name="adj1" fmla="val 20291622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015028" y="5004345"/>
              <a:ext cx="1260501" cy="1276069"/>
              <a:chOff x="1015028" y="5004345"/>
              <a:chExt cx="1260501" cy="1276069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403545" y="5004345"/>
                    <a:ext cx="508794" cy="55335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60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oMath>
                      </m:oMathPara>
                    </a14:m>
                    <a:endParaRPr lang="en-GB" sz="1600" dirty="0"/>
                  </a:p>
                </p:txBody>
              </p:sp>
            </mc:Choice>
            <mc:Fallback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3545" y="5004345"/>
                    <a:ext cx="508794" cy="55335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" name="Arc 3"/>
              <p:cNvSpPr/>
              <p:nvPr/>
            </p:nvSpPr>
            <p:spPr>
              <a:xfrm>
                <a:off x="1416427" y="5306916"/>
                <a:ext cx="859102" cy="498298"/>
              </a:xfrm>
              <a:prstGeom prst="arc">
                <a:avLst>
                  <a:gd name="adj1" fmla="val 16200000"/>
                  <a:gd name="adj2" fmla="val 418359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Arc 14"/>
              <p:cNvSpPr/>
              <p:nvPr/>
            </p:nvSpPr>
            <p:spPr>
              <a:xfrm flipH="1">
                <a:off x="1015028" y="5298958"/>
                <a:ext cx="859102" cy="981456"/>
              </a:xfrm>
              <a:prstGeom prst="arc">
                <a:avLst>
                  <a:gd name="adj1" fmla="val 16200000"/>
                  <a:gd name="adj2" fmla="val 872749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69072" y="3940343"/>
            <a:ext cx="1794081" cy="1860658"/>
            <a:chOff x="169072" y="3940343"/>
            <a:chExt cx="1794081" cy="1860658"/>
          </a:xfrm>
        </p:grpSpPr>
        <p:sp>
          <p:nvSpPr>
            <p:cNvPr id="16" name="TextBox 15"/>
            <p:cNvSpPr txBox="1"/>
            <p:nvPr/>
          </p:nvSpPr>
          <p:spPr>
            <a:xfrm>
              <a:off x="169072" y="3940343"/>
              <a:ext cx="17940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Comic Sans MS" panose="030F0702030302020204" pitchFamily="66" charset="0"/>
                </a:rPr>
                <a:t>f</a:t>
              </a:r>
              <a:r>
                <a:rPr lang="en-GB" sz="2000" dirty="0" smtClean="0">
                  <a:latin typeface="Comic Sans MS" panose="030F0702030302020204" pitchFamily="66" charset="0"/>
                </a:rPr>
                <a:t>irst diagonal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43950" y="4306873"/>
              <a:ext cx="179701" cy="149412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674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53300" y="5361709"/>
            <a:ext cx="1129880" cy="1122229"/>
            <a:chOff x="1153300" y="5361709"/>
            <a:chExt cx="1129880" cy="11222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2377" y="5667349"/>
                  <a:ext cx="360803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/>
            <p:cNvSpPr/>
            <p:nvPr/>
          </p:nvSpPr>
          <p:spPr>
            <a:xfrm>
              <a:off x="1153300" y="5361709"/>
              <a:ext cx="1122229" cy="1122229"/>
            </a:xfrm>
            <a:prstGeom prst="arc">
              <a:avLst>
                <a:gd name="adj1" fmla="val 2010273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Arc 7"/>
          <p:cNvSpPr/>
          <p:nvPr/>
        </p:nvSpPr>
        <p:spPr>
          <a:xfrm rot="8936820">
            <a:off x="2207142" y="4826255"/>
            <a:ext cx="1122229" cy="1122229"/>
          </a:xfrm>
          <a:prstGeom prst="arc">
            <a:avLst>
              <a:gd name="adj1" fmla="val 20102734"/>
              <a:gd name="adj2" fmla="val 123542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1933701" y="54892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Arc 9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859457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297979" y="5473527"/>
                <a:ext cx="3608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979" y="5473527"/>
                <a:ext cx="36080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47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33701" y="54892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Arc 9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859457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57482" y="3851828"/>
            <a:ext cx="1122229" cy="1122229"/>
            <a:chOff x="2957482" y="3851828"/>
            <a:chExt cx="1122229" cy="1122229"/>
          </a:xfrm>
        </p:grpSpPr>
        <p:sp>
          <p:nvSpPr>
            <p:cNvPr id="16" name="Arc 15"/>
            <p:cNvSpPr/>
            <p:nvPr/>
          </p:nvSpPr>
          <p:spPr>
            <a:xfrm rot="8936820">
              <a:off x="2957482" y="3851828"/>
              <a:ext cx="1122229" cy="1122229"/>
            </a:xfrm>
            <a:prstGeom prst="arc">
              <a:avLst>
                <a:gd name="adj1" fmla="val 19974103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027847" y="4541817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7847" y="4541817"/>
                  <a:ext cx="360803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-135092" y="5370584"/>
            <a:ext cx="1151977" cy="1122229"/>
            <a:chOff x="-135092" y="5370584"/>
            <a:chExt cx="1151977" cy="1122229"/>
          </a:xfrm>
        </p:grpSpPr>
        <p:sp>
          <p:nvSpPr>
            <p:cNvPr id="18" name="Arc 17"/>
            <p:cNvSpPr/>
            <p:nvPr/>
          </p:nvSpPr>
          <p:spPr>
            <a:xfrm>
              <a:off x="-135092" y="5370584"/>
              <a:ext cx="1122229" cy="1122229"/>
            </a:xfrm>
            <a:prstGeom prst="arc">
              <a:avLst>
                <a:gd name="adj1" fmla="val 2010273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56082" y="5669467"/>
                  <a:ext cx="36080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082" y="5669467"/>
                  <a:ext cx="360803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905322" y="3489093"/>
            <a:ext cx="2040943" cy="1860658"/>
            <a:chOff x="169072" y="3940343"/>
            <a:chExt cx="2040943" cy="1860658"/>
          </a:xfrm>
        </p:grpSpPr>
        <p:sp>
          <p:nvSpPr>
            <p:cNvPr id="22" name="TextBox 21"/>
            <p:cNvSpPr txBox="1"/>
            <p:nvPr/>
          </p:nvSpPr>
          <p:spPr>
            <a:xfrm>
              <a:off x="169072" y="3940343"/>
              <a:ext cx="2040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second diagonal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3950" y="4306873"/>
              <a:ext cx="179701" cy="149412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337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33701" y="54892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Arc 6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8594574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Arc 7"/>
          <p:cNvSpPr/>
          <p:nvPr/>
        </p:nvSpPr>
        <p:spPr>
          <a:xfrm rot="7484951">
            <a:off x="2987075" y="3891988"/>
            <a:ext cx="1122229" cy="1122229"/>
          </a:xfrm>
          <a:prstGeom prst="arc">
            <a:avLst>
              <a:gd name="adj1" fmla="val 20102734"/>
              <a:gd name="adj2" fmla="val 123542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07679" y="4665125"/>
                <a:ext cx="3608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679" y="4665125"/>
                <a:ext cx="36080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2707876" y="54953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Arc 11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7716690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9259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74866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09338" y="11663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How Many Sides?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707876" y="5495340"/>
            <a:ext cx="955363" cy="875802"/>
            <a:chOff x="1933701" y="5489240"/>
            <a:chExt cx="955363" cy="87580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447" y="5667349"/>
                  <a:ext cx="474617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Arc 7"/>
            <p:cNvSpPr/>
            <p:nvPr/>
          </p:nvSpPr>
          <p:spPr>
            <a:xfrm>
              <a:off x="1933701" y="5489240"/>
              <a:ext cx="875802" cy="875802"/>
            </a:xfrm>
            <a:prstGeom prst="arc">
              <a:avLst>
                <a:gd name="adj1" fmla="val 17716690"/>
                <a:gd name="adj2" fmla="val 123542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65751" y="2562581"/>
            <a:ext cx="1586524" cy="1586524"/>
            <a:chOff x="2965751" y="2562581"/>
            <a:chExt cx="1586524" cy="1586524"/>
          </a:xfrm>
        </p:grpSpPr>
        <p:sp>
          <p:nvSpPr>
            <p:cNvPr id="12" name="Arc 11"/>
            <p:cNvSpPr/>
            <p:nvPr/>
          </p:nvSpPr>
          <p:spPr>
            <a:xfrm rot="7484951">
              <a:off x="2965751" y="2562581"/>
              <a:ext cx="1586524" cy="1586524"/>
            </a:xfrm>
            <a:prstGeom prst="arc">
              <a:avLst>
                <a:gd name="adj1" fmla="val 20008594"/>
                <a:gd name="adj2" fmla="val 1243735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294244" y="3530085"/>
                  <a:ext cx="508793" cy="5533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244" y="3530085"/>
                  <a:ext cx="508793" cy="55335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-184619" y="5098702"/>
            <a:ext cx="1638251" cy="1586524"/>
            <a:chOff x="-184619" y="5098702"/>
            <a:chExt cx="1638251" cy="15865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944839" y="5407560"/>
                  <a:ext cx="508793" cy="5533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839" y="5407560"/>
                  <a:ext cx="508793" cy="55335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Arc 17"/>
            <p:cNvSpPr/>
            <p:nvPr/>
          </p:nvSpPr>
          <p:spPr>
            <a:xfrm rot="20569569">
              <a:off x="-184619" y="5098702"/>
              <a:ext cx="1586524" cy="1586524"/>
            </a:xfrm>
            <a:prstGeom prst="arc">
              <a:avLst>
                <a:gd name="adj1" fmla="val 20008594"/>
                <a:gd name="adj2" fmla="val 1243735"/>
              </a:avLst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05322" y="3109093"/>
            <a:ext cx="1837362" cy="1860658"/>
            <a:chOff x="169072" y="3940343"/>
            <a:chExt cx="1837362" cy="1860658"/>
          </a:xfrm>
        </p:grpSpPr>
        <p:sp>
          <p:nvSpPr>
            <p:cNvPr id="21" name="TextBox 20"/>
            <p:cNvSpPr txBox="1"/>
            <p:nvPr/>
          </p:nvSpPr>
          <p:spPr>
            <a:xfrm>
              <a:off x="169072" y="3940343"/>
              <a:ext cx="18373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third diagonal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43950" y="4306873"/>
              <a:ext cx="179701" cy="149412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1444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1125</Words>
  <Application>Microsoft Office PowerPoint</Application>
  <PresentationFormat>On-screen Show (4:3)</PresentationFormat>
  <Paragraphs>231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How Many Sides?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 to Teacher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 Puzzle</dc:title>
  <dc:creator>John</dc:creator>
  <cp:lastModifiedBy>John</cp:lastModifiedBy>
  <cp:revision>30</cp:revision>
  <cp:lastPrinted>2016-07-26T09:28:26Z</cp:lastPrinted>
  <dcterms:created xsi:type="dcterms:W3CDTF">2012-04-09T12:31:31Z</dcterms:created>
  <dcterms:modified xsi:type="dcterms:W3CDTF">2016-07-27T14:29:30Z</dcterms:modified>
</cp:coreProperties>
</file>