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3" r:id="rId3"/>
    <p:sldId id="274" r:id="rId4"/>
    <p:sldId id="275" r:id="rId5"/>
    <p:sldId id="269" r:id="rId6"/>
    <p:sldId id="271" r:id="rId7"/>
    <p:sldId id="277" r:id="rId8"/>
    <p:sldId id="281" r:id="rId9"/>
    <p:sldId id="280" r:id="rId10"/>
    <p:sldId id="270" r:id="rId11"/>
    <p:sldId id="282" r:id="rId12"/>
    <p:sldId id="257" r:id="rId13"/>
    <p:sldId id="258" r:id="rId14"/>
    <p:sldId id="259" r:id="rId15"/>
    <p:sldId id="260" r:id="rId16"/>
    <p:sldId id="283" r:id="rId17"/>
    <p:sldId id="261" r:id="rId18"/>
    <p:sldId id="262" r:id="rId19"/>
    <p:sldId id="265" r:id="rId20"/>
    <p:sldId id="264" r:id="rId21"/>
    <p:sldId id="284" r:id="rId22"/>
    <p:sldId id="263" r:id="rId23"/>
    <p:sldId id="267" r:id="rId24"/>
    <p:sldId id="266" r:id="rId25"/>
    <p:sldId id="268" r:id="rId2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CC6CA98-C2DA-4E97-B44F-2B0840D98AE8}" type="datetimeFigureOut">
              <a:rPr lang="en-GB" smtClean="0"/>
              <a:t>13/06/2015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6A8986F-4FC8-49B6-B6B2-F9FB885A0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21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instructions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8986F-4FC8-49B6-B6B2-F9FB885A048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711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instructions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8986F-4FC8-49B6-B6B2-F9FB885A04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711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instructions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8986F-4FC8-49B6-B6B2-F9FB885A048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711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instructions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8986F-4FC8-49B6-B6B2-F9FB885A048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711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8986F-4FC8-49B6-B6B2-F9FB885A048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83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782D-1B18-49E5-9002-005F157612B5}" type="datetimeFigureOut">
              <a:rPr lang="en-GB" smtClean="0"/>
              <a:t>13/06/2015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DFD-D559-4A95-9AEB-5AB6EE8AC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96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782D-1B18-49E5-9002-005F157612B5}" type="datetimeFigureOut">
              <a:rPr lang="en-GB" smtClean="0"/>
              <a:t>13/06/2015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DFD-D559-4A95-9AEB-5AB6EE8AC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95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782D-1B18-49E5-9002-005F157612B5}" type="datetimeFigureOut">
              <a:rPr lang="en-GB" smtClean="0"/>
              <a:t>13/06/2015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DFD-D559-4A95-9AEB-5AB6EE8AC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92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782D-1B18-49E5-9002-005F157612B5}" type="datetimeFigureOut">
              <a:rPr lang="en-GB" smtClean="0"/>
              <a:t>13/06/2015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DFD-D559-4A95-9AEB-5AB6EE8AC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13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782D-1B18-49E5-9002-005F157612B5}" type="datetimeFigureOut">
              <a:rPr lang="en-GB" smtClean="0"/>
              <a:t>13/06/2015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DFD-D559-4A95-9AEB-5AB6EE8AC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40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782D-1B18-49E5-9002-005F157612B5}" type="datetimeFigureOut">
              <a:rPr lang="en-GB" smtClean="0"/>
              <a:t>13/06/2015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DFD-D559-4A95-9AEB-5AB6EE8AC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782D-1B18-49E5-9002-005F157612B5}" type="datetimeFigureOut">
              <a:rPr lang="en-GB" smtClean="0"/>
              <a:t>13/06/2015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DFD-D559-4A95-9AEB-5AB6EE8AC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85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782D-1B18-49E5-9002-005F157612B5}" type="datetimeFigureOut">
              <a:rPr lang="en-GB" smtClean="0"/>
              <a:t>13/06/2015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DFD-D559-4A95-9AEB-5AB6EE8AC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91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782D-1B18-49E5-9002-005F157612B5}" type="datetimeFigureOut">
              <a:rPr lang="en-GB" smtClean="0"/>
              <a:t>13/06/2015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DFD-D559-4A95-9AEB-5AB6EE8AC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5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782D-1B18-49E5-9002-005F157612B5}" type="datetimeFigureOut">
              <a:rPr lang="en-GB" smtClean="0"/>
              <a:t>13/06/2015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DFD-D559-4A95-9AEB-5AB6EE8AC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67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782D-1B18-49E5-9002-005F157612B5}" type="datetimeFigureOut">
              <a:rPr lang="en-GB" smtClean="0"/>
              <a:t>13/06/2015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DFD-D559-4A95-9AEB-5AB6EE8AC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16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2782D-1B18-49E5-9002-005F157612B5}" type="datetimeFigureOut">
              <a:rPr lang="en-GB" smtClean="0"/>
              <a:t>13/06/2015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52DFD-D559-4A95-9AEB-5AB6EE8AC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57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Cubic Tangent Circle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64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6712"/>
                <a:ext cx="8229600" cy="5616624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You have the graph of a cubic function,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The roots of the equation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)=0 </m:t>
                    </m:r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are labelled A, B and C.  They have coordinates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𝑎</m:t>
                    </m:r>
                    <m:r>
                      <a:rPr lang="en-GB" sz="2400" i="1" dirty="0" smtClean="0">
                        <a:latin typeface="Cambria Math"/>
                      </a:rPr>
                      <m:t>,0), (</m:t>
                    </m:r>
                    <m:r>
                      <a:rPr lang="en-GB" sz="2400" i="1" dirty="0" smtClean="0">
                        <a:latin typeface="Cambria Math"/>
                      </a:rPr>
                      <m:t>𝑏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 smtClean="0"/>
                  <a:t>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and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𝑐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 smtClean="0"/>
                  <a:t>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respectively.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Define the function.</a:t>
                </a:r>
                <a:endParaRPr lang="en-GB" sz="2400" dirty="0" smtClean="0"/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Find the coordinates of point </a:t>
                </a:r>
                <a:r>
                  <a:rPr lang="en-GB" sz="2400" dirty="0" smtClean="0"/>
                  <a:t>M,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which lies on the graph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and is the centre of the circle that passes through B and C.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Draw a tangent to the graph at M and determine where it cuts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 smtClean="0"/>
                  <a:t>-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axis.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Use algebra to work out the equation of the tangent to check your accuracy.</a:t>
                </a:r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712"/>
                <a:ext cx="8229600" cy="5616624"/>
              </a:xfrm>
              <a:blipFill rotWithShape="1">
                <a:blip r:embed="rId3"/>
                <a:stretch>
                  <a:fillRect l="-963" t="-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21675" y="6093296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Bradley Hand ITC" panose="03070402050302030203" pitchFamily="66" charset="0"/>
              </a:rPr>
              <a:t>SIC_19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51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36512" y="0"/>
                <a:ext cx="4572000" cy="3429000"/>
              </a:xfrm>
            </p:spPr>
            <p:txBody>
              <a:bodyPr>
                <a:normAutofit fontScale="62500" lnSpcReduction="20000"/>
              </a:bodyPr>
              <a:lstStyle/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You have the graph of a cubic function,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The roots of the equation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)=0 </m:t>
                    </m:r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are labelled A, B and C.  They have coordinates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𝑎</m:t>
                    </m:r>
                    <m:r>
                      <a:rPr lang="en-GB" sz="2400" i="1" dirty="0" smtClean="0">
                        <a:latin typeface="Cambria Math"/>
                      </a:rPr>
                      <m:t>,0), (</m:t>
                    </m:r>
                    <m:r>
                      <a:rPr lang="en-GB" sz="2400" i="1" dirty="0" smtClean="0">
                        <a:latin typeface="Cambria Math"/>
                      </a:rPr>
                      <m:t>𝑏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 smtClean="0"/>
                  <a:t>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and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𝑐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 smtClean="0"/>
                  <a:t>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respectively.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Define the function.</a:t>
                </a:r>
                <a:endParaRPr lang="en-GB" sz="2400" dirty="0" smtClean="0"/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Find the coordinates of point </a:t>
                </a:r>
                <a:r>
                  <a:rPr lang="en-GB" sz="2400" dirty="0" smtClean="0"/>
                  <a:t>M,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which lies on the graph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and is the centre of the circle that passes through B and C.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Draw a tangent to the graph at M and determine where it cuts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 smtClean="0"/>
                  <a:t>-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axis.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Use algebra to work out the equation of the tangent to check your accuracy.</a:t>
                </a:r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6512" y="0"/>
                <a:ext cx="4572000" cy="3429000"/>
              </a:xfrm>
              <a:blipFill rotWithShape="1">
                <a:blip r:embed="rId3"/>
                <a:stretch>
                  <a:fillRect l="-267" r="-14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65344" y="3095382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smtClean="0">
                <a:latin typeface="Bradley Hand ITC" panose="03070402050302030203" pitchFamily="66" charset="0"/>
              </a:rPr>
              <a:t>SIC_19</a:t>
            </a:r>
            <a:endParaRPr lang="en-GB" sz="1100" dirty="0">
              <a:latin typeface="Bradley Hand ITC" panose="03070402050302030203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72000" y="0"/>
                <a:ext cx="4572000" cy="3429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2400" dirty="0" smtClean="0">
                  <a:latin typeface="Comic Sans MS" panose="030F0702030302020204" pitchFamily="66" charset="0"/>
                </a:endParaRP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You have the graph of a cubic function,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The roots of the equation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)=0 </m:t>
                    </m:r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are labelled A, B and C.  They have coordinates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𝑎</m:t>
                    </m:r>
                    <m:r>
                      <a:rPr lang="en-GB" sz="2400" i="1" dirty="0" smtClean="0">
                        <a:latin typeface="Cambria Math"/>
                      </a:rPr>
                      <m:t>,0), (</m:t>
                    </m:r>
                    <m:r>
                      <a:rPr lang="en-GB" sz="2400" i="1" dirty="0" smtClean="0">
                        <a:latin typeface="Cambria Math"/>
                      </a:rPr>
                      <m:t>𝑏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 smtClean="0"/>
                  <a:t>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and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𝑐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 smtClean="0"/>
                  <a:t>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respectively.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Define the function.</a:t>
                </a:r>
                <a:endParaRPr lang="en-GB" sz="2400" dirty="0" smtClean="0"/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Find the coordinates of point </a:t>
                </a:r>
                <a:r>
                  <a:rPr lang="en-GB" sz="2400" dirty="0" smtClean="0"/>
                  <a:t>M,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which lies on the graph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and is the centre of the circle that passes through B and C.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Draw a tangent to the graph at M and determine where it cuts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 smtClean="0"/>
                  <a:t>-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axis.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Use algebra to work out the equation of the tangent to check your accuracy.</a:t>
                </a:r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0"/>
                <a:ext cx="4572000" cy="3429000"/>
              </a:xfrm>
              <a:prstGeom prst="rect">
                <a:avLst/>
              </a:prstGeom>
              <a:blipFill rotWithShape="1">
                <a:blip r:embed="rId4"/>
                <a:stretch>
                  <a:fillRect l="-267" r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973856" y="3140968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smtClean="0">
                <a:latin typeface="Bradley Hand ITC" panose="03070402050302030203" pitchFamily="66" charset="0"/>
              </a:rPr>
              <a:t>SIC_19</a:t>
            </a:r>
            <a:endParaRPr lang="en-GB" sz="1100" dirty="0">
              <a:latin typeface="Bradley Hand ITC" panose="03070402050302030203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-36512" y="3429000"/>
                <a:ext cx="4572000" cy="3429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2400" dirty="0" smtClean="0">
                  <a:latin typeface="Comic Sans MS" panose="030F0702030302020204" pitchFamily="66" charset="0"/>
                </a:endParaRP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You have the graph of a cubic function,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The roots of the equation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)=0 </m:t>
                    </m:r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are labelled A, B and C.  They have coordinates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𝑎</m:t>
                    </m:r>
                    <m:r>
                      <a:rPr lang="en-GB" sz="2400" i="1" dirty="0" smtClean="0">
                        <a:latin typeface="Cambria Math"/>
                      </a:rPr>
                      <m:t>,0), (</m:t>
                    </m:r>
                    <m:r>
                      <a:rPr lang="en-GB" sz="2400" i="1" dirty="0" smtClean="0">
                        <a:latin typeface="Cambria Math"/>
                      </a:rPr>
                      <m:t>𝑏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 smtClean="0"/>
                  <a:t>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and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𝑐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 smtClean="0"/>
                  <a:t>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respectively.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Define the function.</a:t>
                </a:r>
                <a:endParaRPr lang="en-GB" sz="2400" dirty="0" smtClean="0"/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Find the coordinates of point </a:t>
                </a:r>
                <a:r>
                  <a:rPr lang="en-GB" sz="2400" dirty="0" smtClean="0"/>
                  <a:t>M,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which lies on the graph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and is the centre of the circle that passes through B and C.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Draw a tangent to the graph at M and determine where it cuts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 smtClean="0"/>
                  <a:t>-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axis.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Use algebra to work out the equation of the tangent to check your accuracy.</a:t>
                </a:r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429000"/>
                <a:ext cx="4572000" cy="3429000"/>
              </a:xfrm>
              <a:prstGeom prst="rect">
                <a:avLst/>
              </a:prstGeom>
              <a:blipFill rotWithShape="1">
                <a:blip r:embed="rId5"/>
                <a:stretch>
                  <a:fillRect l="-267" r="-14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65344" y="6524382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smtClean="0">
                <a:latin typeface="Bradley Hand ITC" panose="03070402050302030203" pitchFamily="66" charset="0"/>
              </a:rPr>
              <a:t>SIC_19</a:t>
            </a:r>
            <a:endParaRPr lang="en-GB" sz="1100" dirty="0">
              <a:latin typeface="Bradley Hand ITC" panose="03070402050302030203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4572000" y="3429000"/>
                <a:ext cx="4572000" cy="3429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2400" dirty="0" smtClean="0">
                  <a:latin typeface="Comic Sans MS" panose="030F0702030302020204" pitchFamily="66" charset="0"/>
                </a:endParaRP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You have the graph of a cubic function,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The roots of the equation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)=0 </m:t>
                    </m:r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are labelled A, B and C.  They have coordinates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𝑎</m:t>
                    </m:r>
                    <m:r>
                      <a:rPr lang="en-GB" sz="2400" i="1" dirty="0" smtClean="0">
                        <a:latin typeface="Cambria Math"/>
                      </a:rPr>
                      <m:t>,0), (</m:t>
                    </m:r>
                    <m:r>
                      <a:rPr lang="en-GB" sz="2400" i="1" dirty="0" smtClean="0">
                        <a:latin typeface="Cambria Math"/>
                      </a:rPr>
                      <m:t>𝑏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 smtClean="0"/>
                  <a:t>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and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𝑐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 smtClean="0"/>
                  <a:t>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respectively.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Define the function.</a:t>
                </a:r>
                <a:endParaRPr lang="en-GB" sz="2400" dirty="0" smtClean="0"/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Find the coordinates of point </a:t>
                </a:r>
                <a:r>
                  <a:rPr lang="en-GB" sz="2400" dirty="0" smtClean="0"/>
                  <a:t>M,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which lies on the graph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and is the centre of the circle that passes through B and C.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Draw a tangent to the graph at M and determine where it cuts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 smtClean="0"/>
                  <a:t>-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axis.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Use algebra to work out the equation of the tangent to check your accuracy.</a:t>
                </a:r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29000"/>
                <a:ext cx="4572000" cy="3429000"/>
              </a:xfrm>
              <a:prstGeom prst="rect">
                <a:avLst/>
              </a:prstGeom>
              <a:blipFill rotWithShape="1">
                <a:blip r:embed="rId6"/>
                <a:stretch>
                  <a:fillRect l="-267" r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973856" y="6569968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smtClean="0">
                <a:latin typeface="Bradley Hand ITC" panose="03070402050302030203" pitchFamily="66" charset="0"/>
              </a:rPr>
              <a:t>SIC_19</a:t>
            </a:r>
            <a:endParaRPr lang="en-GB" sz="11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71538"/>
            <a:ext cx="89916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0232" y="3429000"/>
            <a:ext cx="32412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3429000"/>
            <a:ext cx="3529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3114" y="3429000"/>
            <a:ext cx="3305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237312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A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2027" y="648866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Bradley Hand ITC" panose="03070402050302030203" pitchFamily="66" charset="0"/>
              </a:rPr>
              <a:t>SIC_19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0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19150"/>
            <a:ext cx="91440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40352" y="3429000"/>
            <a:ext cx="32412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3429000"/>
            <a:ext cx="3529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3429000"/>
            <a:ext cx="3305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6237312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B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62027" y="648866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Bradley Hand ITC" panose="03070402050302030203" pitchFamily="66" charset="0"/>
              </a:rPr>
              <a:t>SIC_19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9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288"/>
            <a:ext cx="91440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76264" y="1340768"/>
            <a:ext cx="32412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544" y="1340768"/>
            <a:ext cx="3529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1340768"/>
            <a:ext cx="3305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237312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C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2027" y="648866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Bradley Hand ITC" panose="03070402050302030203" pitchFamily="66" charset="0"/>
              </a:rPr>
              <a:t>SIC_19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96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47713"/>
            <a:ext cx="91440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92288" y="2420888"/>
            <a:ext cx="32412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420888"/>
            <a:ext cx="3529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2420888"/>
            <a:ext cx="3305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2373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D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2027" y="648866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Bradley Hand ITC" panose="03070402050302030203" pitchFamily="66" charset="0"/>
              </a:rPr>
              <a:t>SIC_19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8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36512" y="0"/>
                <a:ext cx="4572000" cy="3429000"/>
              </a:xfrm>
            </p:spPr>
            <p:txBody>
              <a:bodyPr>
                <a:normAutofit fontScale="62500" lnSpcReduction="20000"/>
              </a:bodyPr>
              <a:lstStyle/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You have the graph of a cubic function,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The roots of the equation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)=0 </m:t>
                    </m:r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are labelled A, B and C.  They have coordinates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𝑎</m:t>
                    </m:r>
                    <m:r>
                      <a:rPr lang="en-GB" sz="2400" i="1" dirty="0" smtClean="0">
                        <a:latin typeface="Cambria Math"/>
                      </a:rPr>
                      <m:t>,0), (</m:t>
                    </m:r>
                    <m:r>
                      <a:rPr lang="en-GB" sz="2400" i="1" dirty="0" smtClean="0">
                        <a:latin typeface="Cambria Math"/>
                      </a:rPr>
                      <m:t>𝑏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 smtClean="0"/>
                  <a:t>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and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𝑐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 smtClean="0"/>
                  <a:t>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respectively.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Define the function.</a:t>
                </a:r>
                <a:endParaRPr lang="en-GB" sz="2400" dirty="0" smtClean="0"/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Find the coordinates of point </a:t>
                </a:r>
                <a:r>
                  <a:rPr lang="en-GB" sz="2400" dirty="0" smtClean="0"/>
                  <a:t>M,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which lies on the graph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and is the centre of the circle that passes through B and C.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Draw a tangent to the graph at M and determine where it cuts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 smtClean="0"/>
                  <a:t>-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axis.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Use algebra to work out the equation of the tangent to check your accuracy.</a:t>
                </a:r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6512" y="0"/>
                <a:ext cx="4572000" cy="3429000"/>
              </a:xfrm>
              <a:blipFill rotWithShape="1">
                <a:blip r:embed="rId3"/>
                <a:stretch>
                  <a:fillRect l="-267" r="-14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65344" y="3095382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smtClean="0">
                <a:latin typeface="Bradley Hand ITC" panose="03070402050302030203" pitchFamily="66" charset="0"/>
              </a:rPr>
              <a:t>SIC_19</a:t>
            </a:r>
            <a:endParaRPr lang="en-GB" sz="1100" dirty="0">
              <a:latin typeface="Bradley Hand ITC" panose="03070402050302030203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72000" y="0"/>
                <a:ext cx="4572000" cy="3429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2400" dirty="0" smtClean="0">
                  <a:latin typeface="Comic Sans MS" panose="030F0702030302020204" pitchFamily="66" charset="0"/>
                </a:endParaRP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You have the graph of a cubic function,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The roots of the equation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)=0 </m:t>
                    </m:r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are labelled A, B and C.  They have coordinates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𝑎</m:t>
                    </m:r>
                    <m:r>
                      <a:rPr lang="en-GB" sz="2400" i="1" dirty="0" smtClean="0">
                        <a:latin typeface="Cambria Math"/>
                      </a:rPr>
                      <m:t>,0), (</m:t>
                    </m:r>
                    <m:r>
                      <a:rPr lang="en-GB" sz="2400" i="1" dirty="0" smtClean="0">
                        <a:latin typeface="Cambria Math"/>
                      </a:rPr>
                      <m:t>𝑏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 smtClean="0"/>
                  <a:t>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and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𝑐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 smtClean="0"/>
                  <a:t>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respectively.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Define the function.</a:t>
                </a:r>
                <a:endParaRPr lang="en-GB" sz="2400" dirty="0" smtClean="0"/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Find the coordinates of point </a:t>
                </a:r>
                <a:r>
                  <a:rPr lang="en-GB" sz="2400" dirty="0" smtClean="0"/>
                  <a:t>M,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which lies on the graph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and is the centre of the circle that passes through B and C.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Draw a tangent to the graph at M and determine where it cuts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 smtClean="0"/>
                  <a:t>-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axis.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Use algebra to work out the equation of the tangent to check your accuracy.</a:t>
                </a:r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0"/>
                <a:ext cx="4572000" cy="3429000"/>
              </a:xfrm>
              <a:prstGeom prst="rect">
                <a:avLst/>
              </a:prstGeom>
              <a:blipFill rotWithShape="1">
                <a:blip r:embed="rId4"/>
                <a:stretch>
                  <a:fillRect l="-267" r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973856" y="3140968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smtClean="0">
                <a:latin typeface="Bradley Hand ITC" panose="03070402050302030203" pitchFamily="66" charset="0"/>
              </a:rPr>
              <a:t>SIC_19</a:t>
            </a:r>
            <a:endParaRPr lang="en-GB" sz="1100" dirty="0">
              <a:latin typeface="Bradley Hand ITC" panose="03070402050302030203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-36512" y="3429000"/>
                <a:ext cx="4572000" cy="3429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2400" dirty="0" smtClean="0">
                  <a:latin typeface="Comic Sans MS" panose="030F0702030302020204" pitchFamily="66" charset="0"/>
                </a:endParaRP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You have the graph of a cubic function,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The roots of the equation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)=0 </m:t>
                    </m:r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are labelled A, B and C.  They have coordinates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𝑎</m:t>
                    </m:r>
                    <m:r>
                      <a:rPr lang="en-GB" sz="2400" i="1" dirty="0" smtClean="0">
                        <a:latin typeface="Cambria Math"/>
                      </a:rPr>
                      <m:t>,0), (</m:t>
                    </m:r>
                    <m:r>
                      <a:rPr lang="en-GB" sz="2400" i="1" dirty="0" smtClean="0">
                        <a:latin typeface="Cambria Math"/>
                      </a:rPr>
                      <m:t>𝑏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 smtClean="0"/>
                  <a:t>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and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𝑐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 smtClean="0"/>
                  <a:t>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respectively.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Define the function.</a:t>
                </a:r>
                <a:endParaRPr lang="en-GB" sz="2400" dirty="0" smtClean="0"/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Find the coordinates of point </a:t>
                </a:r>
                <a:r>
                  <a:rPr lang="en-GB" sz="2400" dirty="0" smtClean="0"/>
                  <a:t>M,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which lies on the graph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and is the centre of the circle that passes through B and C.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Draw a tangent to the graph at M and determine where it cuts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 smtClean="0"/>
                  <a:t>-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axis.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Use algebra to work out the equation of the tangent to check your accuracy.</a:t>
                </a:r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429000"/>
                <a:ext cx="4572000" cy="3429000"/>
              </a:xfrm>
              <a:prstGeom prst="rect">
                <a:avLst/>
              </a:prstGeom>
              <a:blipFill rotWithShape="1">
                <a:blip r:embed="rId5"/>
                <a:stretch>
                  <a:fillRect l="-267" r="-14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65344" y="6524382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smtClean="0">
                <a:latin typeface="Bradley Hand ITC" panose="03070402050302030203" pitchFamily="66" charset="0"/>
              </a:rPr>
              <a:t>SIC_19</a:t>
            </a:r>
            <a:endParaRPr lang="en-GB" sz="1100" dirty="0">
              <a:latin typeface="Bradley Hand ITC" panose="03070402050302030203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4572000" y="3429000"/>
                <a:ext cx="4572000" cy="3429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2400" dirty="0" smtClean="0">
                  <a:latin typeface="Comic Sans MS" panose="030F0702030302020204" pitchFamily="66" charset="0"/>
                </a:endParaRP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You have the graph of a cubic function,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The roots of the equation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)=0 </m:t>
                    </m:r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are labelled A, B and C.  They have coordinates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𝑎</m:t>
                    </m:r>
                    <m:r>
                      <a:rPr lang="en-GB" sz="2400" i="1" dirty="0" smtClean="0">
                        <a:latin typeface="Cambria Math"/>
                      </a:rPr>
                      <m:t>,0), (</m:t>
                    </m:r>
                    <m:r>
                      <a:rPr lang="en-GB" sz="2400" i="1" dirty="0" smtClean="0">
                        <a:latin typeface="Cambria Math"/>
                      </a:rPr>
                      <m:t>𝑏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 smtClean="0"/>
                  <a:t>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and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𝑐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 smtClean="0"/>
                  <a:t>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respectively.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Define the function.</a:t>
                </a:r>
                <a:endParaRPr lang="en-GB" sz="2400" dirty="0" smtClean="0"/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Find the coordinates of point </a:t>
                </a:r>
                <a:r>
                  <a:rPr lang="en-GB" sz="2400" dirty="0" smtClean="0"/>
                  <a:t>M,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which lies on the graph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and is the centre of the circle that passes through B and C.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Draw a tangent to the graph at M and determine where it cuts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 smtClean="0"/>
                  <a:t>-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axis.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Use algebra to work out the equation of the tangent to check your accuracy.</a:t>
                </a:r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29000"/>
                <a:ext cx="4572000" cy="3429000"/>
              </a:xfrm>
              <a:prstGeom prst="rect">
                <a:avLst/>
              </a:prstGeom>
              <a:blipFill rotWithShape="1">
                <a:blip r:embed="rId6"/>
                <a:stretch>
                  <a:fillRect l="-267" r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973856" y="6569968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smtClean="0">
                <a:latin typeface="Bradley Hand ITC" panose="03070402050302030203" pitchFamily="66" charset="0"/>
              </a:rPr>
              <a:t>SIC_19</a:t>
            </a:r>
            <a:endParaRPr lang="en-GB" sz="11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33425"/>
            <a:ext cx="91440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20280" y="2483604"/>
            <a:ext cx="32412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483604"/>
            <a:ext cx="3529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7564" y="2483604"/>
            <a:ext cx="3305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237312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2027" y="648866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Bradley Hand ITC" panose="03070402050302030203" pitchFamily="66" charset="0"/>
              </a:rPr>
              <a:t>SIC_19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7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9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44216" y="3707740"/>
            <a:ext cx="32412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9480" y="3707740"/>
            <a:ext cx="3529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5636" y="3707740"/>
            <a:ext cx="3305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237312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F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2027" y="648866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Bradley Hand ITC" panose="03070402050302030203" pitchFamily="66" charset="0"/>
              </a:rPr>
              <a:t>SIC_19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7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733425"/>
            <a:ext cx="827722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00200" y="3851756"/>
            <a:ext cx="32412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3536" y="3851756"/>
            <a:ext cx="3529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1620" y="3851756"/>
            <a:ext cx="3305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237312"/>
            <a:ext cx="463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G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2027" y="648866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Bradley Hand ITC" panose="03070402050302030203" pitchFamily="66" charset="0"/>
              </a:rPr>
              <a:t>SIC_19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9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36912"/>
            <a:ext cx="35052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8640"/>
                <a:ext cx="6707088" cy="6408712"/>
              </a:xfrm>
            </p:spPr>
            <p:txBody>
              <a:bodyPr>
                <a:normAutofit/>
              </a:bodyPr>
              <a:lstStyle/>
              <a:p>
                <a:r>
                  <a:rPr lang="en-GB" dirty="0" smtClean="0">
                    <a:latin typeface="Comic Sans MS" panose="030F0702030302020204" pitchFamily="66" charset="0"/>
                  </a:rPr>
                  <a:t>You have the graph of a cubic function,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𝑦</m:t>
                    </m:r>
                    <m:r>
                      <a:rPr lang="en-GB" i="1" dirty="0" smtClean="0">
                        <a:latin typeface="Cambria Math"/>
                      </a:rPr>
                      <m:t>=</m:t>
                    </m:r>
                    <m:r>
                      <a:rPr lang="en-GB" i="1" dirty="0" smtClean="0">
                        <a:latin typeface="Cambria Math"/>
                      </a:rPr>
                      <m:t>𝑓</m:t>
                    </m:r>
                    <m:r>
                      <a:rPr lang="en-GB" i="1" dirty="0" smtClean="0">
                        <a:latin typeface="Cambria Math"/>
                      </a:rPr>
                      <m:t>(</m:t>
                    </m:r>
                    <m:r>
                      <a:rPr lang="en-GB" i="1" dirty="0" smtClean="0">
                        <a:latin typeface="Cambria Math"/>
                      </a:rPr>
                      <m:t>𝑥</m:t>
                    </m:r>
                    <m:r>
                      <a:rPr lang="en-GB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r>
                  <a:rPr lang="en-GB" dirty="0" smtClean="0">
                    <a:latin typeface="Comic Sans MS" panose="030F0702030302020204" pitchFamily="66" charset="0"/>
                  </a:rPr>
                  <a:t>The roots of the equation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𝑓</m:t>
                    </m:r>
                    <m:r>
                      <a:rPr lang="en-GB" i="1" dirty="0" smtClean="0">
                        <a:latin typeface="Cambria Math"/>
                      </a:rPr>
                      <m:t>(</m:t>
                    </m:r>
                    <m:r>
                      <a:rPr lang="en-GB" i="1" dirty="0" smtClean="0">
                        <a:latin typeface="Cambria Math"/>
                      </a:rPr>
                      <m:t>𝑥</m:t>
                    </m:r>
                    <m:r>
                      <a:rPr lang="en-GB" i="1" dirty="0" smtClean="0">
                        <a:latin typeface="Cambria Math"/>
                      </a:rPr>
                      <m:t>)=0 </m:t>
                    </m:r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are labelled A, B and C.  They have coordinates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(</m:t>
                    </m:r>
                    <m:r>
                      <a:rPr lang="en-GB" i="1" dirty="0" smtClean="0">
                        <a:latin typeface="Cambria Math"/>
                      </a:rPr>
                      <m:t>𝑎</m:t>
                    </m:r>
                    <m:r>
                      <a:rPr lang="en-GB" i="1" dirty="0" smtClean="0">
                        <a:latin typeface="Cambria Math"/>
                      </a:rPr>
                      <m:t>,0), (</m:t>
                    </m:r>
                    <m:r>
                      <a:rPr lang="en-GB" i="1" dirty="0" smtClean="0">
                        <a:latin typeface="Cambria Math"/>
                      </a:rPr>
                      <m:t>𝑏</m:t>
                    </m:r>
                    <m:r>
                      <a:rPr lang="en-GB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 smtClean="0">
                    <a:latin typeface="Comic Sans MS" panose="030F0702030302020204" pitchFamily="66" charset="0"/>
                  </a:rPr>
                  <a:t>and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(</m:t>
                    </m:r>
                    <m:r>
                      <a:rPr lang="en-GB" i="1" dirty="0" smtClean="0">
                        <a:latin typeface="Cambria Math"/>
                      </a:rPr>
                      <m:t>𝑐</m:t>
                    </m:r>
                    <m:r>
                      <a:rPr lang="en-GB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dirty="0" smtClean="0"/>
                  <a:t>, </a:t>
                </a:r>
                <a:r>
                  <a:rPr lang="en-GB" dirty="0" smtClean="0">
                    <a:latin typeface="Comic Sans MS" panose="030F0702030302020204" pitchFamily="66" charset="0"/>
                  </a:rPr>
                  <a:t>respectively.</a:t>
                </a:r>
                <a:br>
                  <a:rPr lang="en-GB" dirty="0" smtClean="0">
                    <a:latin typeface="Comic Sans MS" panose="030F0702030302020204" pitchFamily="66" charset="0"/>
                  </a:rPr>
                </a:br>
                <a:endParaRPr lang="en-GB" dirty="0" smtClean="0">
                  <a:latin typeface="Comic Sans MS" panose="030F0702030302020204" pitchFamily="66" charset="0"/>
                </a:endParaRPr>
              </a:p>
              <a:p>
                <a:r>
                  <a:rPr lang="en-GB" dirty="0" smtClean="0">
                    <a:latin typeface="Comic Sans MS" panose="030F0702030302020204" pitchFamily="66" charset="0"/>
                  </a:rPr>
                  <a:t>Define the function.</a:t>
                </a:r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8640"/>
                <a:ext cx="6707088" cy="6408712"/>
              </a:xfrm>
              <a:blipFill rotWithShape="1">
                <a:blip r:embed="rId3"/>
                <a:stretch>
                  <a:fillRect l="-2000" t="-1237" r="-3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15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28663"/>
            <a:ext cx="89644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04256" y="3789040"/>
            <a:ext cx="32412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1528" y="3789040"/>
            <a:ext cx="3529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1074" y="3789040"/>
            <a:ext cx="3305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237312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H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2027" y="648866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Bradley Hand ITC" panose="03070402050302030203" pitchFamily="66" charset="0"/>
              </a:rPr>
              <a:t>SIC_19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8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36512" y="0"/>
                <a:ext cx="4572000" cy="3429000"/>
              </a:xfrm>
            </p:spPr>
            <p:txBody>
              <a:bodyPr>
                <a:normAutofit fontScale="62500" lnSpcReduction="20000"/>
              </a:bodyPr>
              <a:lstStyle/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You have the graph of a cubic function,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The roots of the equation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)=0 </m:t>
                    </m:r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are labelled A, B and C.  They have coordinates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𝑎</m:t>
                    </m:r>
                    <m:r>
                      <a:rPr lang="en-GB" sz="2400" i="1" dirty="0" smtClean="0">
                        <a:latin typeface="Cambria Math"/>
                      </a:rPr>
                      <m:t>,0), (</m:t>
                    </m:r>
                    <m:r>
                      <a:rPr lang="en-GB" sz="2400" i="1" dirty="0" smtClean="0">
                        <a:latin typeface="Cambria Math"/>
                      </a:rPr>
                      <m:t>𝑏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 smtClean="0"/>
                  <a:t>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and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𝑐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 smtClean="0"/>
                  <a:t>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respectively.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Define the function.</a:t>
                </a:r>
                <a:endParaRPr lang="en-GB" sz="2400" dirty="0" smtClean="0"/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Find the coordinates of point </a:t>
                </a:r>
                <a:r>
                  <a:rPr lang="en-GB" sz="2400" dirty="0" smtClean="0"/>
                  <a:t>M,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which lies on the graph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and is the centre of the circle that passes through B and C.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Draw a tangent to the graph at M and determine where it cuts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 smtClean="0"/>
                  <a:t>-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axis.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Use algebra to work out the equation of the tangent to check your accuracy.</a:t>
                </a:r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6512" y="0"/>
                <a:ext cx="4572000" cy="3429000"/>
              </a:xfrm>
              <a:blipFill rotWithShape="1">
                <a:blip r:embed="rId3"/>
                <a:stretch>
                  <a:fillRect l="-267" r="-14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65344" y="3095382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smtClean="0">
                <a:latin typeface="Bradley Hand ITC" panose="03070402050302030203" pitchFamily="66" charset="0"/>
              </a:rPr>
              <a:t>SIC_19</a:t>
            </a:r>
            <a:endParaRPr lang="en-GB" sz="1100" dirty="0">
              <a:latin typeface="Bradley Hand ITC" panose="03070402050302030203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72000" y="0"/>
                <a:ext cx="4572000" cy="3429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2400" dirty="0" smtClean="0">
                  <a:latin typeface="Comic Sans MS" panose="030F0702030302020204" pitchFamily="66" charset="0"/>
                </a:endParaRP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You have the graph of a cubic function,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The roots of the equation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)=0 </m:t>
                    </m:r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are labelled A, B and C.  They have coordinates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𝑎</m:t>
                    </m:r>
                    <m:r>
                      <a:rPr lang="en-GB" sz="2400" i="1" dirty="0" smtClean="0">
                        <a:latin typeface="Cambria Math"/>
                      </a:rPr>
                      <m:t>,0), (</m:t>
                    </m:r>
                    <m:r>
                      <a:rPr lang="en-GB" sz="2400" i="1" dirty="0" smtClean="0">
                        <a:latin typeface="Cambria Math"/>
                      </a:rPr>
                      <m:t>𝑏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 smtClean="0"/>
                  <a:t>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and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𝑐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 smtClean="0"/>
                  <a:t>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respectively.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Define the function.</a:t>
                </a:r>
                <a:endParaRPr lang="en-GB" sz="2400" dirty="0" smtClean="0"/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Find the coordinates of point </a:t>
                </a:r>
                <a:r>
                  <a:rPr lang="en-GB" sz="2400" dirty="0" smtClean="0"/>
                  <a:t>M,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which lies on the graph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and is the centre of the circle that passes through B and C.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Draw a tangent to the graph at M and determine where it cuts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 smtClean="0"/>
                  <a:t>-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axis.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Use algebra to work out the equation of the tangent to check your accuracy.</a:t>
                </a:r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0"/>
                <a:ext cx="4572000" cy="3429000"/>
              </a:xfrm>
              <a:prstGeom prst="rect">
                <a:avLst/>
              </a:prstGeom>
              <a:blipFill rotWithShape="1">
                <a:blip r:embed="rId4"/>
                <a:stretch>
                  <a:fillRect l="-267" r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973856" y="3140968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smtClean="0">
                <a:latin typeface="Bradley Hand ITC" panose="03070402050302030203" pitchFamily="66" charset="0"/>
              </a:rPr>
              <a:t>SIC_19</a:t>
            </a:r>
            <a:endParaRPr lang="en-GB" sz="1100" dirty="0">
              <a:latin typeface="Bradley Hand ITC" panose="03070402050302030203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-36512" y="3429000"/>
                <a:ext cx="4572000" cy="3429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2400" dirty="0" smtClean="0">
                  <a:latin typeface="Comic Sans MS" panose="030F0702030302020204" pitchFamily="66" charset="0"/>
                </a:endParaRP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You have the graph of a cubic function,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The roots of the equation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)=0 </m:t>
                    </m:r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are labelled A, B and C.  They have coordinates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𝑎</m:t>
                    </m:r>
                    <m:r>
                      <a:rPr lang="en-GB" sz="2400" i="1" dirty="0" smtClean="0">
                        <a:latin typeface="Cambria Math"/>
                      </a:rPr>
                      <m:t>,0), (</m:t>
                    </m:r>
                    <m:r>
                      <a:rPr lang="en-GB" sz="2400" i="1" dirty="0" smtClean="0">
                        <a:latin typeface="Cambria Math"/>
                      </a:rPr>
                      <m:t>𝑏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 smtClean="0"/>
                  <a:t>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and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𝑐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 smtClean="0"/>
                  <a:t>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respectively.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Define the function.</a:t>
                </a:r>
                <a:endParaRPr lang="en-GB" sz="2400" dirty="0" smtClean="0"/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Find the coordinates of point </a:t>
                </a:r>
                <a:r>
                  <a:rPr lang="en-GB" sz="2400" dirty="0" smtClean="0"/>
                  <a:t>M,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which lies on the graph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and is the centre of the circle that passes through B and C.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Draw a tangent to the graph at M and determine where it cuts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 smtClean="0"/>
                  <a:t>-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axis.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Use algebra to work out the equation of the tangent to check your accuracy.</a:t>
                </a:r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429000"/>
                <a:ext cx="4572000" cy="3429000"/>
              </a:xfrm>
              <a:prstGeom prst="rect">
                <a:avLst/>
              </a:prstGeom>
              <a:blipFill rotWithShape="1">
                <a:blip r:embed="rId5"/>
                <a:stretch>
                  <a:fillRect l="-267" r="-14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65344" y="6524382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smtClean="0">
                <a:latin typeface="Bradley Hand ITC" panose="03070402050302030203" pitchFamily="66" charset="0"/>
              </a:rPr>
              <a:t>SIC_19</a:t>
            </a:r>
            <a:endParaRPr lang="en-GB" sz="1100" dirty="0">
              <a:latin typeface="Bradley Hand ITC" panose="03070402050302030203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4572000" y="3429000"/>
                <a:ext cx="4572000" cy="3429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2400" dirty="0" smtClean="0">
                  <a:latin typeface="Comic Sans MS" panose="030F0702030302020204" pitchFamily="66" charset="0"/>
                </a:endParaRP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You have the graph of a cubic function,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The roots of the equation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)=0 </m:t>
                    </m:r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are labelled A, B and C.  They have coordinates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𝑎</m:t>
                    </m:r>
                    <m:r>
                      <a:rPr lang="en-GB" sz="2400" i="1" dirty="0" smtClean="0">
                        <a:latin typeface="Cambria Math"/>
                      </a:rPr>
                      <m:t>,0), (</m:t>
                    </m:r>
                    <m:r>
                      <a:rPr lang="en-GB" sz="2400" i="1" dirty="0" smtClean="0">
                        <a:latin typeface="Cambria Math"/>
                      </a:rPr>
                      <m:t>𝑏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 smtClean="0"/>
                  <a:t>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and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𝑐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 smtClean="0"/>
                  <a:t>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respectively.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Define the function.</a:t>
                </a:r>
                <a:endParaRPr lang="en-GB" sz="2400" dirty="0" smtClean="0"/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Find the coordinates of point </a:t>
                </a:r>
                <a:r>
                  <a:rPr lang="en-GB" sz="2400" dirty="0" smtClean="0"/>
                  <a:t>M,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which lies on the graph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, 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and is the centre of the circle that passes through B and C.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Draw a tangent to the graph at M and determine where it cuts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 smtClean="0"/>
                  <a:t>-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axis.</a:t>
                </a: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Use algebra to work out the equation of the tangent to check your accuracy.</a:t>
                </a:r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29000"/>
                <a:ext cx="4572000" cy="3429000"/>
              </a:xfrm>
              <a:prstGeom prst="rect">
                <a:avLst/>
              </a:prstGeom>
              <a:blipFill rotWithShape="1">
                <a:blip r:embed="rId6"/>
                <a:stretch>
                  <a:fillRect l="-267" r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973856" y="6569968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smtClean="0">
                <a:latin typeface="Bradley Hand ITC" panose="03070402050302030203" pitchFamily="66" charset="0"/>
              </a:rPr>
              <a:t>SIC_19</a:t>
            </a:r>
            <a:endParaRPr lang="en-GB" sz="11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3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09613"/>
            <a:ext cx="8856984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40160" y="3203684"/>
            <a:ext cx="32412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3203684"/>
            <a:ext cx="3529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3203684"/>
            <a:ext cx="3305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237312"/>
            <a:ext cx="409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I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2027" y="648866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Bradley Hand ITC" panose="03070402050302030203" pitchFamily="66" charset="0"/>
              </a:rPr>
              <a:t>SIC_19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5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47713"/>
            <a:ext cx="885698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64288" y="3284984"/>
            <a:ext cx="32412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3284984"/>
            <a:ext cx="3529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3284984"/>
            <a:ext cx="3305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237312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J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2027" y="648866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Bradley Hand ITC" panose="03070402050302030203" pitchFamily="66" charset="0"/>
              </a:rPr>
              <a:t>SIC_19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00088"/>
            <a:ext cx="8928991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56184" y="3275692"/>
            <a:ext cx="32412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9680" y="3275692"/>
            <a:ext cx="3529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3275692"/>
            <a:ext cx="3305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23731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K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2027" y="648866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Bradley Hand ITC" panose="03070402050302030203" pitchFamily="66" charset="0"/>
              </a:rPr>
              <a:t>SIC_19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36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00200" y="3851756"/>
            <a:ext cx="32412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544" y="3851756"/>
            <a:ext cx="3529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3851756"/>
            <a:ext cx="3305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237312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L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2027" y="648866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Bradley Hand ITC" panose="03070402050302030203" pitchFamily="66" charset="0"/>
              </a:rPr>
              <a:t>SIC_19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8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096" y="1803226"/>
            <a:ext cx="39624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8640"/>
                <a:ext cx="8229600" cy="21602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>
                    <a:latin typeface="Comic Sans MS" panose="030F0702030302020204" pitchFamily="66" charset="0"/>
                  </a:rPr>
                  <a:t>Find the coordinates of point </a:t>
                </a:r>
                <a:r>
                  <a:rPr lang="en-GB" dirty="0" smtClean="0"/>
                  <a:t>M, </a:t>
                </a:r>
                <a:r>
                  <a:rPr lang="en-GB" dirty="0" smtClean="0">
                    <a:latin typeface="Comic Sans MS" panose="030F0702030302020204" pitchFamily="66" charset="0"/>
                  </a:rPr>
                  <a:t>which lies on the graph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𝑦</m:t>
                    </m:r>
                    <m:r>
                      <a:rPr lang="en-GB" i="1" dirty="0" smtClean="0">
                        <a:latin typeface="Cambria Math"/>
                      </a:rPr>
                      <m:t>=</m:t>
                    </m:r>
                    <m:r>
                      <a:rPr lang="en-GB" i="1" dirty="0" smtClean="0">
                        <a:latin typeface="Cambria Math"/>
                      </a:rPr>
                      <m:t>𝑓</m:t>
                    </m:r>
                    <m:r>
                      <a:rPr lang="en-GB" i="1" dirty="0" smtClean="0">
                        <a:latin typeface="Cambria Math"/>
                      </a:rPr>
                      <m:t>(</m:t>
                    </m:r>
                    <m:r>
                      <a:rPr lang="en-GB" i="1" dirty="0" smtClean="0">
                        <a:latin typeface="Cambria Math"/>
                      </a:rPr>
                      <m:t>𝑥</m:t>
                    </m:r>
                    <m:r>
                      <a:rPr lang="en-GB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, </a:t>
                </a:r>
                <a:r>
                  <a:rPr lang="en-GB" dirty="0" smtClean="0">
                    <a:latin typeface="Comic Sans MS" panose="030F0702030302020204" pitchFamily="66" charset="0"/>
                  </a:rPr>
                  <a:t>and is the centre of the circle that passes through B and C.</a:t>
                </a:r>
              </a:p>
              <a:p>
                <a:pPr marL="0" indent="0">
                  <a:buNone/>
                </a:pPr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8640"/>
                <a:ext cx="8229600" cy="2160240"/>
              </a:xfrm>
              <a:blipFill rotWithShape="1">
                <a:blip r:embed="rId3"/>
                <a:stretch>
                  <a:fillRect l="-1852" t="-3672" r="-3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42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13681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>
                    <a:latin typeface="Comic Sans MS" panose="030F0702030302020204" pitchFamily="66" charset="0"/>
                  </a:rPr>
                  <a:t>Draw a tangent to the graph at M and determine where it cuts the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-</a:t>
                </a:r>
                <a:r>
                  <a:rPr lang="en-GB" dirty="0">
                    <a:latin typeface="Comic Sans MS" panose="030F0702030302020204" pitchFamily="66" charset="0"/>
                  </a:rPr>
                  <a:t>axis.</a:t>
                </a:r>
              </a:p>
              <a:p>
                <a:pPr marL="0" indent="0">
                  <a:buNone/>
                </a:pPr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1368152"/>
              </a:xfrm>
              <a:blipFill rotWithShape="1">
                <a:blip r:embed="rId2"/>
                <a:stretch>
                  <a:fillRect l="-1852" t="-5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41052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3455129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Use algebra to work out the equation of the tangent to check your accuracy.</a:t>
            </a:r>
          </a:p>
        </p:txBody>
      </p:sp>
    </p:spTree>
    <p:extLst>
      <p:ext uri="{BB962C8B-B14F-4D97-AF65-F5344CB8AC3E}">
        <p14:creationId xmlns:p14="http://schemas.microsoft.com/office/powerpoint/2010/main" val="113979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44624"/>
                <a:ext cx="7056784" cy="650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Comic Sans MS" panose="030F0702030302020204" pitchFamily="66" charset="0"/>
                  </a:rPr>
                  <a:t>Equation  of the cubic:</a:t>
                </a:r>
                <a:endParaRPr lang="en-GB" b="0" dirty="0" smtClean="0"/>
              </a:p>
              <a:p>
                <a:r>
                  <a:rPr lang="en-GB" b="0" dirty="0" smtClean="0"/>
                  <a:t> 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endParaRPr lang="en-GB" b="0" dirty="0" smtClean="0"/>
              </a:p>
              <a:p>
                <a:r>
                  <a:rPr lang="en-GB" b="0" dirty="0" smtClean="0"/>
                  <a:t> 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</m:e>
                        </m:d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𝑏𝑐</m:t>
                        </m:r>
                      </m:e>
                    </m:d>
                  </m:oMath>
                </a14:m>
                <a:endParaRPr lang="en-GB" dirty="0" smtClean="0"/>
              </a:p>
              <a:p>
                <a:r>
                  <a:rPr lang="en-GB" b="0" dirty="0" smtClean="0"/>
                  <a:t>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y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h𝑥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</m:t>
                    </m:r>
                    <m:r>
                      <a:rPr lang="en-GB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𝑏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</m:d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𝑎𝑏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𝑏𝑐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𝑐𝑎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−</m:t>
                    </m:r>
                    <m:r>
                      <a:rPr lang="en-GB" b="0" i="1" smtClean="0">
                        <a:latin typeface="Cambria Math"/>
                      </a:rPr>
                      <m:t>h𝑎𝑏𝑐</m:t>
                    </m:r>
                  </m:oMath>
                </a14:m>
                <a:endParaRPr lang="en-GB" b="0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GB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=3</m:t>
                    </m:r>
                    <m:r>
                      <a:rPr lang="en-GB" b="0" i="1" smtClean="0">
                        <a:latin typeface="Cambria Math"/>
                      </a:rPr>
                      <m:t>h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−2</m:t>
                    </m:r>
                    <m:r>
                      <a:rPr lang="en-GB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𝑏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𝑎𝑏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𝑏𝑐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𝑐𝑎</m:t>
                        </m:r>
                      </m:e>
                    </m:d>
                  </m:oMath>
                </a14:m>
                <a:endParaRPr lang="en-GB" b="0" dirty="0" smtClean="0"/>
              </a:p>
              <a:p>
                <a:endParaRPr lang="en-GB" dirty="0" smtClean="0"/>
              </a:p>
              <a:p>
                <a:r>
                  <a:rPr lang="en-GB" dirty="0" smtClean="0">
                    <a:latin typeface="Comic Sans MS" panose="030F0702030302020204" pitchFamily="66" charset="0"/>
                  </a:rPr>
                  <a:t>At M,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smtClean="0"/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i="1">
                          <a:latin typeface="Cambria Math"/>
                        </a:rPr>
                        <m:t>=3</m:t>
                      </m:r>
                      <m:r>
                        <a:rPr lang="en-GB" b="0" i="1" smtClean="0">
                          <a:latin typeface="Cambria Math"/>
                        </a:rPr>
                        <m:t>h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−2</m:t>
                      </m:r>
                      <m:r>
                        <a:rPr lang="en-GB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𝑎</m:t>
                          </m:r>
                          <m:r>
                            <a:rPr lang="en-GB" i="1">
                              <a:latin typeface="Cambria Math"/>
                            </a:rPr>
                            <m:t>+</m:t>
                          </m:r>
                          <m:r>
                            <a:rPr lang="en-GB" i="1">
                              <a:latin typeface="Cambria Math"/>
                            </a:rPr>
                            <m:t>𝑏</m:t>
                          </m:r>
                          <m:r>
                            <a:rPr lang="en-GB" i="1">
                              <a:latin typeface="Cambria Math"/>
                            </a:rPr>
                            <m:t>+</m:t>
                          </m:r>
                          <m:r>
                            <a:rPr lang="en-GB" i="1">
                              <a:latin typeface="Cambria Math"/>
                            </a:rPr>
                            <m:t>𝑐</m:t>
                          </m:r>
                        </m:e>
                      </m:d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𝑎𝑏</m:t>
                          </m:r>
                          <m:r>
                            <a:rPr lang="en-GB" i="1">
                              <a:latin typeface="Cambria Math"/>
                            </a:rPr>
                            <m:t>+</m:t>
                          </m:r>
                          <m:r>
                            <a:rPr lang="en-GB" i="1">
                              <a:latin typeface="Cambria Math"/>
                            </a:rPr>
                            <m:t>𝑏𝑐</m:t>
                          </m:r>
                          <m:r>
                            <a:rPr lang="en-GB" i="1">
                              <a:latin typeface="Cambria Math"/>
                            </a:rPr>
                            <m:t>+</m:t>
                          </m:r>
                          <m:r>
                            <a:rPr lang="en-GB" i="1">
                              <a:latin typeface="Cambria Math"/>
                            </a:rPr>
                            <m:t>𝑐𝑎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 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i="1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</a:rPr>
                          <m:t>𝑏𝑐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 smtClean="0"/>
                  <a:t>  </a:t>
                </a:r>
                <a:br>
                  <a:rPr lang="en-GB" dirty="0" smtClean="0"/>
                </a:br>
                <a:endParaRPr lang="en-GB" dirty="0" smtClean="0"/>
              </a:p>
              <a:p>
                <a:r>
                  <a:rPr lang="en-GB" dirty="0" smtClean="0"/>
                  <a:t> 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  <m:r>
                              <a:rPr lang="en-GB" i="1">
                                <a:latin typeface="Cambria Math"/>
                              </a:rPr>
                              <m:t>+</m:t>
                            </m:r>
                            <m:r>
                              <a:rPr lang="en-GB" i="1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>
                    <a:latin typeface="Comic Sans MS" panose="030F0702030302020204" pitchFamily="66" charset="0"/>
                  </a:rPr>
                  <a:t>At M,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  <m:r>
                              <a:rPr lang="en-GB" i="1">
                                <a:latin typeface="Cambria Math"/>
                              </a:rPr>
                              <m:t>+</m:t>
                            </m:r>
                            <m:r>
                              <a:rPr lang="en-GB" i="1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GB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, </a:t>
                </a:r>
              </a:p>
              <a:p>
                <a:r>
                  <a:rPr lang="en-GB" dirty="0" smtClean="0"/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  <m:r>
                              <a:rPr lang="en-GB" i="1">
                                <a:latin typeface="Cambria Math"/>
                              </a:rPr>
                              <m:t>+</m:t>
                            </m:r>
                            <m:r>
                              <a:rPr lang="en-GB" i="1">
                                <a:latin typeface="Cambria Math"/>
                              </a:rPr>
                              <m:t>𝑐</m:t>
                            </m:r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  <m:r>
                              <a:rPr lang="en-GB" i="1">
                                <a:latin typeface="Cambria Math"/>
                              </a:rPr>
                              <m:t>+</m:t>
                            </m:r>
                            <m:r>
                              <a:rPr lang="en-GB" i="1">
                                <a:latin typeface="Cambria Math"/>
                              </a:rPr>
                              <m:t>𝑐</m:t>
                            </m:r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endParaRPr lang="en-GB" b="0" dirty="0" smtClean="0"/>
              </a:p>
              <a:p>
                <a:r>
                  <a:rPr lang="en-GB" b="0" dirty="0" smtClean="0"/>
                  <a:t> 		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−2</m:t>
                        </m:r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𝑏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GB" dirty="0" smtClean="0"/>
              </a:p>
              <a:p>
                <a:endParaRPr lang="en-GB" b="0" dirty="0" smtClean="0"/>
              </a:p>
              <a:p>
                <a:r>
                  <a:rPr lang="en-GB" b="0" dirty="0" smtClean="0"/>
                  <a:t> 		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8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𝑏</m:t>
                        </m:r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</m:d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4624"/>
                <a:ext cx="7056784" cy="6509924"/>
              </a:xfrm>
              <a:prstGeom prst="rect">
                <a:avLst/>
              </a:prstGeom>
              <a:blipFill rotWithShape="1">
                <a:blip r:embed="rId2"/>
                <a:stretch>
                  <a:fillRect l="-691" t="-4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868144" y="3851756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Gradient at M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28030" y="5949280"/>
                <a:ext cx="2185663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-coordinate of 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030" y="5949280"/>
                <a:ext cx="2185663" cy="453137"/>
              </a:xfrm>
              <a:prstGeom prst="rect">
                <a:avLst/>
              </a:prstGeom>
              <a:blipFill rotWithShape="1">
                <a:blip r:embed="rId3"/>
                <a:stretch>
                  <a:fillRect l="-557" r="-1114" b="-20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96136" y="2132856"/>
                <a:ext cx="2181687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-coordinate of 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132856"/>
                <a:ext cx="2181687" cy="453137"/>
              </a:xfrm>
              <a:prstGeom prst="rect">
                <a:avLst/>
              </a:prstGeom>
              <a:blipFill rotWithShape="1">
                <a:blip r:embed="rId4"/>
                <a:stretch>
                  <a:fillRect r="-838" b="-20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21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528" y="110770"/>
                <a:ext cx="8532440" cy="6322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 smtClean="0">
                    <a:latin typeface="Comic Sans MS" panose="030F0702030302020204" pitchFamily="66" charset="0"/>
                  </a:rPr>
                  <a:t>Equation of tangent:</a:t>
                </a:r>
              </a:p>
              <a:p>
                <a:r>
                  <a:rPr lang="en-GB" b="0" dirty="0" smtClean="0"/>
                  <a:t>	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𝑚𝑥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GB" b="0" dirty="0" smtClean="0"/>
                  <a:t>  	   </a:t>
                </a:r>
                <a:r>
                  <a:rPr lang="en-GB" b="0" dirty="0" smtClean="0">
                    <a:latin typeface="Comic Sans MS" panose="030F0702030302020204" pitchFamily="66" charset="0"/>
                  </a:rPr>
                  <a:t>(we are already using</a:t>
                </a:r>
                <a:r>
                  <a:rPr lang="en-GB" b="0" dirty="0" smtClean="0"/>
                  <a:t> c</a:t>
                </a:r>
                <a:r>
                  <a:rPr lang="en-GB" b="0" dirty="0" smtClean="0">
                    <a:latin typeface="Comic Sans MS" panose="030F0702030302020204" pitchFamily="66" charset="0"/>
                  </a:rPr>
                  <a:t>)</a:t>
                </a:r>
              </a:p>
              <a:p>
                <a:r>
                  <a:rPr lang="en-GB" b="0" dirty="0" smtClean="0"/>
                  <a:t> 		</a:t>
                </a:r>
              </a:p>
              <a:p>
                <a:r>
                  <a:rPr lang="en-GB" b="0" dirty="0" smtClean="0"/>
                  <a:t> 		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𝑚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𝑑</m:t>
                    </m:r>
                  </m:oMath>
                </a14:m>
                <a:endParaRPr lang="en-GB" b="0" i="1" dirty="0" smtClean="0">
                  <a:latin typeface="Cambria Math"/>
                </a:endParaRPr>
              </a:p>
              <a:p>
                <a:r>
                  <a:rPr lang="en-GB" dirty="0" smtClean="0"/>
                  <a:t>  </a:t>
                </a:r>
              </a:p>
              <a:p>
                <a:r>
                  <a:rPr lang="en-GB" dirty="0"/>
                  <a:t> </a:t>
                </a:r>
                <a:r>
                  <a:rPr lang="en-GB" dirty="0" smtClean="0"/>
                  <a:t>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8</m:t>
                        </m:r>
                      </m:den>
                    </m:f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2</m:t>
                        </m:r>
                        <m:r>
                          <a:rPr lang="en-GB" i="1">
                            <a:latin typeface="Cambria Math"/>
                          </a:rPr>
                          <m:t>𝑎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𝑏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𝑐</m:t>
                        </m:r>
                      </m:e>
                    </m:d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  <m:r>
                              <a:rPr lang="en-GB" i="1">
                                <a:latin typeface="Cambria Math"/>
                              </a:rPr>
                              <m:t>−</m:t>
                            </m:r>
                            <m:r>
                              <a:rPr lang="en-GB" i="1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i="1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GB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𝑑</m:t>
                    </m:r>
                  </m:oMath>
                </a14:m>
                <a:endParaRPr lang="en-GB" dirty="0"/>
              </a:p>
              <a:p>
                <a:endParaRPr lang="en-GB" b="0" i="1" dirty="0" smtClean="0">
                  <a:latin typeface="Cambria Math"/>
                </a:endParaRPr>
              </a:p>
              <a:p>
                <a:r>
                  <a:rPr lang="en-GB" b="0" dirty="0" smtClean="0"/>
                  <a:t> 	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𝑑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h𝑎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GB" b="0" dirty="0" smtClean="0"/>
              </a:p>
              <a:p>
                <a:endParaRPr lang="en-GB" dirty="0" smtClean="0"/>
              </a:p>
              <a:p>
                <a:r>
                  <a:rPr lang="en-GB" b="0" dirty="0" smtClean="0"/>
                  <a:t> 	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  <m:r>
                          <a:rPr lang="en-GB" i="1"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GB" b="0" dirty="0" smtClean="0"/>
              </a:p>
              <a:p>
                <a:endParaRPr lang="en-GB" b="0" i="1" dirty="0" smtClean="0">
                  <a:latin typeface="Cambria Math"/>
                </a:endParaRPr>
              </a:p>
              <a:p>
                <a:r>
                  <a:rPr lang="en-GB" i="1" dirty="0">
                    <a:latin typeface="Cambria Math"/>
                  </a:rPr>
                  <a:t> </a:t>
                </a:r>
                <a:r>
                  <a:rPr lang="en-GB" i="1" dirty="0" smtClean="0">
                    <a:latin typeface="Cambria Math"/>
                  </a:rPr>
                  <a:t>		    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GB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GB" b="0" dirty="0" smtClean="0"/>
              </a:p>
              <a:p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			When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𝑦</m:t>
                    </m:r>
                    <m:r>
                      <a:rPr lang="en-GB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 smtClean="0"/>
                  <a:t>, 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𝑥</m:t>
                    </m:r>
                    <m:r>
                      <a:rPr lang="en-GB" i="1" dirty="0" smtClean="0">
                        <a:latin typeface="Cambria Math"/>
                      </a:rPr>
                      <m:t>=</m:t>
                    </m:r>
                    <m:r>
                      <a:rPr lang="en-GB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GB" dirty="0" smtClean="0"/>
                  <a:t>.  </a:t>
                </a:r>
              </a:p>
              <a:p>
                <a:pPr algn="ctr"/>
                <a:endParaRPr lang="en-GB" dirty="0" smtClean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000" dirty="0" smtClean="0">
                    <a:latin typeface="Comic Sans MS" panose="030F0702030302020204" pitchFamily="66" charset="0"/>
                  </a:rPr>
                  <a:t>Therefore, the tangent passes through the first root, EVERY TIME.</a:t>
                </a:r>
                <a:br>
                  <a:rPr lang="en-GB" sz="2000" dirty="0" smtClean="0">
                    <a:latin typeface="Comic Sans MS" panose="030F0702030302020204" pitchFamily="66" charset="0"/>
                  </a:rPr>
                </a:br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000" dirty="0" smtClean="0">
                    <a:latin typeface="Comic Sans MS" panose="030F0702030302020204" pitchFamily="66" charset="0"/>
                  </a:rPr>
                  <a:t>How accurate was your tangent?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0770"/>
                <a:ext cx="8532440" cy="6322308"/>
              </a:xfrm>
              <a:prstGeom prst="rect">
                <a:avLst/>
              </a:prstGeom>
              <a:blipFill rotWithShape="1">
                <a:blip r:embed="rId2"/>
                <a:stretch>
                  <a:fillRect l="-571" t="-3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1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1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 to teacher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same will work if they started with the first two roots, i.e. the tangent should then go through the third</a:t>
            </a:r>
            <a:r>
              <a:rPr lang="en-GB" dirty="0" smtClean="0"/>
              <a:t>.</a:t>
            </a:r>
          </a:p>
          <a:p>
            <a:r>
              <a:rPr lang="en-GB" dirty="0" smtClean="0"/>
              <a:t>In fact, the tangent at the midpoint of any pair of roots will go through the remaining root! </a:t>
            </a:r>
            <a:r>
              <a:rPr lang="en-GB" smtClean="0"/>
              <a:t>With thanks to </a:t>
            </a:r>
            <a:r>
              <a:rPr lang="en-GB" dirty="0" smtClean="0"/>
              <a:t>Mark Richards of Lancaster Grammar Schools for Girls.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48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90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5353</TotalTime>
  <Words>1886</Words>
  <Application>Microsoft Office PowerPoint</Application>
  <PresentationFormat>On-screen Show (4:3)</PresentationFormat>
  <Paragraphs>220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Cubic Tangent Circle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 to teacher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Cubic Tangent Circle</dc:title>
  <dc:creator>John</dc:creator>
  <cp:lastModifiedBy>John</cp:lastModifiedBy>
  <cp:revision>33</cp:revision>
  <cp:lastPrinted>2015-03-20T14:28:21Z</cp:lastPrinted>
  <dcterms:created xsi:type="dcterms:W3CDTF">2014-06-05T14:08:01Z</dcterms:created>
  <dcterms:modified xsi:type="dcterms:W3CDTF">2015-06-13T14:25:24Z</dcterms:modified>
</cp:coreProperties>
</file>