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5" r:id="rId3"/>
    <p:sldId id="259" r:id="rId4"/>
    <p:sldId id="260" r:id="rId5"/>
    <p:sldId id="268" r:id="rId6"/>
    <p:sldId id="262" r:id="rId7"/>
    <p:sldId id="263" r:id="rId8"/>
    <p:sldId id="267" r:id="rId9"/>
    <p:sldId id="266" r:id="rId10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5BB0DB4-5DCF-4C12-827B-4EAABF61B86B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5DEAE19-528E-490D-A6F0-DCE30E51C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706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F923-E77B-4BEC-82B8-9013CC32D4E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A0D8-08AD-452C-BA6B-8624ADA6F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41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F923-E77B-4BEC-82B8-9013CC32D4E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A0D8-08AD-452C-BA6B-8624ADA6F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0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F923-E77B-4BEC-82B8-9013CC32D4E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A0D8-08AD-452C-BA6B-8624ADA6F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94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F923-E77B-4BEC-82B8-9013CC32D4E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A0D8-08AD-452C-BA6B-8624ADA6F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82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F923-E77B-4BEC-82B8-9013CC32D4E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A0D8-08AD-452C-BA6B-8624ADA6F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28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F923-E77B-4BEC-82B8-9013CC32D4E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A0D8-08AD-452C-BA6B-8624ADA6F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56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F923-E77B-4BEC-82B8-9013CC32D4E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A0D8-08AD-452C-BA6B-8624ADA6F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9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F923-E77B-4BEC-82B8-9013CC32D4E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A0D8-08AD-452C-BA6B-8624ADA6F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36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F923-E77B-4BEC-82B8-9013CC32D4E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A0D8-08AD-452C-BA6B-8624ADA6F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11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F923-E77B-4BEC-82B8-9013CC32D4E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A0D8-08AD-452C-BA6B-8624ADA6F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88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F923-E77B-4BEC-82B8-9013CC32D4E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A0D8-08AD-452C-BA6B-8624ADA6F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823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8F923-E77B-4BEC-82B8-9013CC32D4ED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5A0D8-08AD-452C-BA6B-8624ADA6F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46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Brackets out, brackets in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Risp</a:t>
            </a:r>
            <a:r>
              <a:rPr lang="en-GB" dirty="0" smtClean="0"/>
              <a:t>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2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8958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BRACKETS OUT, BRACKETS IN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260" y="908720"/>
            <a:ext cx="86822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Pick three different, non-zero integers between -5 and 5 that don’t sum to zero.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Place all of the permutations of these numbers in the boxes below.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4123531" cy="401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591075" y="6364465"/>
            <a:ext cx="41573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31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Multiply them all out</a:t>
            </a:r>
            <a:r>
              <a:rPr lang="en-GB" dirty="0">
                <a:solidFill>
                  <a:srgbClr val="FF0000"/>
                </a:solidFill>
              </a:rPr>
              <a:t>.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Then add all the results together. 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Now take this sum: can you factorise it? 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Compare notes with your colleagues once you have tried to do this. Do you notice anything? 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Does it matter what the starting list of numbers is? Can you make any conjectures? Can you prove these? </a:t>
            </a:r>
          </a:p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8958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BRACKETS OUT, BRACKETS IN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83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85623"/>
            <a:ext cx="4123531" cy="401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8958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BRACKETS OUT, BRACKETS IN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59632" y="1268760"/>
            <a:ext cx="2483218" cy="598423"/>
            <a:chOff x="1259632" y="1268760"/>
            <a:chExt cx="2483218" cy="5984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1259632" y="1268760"/>
                  <a:ext cx="516873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latin typeface="Cambria Math"/>
                          </a:rPr>
                          <m:t>𝑎</m:t>
                        </m:r>
                      </m:oMath>
                    </m:oMathPara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9632" y="1268760"/>
                  <a:ext cx="516873" cy="58477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2110911" y="1282408"/>
                  <a:ext cx="507895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latin typeface="Cambria Math"/>
                          </a:rPr>
                          <m:t>𝑏</m:t>
                        </m:r>
                      </m:oMath>
                    </m:oMathPara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0911" y="1282408"/>
                  <a:ext cx="507895" cy="58477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3263039" y="1268760"/>
                  <a:ext cx="47981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63039" y="1268760"/>
                  <a:ext cx="479811" cy="58477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Group 7"/>
          <p:cNvGrpSpPr/>
          <p:nvPr/>
        </p:nvGrpSpPr>
        <p:grpSpPr>
          <a:xfrm>
            <a:off x="1259632" y="1966481"/>
            <a:ext cx="2511302" cy="598423"/>
            <a:chOff x="1259632" y="1268760"/>
            <a:chExt cx="2511302" cy="5984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259632" y="1268760"/>
                  <a:ext cx="516873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latin typeface="Cambria Math"/>
                          </a:rPr>
                          <m:t>𝑎</m:t>
                        </m:r>
                      </m:oMath>
                    </m:oMathPara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9632" y="1268760"/>
                  <a:ext cx="516873" cy="58477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2110911" y="1282408"/>
                  <a:ext cx="479810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0911" y="1282408"/>
                  <a:ext cx="479810" cy="58477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263039" y="1268760"/>
                  <a:ext cx="507895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latin typeface="Cambria Math"/>
                          </a:rPr>
                          <m:t>𝑏</m:t>
                        </m:r>
                      </m:oMath>
                    </m:oMathPara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63039" y="1268760"/>
                  <a:ext cx="507895" cy="58477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1259632" y="2623264"/>
            <a:ext cx="2483218" cy="598423"/>
            <a:chOff x="1259632" y="1268760"/>
            <a:chExt cx="2483218" cy="5984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259632" y="1268760"/>
                  <a:ext cx="507895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latin typeface="Cambria Math"/>
                          </a:rPr>
                          <m:t>𝑏</m:t>
                        </m:r>
                      </m:oMath>
                    </m:oMathPara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9632" y="1268760"/>
                  <a:ext cx="507895" cy="58477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2110911" y="1282408"/>
                  <a:ext cx="516872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latin typeface="Cambria Math"/>
                          </a:rPr>
                          <m:t>𝑎</m:t>
                        </m:r>
                      </m:oMath>
                    </m:oMathPara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0911" y="1282408"/>
                  <a:ext cx="516872" cy="58477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3263039" y="1268760"/>
                  <a:ext cx="47981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63039" y="1268760"/>
                  <a:ext cx="479811" cy="584775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up 15"/>
          <p:cNvGrpSpPr/>
          <p:nvPr/>
        </p:nvGrpSpPr>
        <p:grpSpPr>
          <a:xfrm>
            <a:off x="1259632" y="3293689"/>
            <a:ext cx="2520280" cy="598423"/>
            <a:chOff x="1259632" y="1268760"/>
            <a:chExt cx="2520280" cy="5984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259632" y="1268760"/>
                  <a:ext cx="507895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latin typeface="Cambria Math"/>
                          </a:rPr>
                          <m:t>𝑏</m:t>
                        </m:r>
                      </m:oMath>
                    </m:oMathPara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9632" y="1268760"/>
                  <a:ext cx="507895" cy="58477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2110911" y="1282408"/>
                  <a:ext cx="479810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0911" y="1282408"/>
                  <a:ext cx="479810" cy="584775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3263039" y="1268760"/>
                  <a:ext cx="516873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latin typeface="Cambria Math"/>
                          </a:rPr>
                          <m:t>𝑎</m:t>
                        </m:r>
                      </m:oMath>
                    </m:oMathPara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63039" y="1268760"/>
                  <a:ext cx="516873" cy="58477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Group 19"/>
          <p:cNvGrpSpPr/>
          <p:nvPr/>
        </p:nvGrpSpPr>
        <p:grpSpPr>
          <a:xfrm>
            <a:off x="1259632" y="3977768"/>
            <a:ext cx="2511303" cy="598423"/>
            <a:chOff x="1259632" y="1268760"/>
            <a:chExt cx="2511303" cy="5984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1259632" y="1268760"/>
                  <a:ext cx="479810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9632" y="1268760"/>
                  <a:ext cx="479810" cy="584775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2110911" y="1282408"/>
                  <a:ext cx="516872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latin typeface="Cambria Math"/>
                          </a:rPr>
                          <m:t>𝑎</m:t>
                        </m:r>
                      </m:oMath>
                    </m:oMathPara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0911" y="1282408"/>
                  <a:ext cx="516872" cy="584775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3263039" y="1268760"/>
                  <a:ext cx="507896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latin typeface="Cambria Math"/>
                          </a:rPr>
                          <m:t>𝑏</m:t>
                        </m:r>
                      </m:oMath>
                    </m:oMathPara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63039" y="1268760"/>
                  <a:ext cx="507896" cy="584775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up 23"/>
          <p:cNvGrpSpPr/>
          <p:nvPr/>
        </p:nvGrpSpPr>
        <p:grpSpPr>
          <a:xfrm>
            <a:off x="1259632" y="4661841"/>
            <a:ext cx="2520280" cy="598423"/>
            <a:chOff x="1259632" y="1268760"/>
            <a:chExt cx="2520280" cy="5984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1259632" y="1268760"/>
                  <a:ext cx="479810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9632" y="1268760"/>
                  <a:ext cx="479810" cy="584775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2110911" y="1282408"/>
                  <a:ext cx="507895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latin typeface="Cambria Math"/>
                          </a:rPr>
                          <m:t>𝑏</m:t>
                        </m:r>
                      </m:oMath>
                    </m:oMathPara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0911" y="1282408"/>
                  <a:ext cx="507895" cy="584775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3263039" y="1268760"/>
                  <a:ext cx="516873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latin typeface="Cambria Math"/>
                          </a:rPr>
                          <m:t>𝑎</m:t>
                        </m:r>
                      </m:oMath>
                    </m:oMathPara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63039" y="1268760"/>
                  <a:ext cx="516873" cy="584775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568697" y="1335537"/>
                <a:ext cx="399307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/>
                        <a:cs typeface="Times New Roman" pitchFamily="18" charset="0"/>
                      </a:rPr>
                      <m:t>𝑏𝑥</m:t>
                    </m:r>
                    <m:r>
                      <a:rPr lang="en-GB" sz="2800" b="0" i="1" baseline="30000" dirty="0" smtClean="0">
                        <a:latin typeface="Cambria Math"/>
                        <a:cs typeface="Times New Roman" pitchFamily="18" charset="0"/>
                      </a:rPr>
                      <m:t>2</m:t>
                    </m:r>
                    <m:r>
                      <a:rPr lang="en-GB" sz="2800" b="0" i="1" dirty="0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+ (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𝑎𝑏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 + 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𝑐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)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 + 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𝑎𝑐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697" y="1335537"/>
                <a:ext cx="3993073" cy="523220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568697" y="2017341"/>
                <a:ext cx="398954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/>
                        <a:cs typeface="Times New Roman" pitchFamily="18" charset="0"/>
                      </a:rPr>
                      <m:t>𝑐𝑥</m:t>
                    </m:r>
                    <m:r>
                      <a:rPr lang="en-GB" sz="2800" b="0" i="1" baseline="30000" dirty="0">
                        <a:latin typeface="Cambria Math"/>
                        <a:cs typeface="Times New Roman" pitchFamily="18" charset="0"/>
                      </a:rPr>
                      <m:t>2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 + (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𝑎𝑐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 + 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𝑏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)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 + 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𝑎𝑏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697" y="2017341"/>
                <a:ext cx="3989546" cy="523220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568697" y="2699145"/>
                <a:ext cx="398954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/>
                        <a:cs typeface="Times New Roman" pitchFamily="18" charset="0"/>
                      </a:rPr>
                      <m:t>𝑎𝑥</m:t>
                    </m:r>
                    <m:r>
                      <a:rPr lang="en-GB" sz="2800" b="0" i="1" baseline="30000" dirty="0">
                        <a:latin typeface="Cambria Math"/>
                        <a:cs typeface="Times New Roman" pitchFamily="18" charset="0"/>
                      </a:rPr>
                      <m:t>2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 + (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𝑎𝑏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 + 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𝑐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)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 + </m:t>
                    </m:r>
                    <m:r>
                      <a:rPr lang="en-GB" sz="2800" b="0" i="1" dirty="0" err="1" smtClean="0">
                        <a:latin typeface="Cambria Math"/>
                        <a:cs typeface="Times New Roman" pitchFamily="18" charset="0"/>
                      </a:rPr>
                      <m:t>𝑏𝑐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697" y="2699145"/>
                <a:ext cx="3989546" cy="523220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568697" y="3380949"/>
                <a:ext cx="399044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/>
                        <a:cs typeface="Times New Roman" pitchFamily="18" charset="0"/>
                      </a:rPr>
                      <m:t>𝑐𝑥</m:t>
                    </m:r>
                    <m:r>
                      <a:rPr lang="en-GB" sz="2800" b="0" i="1" baseline="30000" dirty="0">
                        <a:latin typeface="Cambria Math"/>
                        <a:cs typeface="Times New Roman" pitchFamily="18" charset="0"/>
                      </a:rPr>
                      <m:t>2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 + (</m:t>
                    </m:r>
                    <m:r>
                      <a:rPr lang="en-GB" sz="2800" b="0" i="1" dirty="0" err="1">
                        <a:latin typeface="Cambria Math"/>
                        <a:cs typeface="Times New Roman" pitchFamily="18" charset="0"/>
                      </a:rPr>
                      <m:t>𝑏𝑐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 + 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)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 + 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𝑎𝑏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697" y="3380949"/>
                <a:ext cx="3990444" cy="523220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568697" y="4062753"/>
                <a:ext cx="399307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/>
                        <a:cs typeface="Times New Roman" pitchFamily="18" charset="0"/>
                      </a:rPr>
                      <m:t>𝑎𝑥</m:t>
                    </m:r>
                    <m:r>
                      <a:rPr lang="en-GB" sz="2800" b="0" i="1" baseline="30000" dirty="0">
                        <a:latin typeface="Cambria Math"/>
                        <a:cs typeface="Times New Roman" pitchFamily="18" charset="0"/>
                      </a:rPr>
                      <m:t>2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 + (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𝑎𝑐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 + 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𝑏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)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 + </m:t>
                    </m:r>
                    <m:r>
                      <a:rPr lang="en-GB" sz="2800" b="0" i="1" dirty="0" err="1">
                        <a:latin typeface="Cambria Math"/>
                        <a:cs typeface="Times New Roman" pitchFamily="18" charset="0"/>
                      </a:rPr>
                      <m:t>𝑏𝑐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697" y="4062753"/>
                <a:ext cx="3993073" cy="523220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48" name="Rectangle 2047"/>
              <p:cNvSpPr/>
              <p:nvPr/>
            </p:nvSpPr>
            <p:spPr>
              <a:xfrm>
                <a:off x="4568697" y="4744558"/>
                <a:ext cx="398954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/>
                        <a:cs typeface="Times New Roman" pitchFamily="18" charset="0"/>
                      </a:rPr>
                      <m:t>𝑏𝑥</m:t>
                    </m:r>
                    <m:r>
                      <a:rPr lang="en-GB" sz="2800" b="0" i="1" baseline="30000" dirty="0">
                        <a:latin typeface="Cambria Math"/>
                        <a:cs typeface="Times New Roman" pitchFamily="18" charset="0"/>
                      </a:rPr>
                      <m:t>2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 + (</m:t>
                    </m:r>
                    <m:r>
                      <a:rPr lang="en-GB" sz="2800" b="0" i="1" dirty="0" err="1">
                        <a:latin typeface="Cambria Math"/>
                        <a:cs typeface="Times New Roman" pitchFamily="18" charset="0"/>
                      </a:rPr>
                      <m:t>𝑏𝑐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 + 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)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GB" sz="2800" b="0" i="1" dirty="0">
                        <a:latin typeface="Cambria Math"/>
                        <a:cs typeface="Times New Roman" pitchFamily="18" charset="0"/>
                      </a:rPr>
                      <m:t> + </m:t>
                    </m:r>
                    <m:r>
                      <a:rPr lang="en-GB" sz="2800" b="0" i="1" dirty="0" smtClean="0">
                        <a:latin typeface="Cambria Math"/>
                        <a:cs typeface="Times New Roman" pitchFamily="18" charset="0"/>
                      </a:rPr>
                      <m:t>𝑎𝑐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048" name="Rectangle 20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697" y="4744558"/>
                <a:ext cx="3989546" cy="523220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4577427" y="5409105"/>
            <a:ext cx="41573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49" name="Rectangle 2048"/>
              <p:cNvSpPr/>
              <p:nvPr/>
            </p:nvSpPr>
            <p:spPr>
              <a:xfrm>
                <a:off x="0" y="5724231"/>
                <a:ext cx="91440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en-GB" sz="2000" b="1" i="1" dirty="0" smtClean="0"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en-GB" sz="2000" b="1" i="1" dirty="0" smtClean="0">
                          <a:latin typeface="Cambria Math"/>
                          <a:cs typeface="Times New Roman" pitchFamily="18" charset="0"/>
                        </a:rPr>
                        <m:t>𝒂</m:t>
                      </m:r>
                      <m:r>
                        <a:rPr lang="en-GB" sz="2000" b="1" i="1" dirty="0" smtClean="0">
                          <a:latin typeface="Cambria Math"/>
                          <a:cs typeface="Times New Roman" pitchFamily="18" charset="0"/>
                        </a:rPr>
                        <m:t> + </m:t>
                      </m:r>
                      <m:r>
                        <a:rPr lang="en-GB" sz="2000" b="1" i="1" dirty="0" smtClean="0">
                          <a:latin typeface="Cambria Math"/>
                          <a:cs typeface="Times New Roman" pitchFamily="18" charset="0"/>
                        </a:rPr>
                        <m:t>𝒃</m:t>
                      </m:r>
                      <m:r>
                        <a:rPr lang="en-GB" sz="2000" b="1" i="1" dirty="0" smtClean="0">
                          <a:latin typeface="Cambria Math"/>
                          <a:cs typeface="Times New Roman" pitchFamily="18" charset="0"/>
                        </a:rPr>
                        <m:t> + </m:t>
                      </m:r>
                      <m:r>
                        <a:rPr lang="en-GB" sz="2000" b="1" i="1" dirty="0" smtClean="0">
                          <a:latin typeface="Cambria Math"/>
                          <a:cs typeface="Times New Roman" pitchFamily="18" charset="0"/>
                        </a:rPr>
                        <m:t>𝒄</m:t>
                      </m:r>
                      <m:r>
                        <a:rPr lang="en-GB" sz="2000" b="1" i="1" dirty="0" smtClean="0">
                          <a:latin typeface="Cambria Math"/>
                          <a:cs typeface="Times New Roman" pitchFamily="18" charset="0"/>
                        </a:rPr>
                        <m:t>) </m:t>
                      </m:r>
                      <m:r>
                        <a:rPr lang="en-GB" sz="2000" b="1" i="1" dirty="0" smtClean="0"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en-GB" sz="2000" b="1" i="1" baseline="30000" dirty="0"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 + 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𝒂𝒃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 + </m:t>
                      </m:r>
                      <m:r>
                        <a:rPr lang="en-GB" sz="2000" b="1" i="1" dirty="0" err="1">
                          <a:latin typeface="Cambria Math"/>
                          <a:cs typeface="Times New Roman" pitchFamily="18" charset="0"/>
                        </a:rPr>
                        <m:t>𝒃𝒄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 + 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𝒄𝒂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 + 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𝒂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 + 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𝒃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 + 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𝒄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)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 + 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𝒂𝒃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 + </m:t>
                      </m:r>
                      <m:r>
                        <a:rPr lang="en-GB" sz="2000" b="1" i="1" dirty="0" err="1">
                          <a:latin typeface="Cambria Math"/>
                          <a:cs typeface="Times New Roman" pitchFamily="18" charset="0"/>
                        </a:rPr>
                        <m:t>𝒃𝒄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 + 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𝒄𝒂</m:t>
                      </m:r>
                      <m:r>
                        <a:rPr lang="en-GB" sz="2000" b="1" i="1" dirty="0" smtClean="0"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2049" name="Rectangle 20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724231"/>
                <a:ext cx="9144000" cy="400110"/>
              </a:xfrm>
              <a:prstGeom prst="rect">
                <a:avLst/>
              </a:prstGeom>
              <a:blipFill rotWithShape="1">
                <a:blip r:embed="rId27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27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8" grpId="0"/>
      <p:bldP spid="29" grpId="0"/>
      <p:bldP spid="30" grpId="0"/>
      <p:bldP spid="31" grpId="0"/>
      <p:bldP spid="2048" grpId="0"/>
      <p:bldP spid="20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8958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BRACKETS OUT, BRACKETS IN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1329575"/>
                <a:ext cx="9144000" cy="45200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d>
                        <m:dPr>
                          <m:ctrlPr>
                            <a:rPr lang="en-GB" sz="2000" b="1" i="1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GB" sz="2000" b="1" i="1" dirty="0" smtClean="0"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  <m:r>
                            <a:rPr lang="en-GB" sz="2000" b="1" i="1" dirty="0" smtClean="0">
                              <a:latin typeface="Cambria Math"/>
                              <a:cs typeface="Times New Roman" pitchFamily="18" charset="0"/>
                            </a:rPr>
                            <m:t> + </m:t>
                          </m:r>
                          <m:r>
                            <a:rPr lang="en-GB" sz="2000" b="1" i="1" dirty="0" smtClean="0"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  <m:r>
                            <a:rPr lang="en-GB" sz="2000" b="1" i="1" dirty="0" smtClean="0">
                              <a:latin typeface="Cambria Math"/>
                              <a:cs typeface="Times New Roman" pitchFamily="18" charset="0"/>
                            </a:rPr>
                            <m:t> + </m:t>
                          </m:r>
                          <m:r>
                            <a:rPr lang="en-GB" sz="2000" b="1" i="1" dirty="0" smtClean="0">
                              <a:latin typeface="Cambria Math"/>
                              <a:cs typeface="Times New Roman" pitchFamily="18" charset="0"/>
                            </a:rPr>
                            <m:t>𝒄</m:t>
                          </m:r>
                        </m:e>
                      </m:d>
                      <m:r>
                        <a:rPr lang="en-GB" sz="2000" b="1" i="1" dirty="0" smtClean="0"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en-GB" sz="2000" b="1" i="1" baseline="30000" dirty="0"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 + 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d>
                        <m:dPr>
                          <m:ctrlPr>
                            <a:rPr lang="en-GB" sz="2000" b="1" i="1" dirty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GB" sz="2000" b="1" i="1" dirty="0">
                              <a:latin typeface="Cambria Math"/>
                              <a:cs typeface="Times New Roman" pitchFamily="18" charset="0"/>
                            </a:rPr>
                            <m:t>𝒂𝒃</m:t>
                          </m:r>
                          <m:r>
                            <a:rPr lang="en-GB" sz="2000" b="1" i="1" dirty="0">
                              <a:latin typeface="Cambria Math"/>
                              <a:cs typeface="Times New Roman" pitchFamily="18" charset="0"/>
                            </a:rPr>
                            <m:t> + </m:t>
                          </m:r>
                          <m:r>
                            <a:rPr lang="en-GB" sz="2000" b="1" i="1" dirty="0" err="1">
                              <a:latin typeface="Cambria Math"/>
                              <a:cs typeface="Times New Roman" pitchFamily="18" charset="0"/>
                            </a:rPr>
                            <m:t>𝒃𝒄</m:t>
                          </m:r>
                          <m:r>
                            <a:rPr lang="en-GB" sz="2000" b="1" i="1" dirty="0">
                              <a:latin typeface="Cambria Math"/>
                              <a:cs typeface="Times New Roman" pitchFamily="18" charset="0"/>
                            </a:rPr>
                            <m:t> + </m:t>
                          </m:r>
                          <m:r>
                            <a:rPr lang="en-GB" sz="2000" b="1" i="1" dirty="0">
                              <a:latin typeface="Cambria Math"/>
                              <a:cs typeface="Times New Roman" pitchFamily="18" charset="0"/>
                            </a:rPr>
                            <m:t>𝒄𝒂</m:t>
                          </m:r>
                          <m:r>
                            <a:rPr lang="en-GB" sz="2000" b="1" i="1" dirty="0">
                              <a:latin typeface="Cambria Math"/>
                              <a:cs typeface="Times New Roman" pitchFamily="18" charset="0"/>
                            </a:rPr>
                            <m:t> + </m:t>
                          </m:r>
                          <m:r>
                            <a:rPr lang="en-GB" sz="2000" b="1" i="1" dirty="0"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  <m:r>
                            <a:rPr lang="en-GB" sz="2000" b="1" i="1" dirty="0">
                              <a:latin typeface="Cambria Math"/>
                              <a:cs typeface="Times New Roman" pitchFamily="18" charset="0"/>
                            </a:rPr>
                            <m:t> + </m:t>
                          </m:r>
                          <m:r>
                            <a:rPr lang="en-GB" sz="2000" b="1" i="1" dirty="0"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  <m:r>
                            <a:rPr lang="en-GB" sz="2000" b="1" i="1" dirty="0">
                              <a:latin typeface="Cambria Math"/>
                              <a:cs typeface="Times New Roman" pitchFamily="18" charset="0"/>
                            </a:rPr>
                            <m:t> + </m:t>
                          </m:r>
                          <m:r>
                            <a:rPr lang="en-GB" sz="2000" b="1" i="1" dirty="0">
                              <a:latin typeface="Cambria Math"/>
                              <a:cs typeface="Times New Roman" pitchFamily="18" charset="0"/>
                            </a:rPr>
                            <m:t>𝒄</m:t>
                          </m:r>
                        </m:e>
                      </m:d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 + </m:t>
                      </m:r>
                      <m:r>
                        <a:rPr lang="en-GB" sz="2000" b="1" i="1" dirty="0"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d>
                        <m:dPr>
                          <m:ctrlPr>
                            <a:rPr lang="en-GB" sz="2000" b="1" i="1" dirty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GB" sz="2000" b="1" i="1" dirty="0">
                              <a:latin typeface="Cambria Math"/>
                              <a:cs typeface="Times New Roman" pitchFamily="18" charset="0"/>
                            </a:rPr>
                            <m:t>𝒂𝒃</m:t>
                          </m:r>
                          <m:r>
                            <a:rPr lang="en-GB" sz="2000" b="1" i="1" dirty="0">
                              <a:latin typeface="Cambria Math"/>
                              <a:cs typeface="Times New Roman" pitchFamily="18" charset="0"/>
                            </a:rPr>
                            <m:t> + </m:t>
                          </m:r>
                          <m:r>
                            <a:rPr lang="en-GB" sz="2000" b="1" i="1" dirty="0" err="1">
                              <a:latin typeface="Cambria Math"/>
                              <a:cs typeface="Times New Roman" pitchFamily="18" charset="0"/>
                            </a:rPr>
                            <m:t>𝒃𝒄</m:t>
                          </m:r>
                          <m:r>
                            <a:rPr lang="en-GB" sz="2000" b="1" i="1" dirty="0">
                              <a:latin typeface="Cambria Math"/>
                              <a:cs typeface="Times New Roman" pitchFamily="18" charset="0"/>
                            </a:rPr>
                            <m:t> + </m:t>
                          </m:r>
                          <m:r>
                            <a:rPr lang="en-GB" sz="2000" b="1" i="1" dirty="0">
                              <a:latin typeface="Cambria Math"/>
                              <a:cs typeface="Times New Roman" pitchFamily="18" charset="0"/>
                            </a:rPr>
                            <m:t>𝒄𝒂</m:t>
                          </m:r>
                        </m:e>
                      </m:d>
                    </m:oMath>
                  </m:oMathPara>
                </a14:m>
                <a:endParaRPr lang="en-GB" sz="2000" b="1" dirty="0" smtClean="0">
                  <a:cs typeface="Times New Roman" pitchFamily="18" charset="0"/>
                </a:endParaRPr>
              </a:p>
              <a:p>
                <a:endParaRPr lang="en-GB" sz="20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latin typeface="Cambria Math"/>
                        </a:rPr>
                        <m:t>𝟐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1" i="1" smtClean="0"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𝒃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𝒄</m:t>
                              </m:r>
                            </m:e>
                          </m:d>
                          <m:sSup>
                            <m:sSupPr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0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sz="20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2000" b="1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1" i="1" smtClean="0">
                                  <a:latin typeface="Cambria Math"/>
                                </a:rPr>
                                <m:t>𝒂𝒃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𝒃𝒄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𝒄𝒂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𝒃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𝒄</m:t>
                              </m:r>
                            </m:e>
                          </m:d>
                          <m:r>
                            <a:rPr lang="en-GB" sz="20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GB" sz="2000" b="1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1" i="1" smtClean="0">
                                  <a:latin typeface="Cambria Math"/>
                                </a:rPr>
                                <m:t>𝒂𝒃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𝒃𝒄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𝒄𝒂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2000" b="1" dirty="0" smtClean="0"/>
              </a:p>
              <a:p>
                <a:endParaRPr lang="en-GB" sz="20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latin typeface="Cambria Math"/>
                        </a:rPr>
                        <m:t>𝟐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1" i="1" smtClean="0"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𝒃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𝒄</m:t>
                              </m:r>
                            </m:e>
                          </m:d>
                          <m:sSup>
                            <m:sSupPr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0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sz="20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2000" b="1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1" i="1" smtClean="0">
                                  <a:latin typeface="Cambria Math"/>
                                </a:rPr>
                                <m:t>𝒂𝒃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𝒃𝒄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𝒄𝒂</m:t>
                              </m:r>
                            </m:e>
                          </m:d>
                          <m:r>
                            <a:rPr lang="en-GB" sz="20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GB" sz="2000" b="1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1" i="1" smtClean="0"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𝒃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𝒄</m:t>
                              </m:r>
                            </m:e>
                          </m:d>
                          <m:r>
                            <a:rPr lang="en-GB" sz="20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GB" sz="2000" b="1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1" i="1" smtClean="0">
                                  <a:latin typeface="Cambria Math"/>
                                </a:rPr>
                                <m:t>𝒂𝒃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𝒃𝒄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𝒄𝒂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2000" b="1" dirty="0" smtClean="0"/>
              </a:p>
              <a:p>
                <a:endParaRPr lang="en-GB" sz="20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latin typeface="Cambria Math"/>
                        </a:rPr>
                        <m:t>𝟐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1" i="1" smtClean="0"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𝒃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𝒄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0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sz="2000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GB" sz="2000" b="1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1" i="1" smtClean="0">
                                  <a:latin typeface="Cambria Math"/>
                                </a:rPr>
                                <m:t>𝒂𝒃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𝒃𝒄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𝒄𝒂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2000" b="1" dirty="0" smtClean="0"/>
              </a:p>
              <a:p>
                <a:endParaRPr lang="en-GB" sz="20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>
                          <a:latin typeface="Cambria Math"/>
                        </a:rPr>
                        <m:t>𝟐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000" b="1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20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1" i="1"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GB" sz="2000" b="1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>
                                  <a:latin typeface="Cambria Math"/>
                                </a:rPr>
                                <m:t>𝒃</m:t>
                              </m:r>
                              <m:r>
                                <a:rPr lang="en-GB" sz="2000" b="1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>
                                  <a:latin typeface="Cambria Math"/>
                                </a:rPr>
                                <m:t>𝒄</m:t>
                              </m:r>
                            </m:e>
                          </m:d>
                          <m:r>
                            <a:rPr lang="en-GB" sz="2000" b="1" i="1" smtClean="0">
                              <a:latin typeface="Cambria Math"/>
                            </a:rPr>
                            <m:t>𝒙</m:t>
                          </m:r>
                          <m:d>
                            <m:dPr>
                              <m:ctrlPr>
                                <a:rPr lang="en-GB" sz="20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</m:d>
                          <m:r>
                            <a:rPr lang="en-GB" sz="2000" b="1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GB" sz="20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1" i="1">
                                  <a:latin typeface="Cambria Math"/>
                                </a:rPr>
                                <m:t>𝒂𝒃</m:t>
                              </m:r>
                              <m:r>
                                <a:rPr lang="en-GB" sz="2000" b="1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>
                                  <a:latin typeface="Cambria Math"/>
                                </a:rPr>
                                <m:t>𝒃𝒄</m:t>
                              </m:r>
                              <m:r>
                                <a:rPr lang="en-GB" sz="2000" b="1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>
                                  <a:latin typeface="Cambria Math"/>
                                </a:rPr>
                                <m:t>𝒄𝒂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GB" sz="2000" b="1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>
                                  <a:latin typeface="Cambria Math"/>
                                </a:rPr>
                                <m:t>𝟏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2000" b="1" dirty="0" smtClean="0"/>
              </a:p>
              <a:p>
                <a:endParaRPr lang="en-GB" sz="20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>
                          <a:latin typeface="Cambria Math"/>
                        </a:rPr>
                        <m:t>𝟐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000" b="1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20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1" i="1">
                                  <a:latin typeface="Cambria Math"/>
                                </a:rPr>
                                <m:t>𝒂</m:t>
                              </m:r>
                              <m:r>
                                <a:rPr lang="en-GB" sz="2000" b="1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>
                                  <a:latin typeface="Cambria Math"/>
                                </a:rPr>
                                <m:t>𝒃</m:t>
                              </m:r>
                              <m:r>
                                <a:rPr lang="en-GB" sz="2000" b="1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>
                                  <a:latin typeface="Cambria Math"/>
                                </a:rPr>
                                <m:t>𝒄</m:t>
                              </m:r>
                            </m:e>
                          </m:d>
                          <m:r>
                            <a:rPr lang="en-GB" sz="20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GB" sz="2000" b="1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GB" sz="20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1" i="1">
                                  <a:latin typeface="Cambria Math"/>
                                </a:rPr>
                                <m:t>𝒂𝒃</m:t>
                              </m:r>
                              <m:r>
                                <a:rPr lang="en-GB" sz="2000" b="1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>
                                  <a:latin typeface="Cambria Math"/>
                                </a:rPr>
                                <m:t>𝒃𝒄</m:t>
                              </m:r>
                              <m:r>
                                <a:rPr lang="en-GB" sz="2000" b="1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2000" b="1" i="1">
                                  <a:latin typeface="Cambria Math"/>
                                </a:rPr>
                                <m:t>𝒄𝒂</m:t>
                              </m:r>
                            </m:e>
                          </m:d>
                        </m:e>
                      </m:d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GB" sz="20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2000" b="1" i="1" smtClean="0">
                              <a:latin typeface="Cambria Math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GB" sz="2000" b="1" dirty="0" smtClean="0"/>
              </a:p>
              <a:p>
                <a:endParaRPr lang="en-GB" sz="2000" b="1" dirty="0"/>
              </a:p>
              <a:p>
                <a:pPr algn="ctr"/>
                <a:r>
                  <a:rPr lang="en-GB" sz="2000" dirty="0" smtClean="0">
                    <a:latin typeface="Comic Sans MS" panose="030F0702030302020204" pitchFamily="66" charset="0"/>
                  </a:rPr>
                  <a:t>So</a:t>
                </a:r>
                <a:r>
                  <a:rPr lang="en-GB" sz="2000" b="1" dirty="0" smtClean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1" i="1" smtClean="0">
                            <a:latin typeface="Cambria Math"/>
                          </a:rPr>
                          <m:t>𝒙</m:t>
                        </m:r>
                        <m:r>
                          <a:rPr lang="en-GB" sz="2000" b="1" i="1" smtClean="0">
                            <a:latin typeface="Cambria Math"/>
                          </a:rPr>
                          <m:t>+</m:t>
                        </m:r>
                        <m:r>
                          <a:rPr lang="en-GB" sz="2000" b="1" i="1" smtClean="0">
                            <a:latin typeface="Cambria Math"/>
                          </a:rPr>
                          <m:t>𝟏</m:t>
                        </m:r>
                      </m:e>
                    </m:d>
                  </m:oMath>
                </a14:m>
                <a:r>
                  <a:rPr lang="en-GB" sz="2000" b="1" dirty="0" smtClean="0"/>
                  <a:t>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 is always a factor.</a:t>
                </a:r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29575"/>
                <a:ext cx="9144000" cy="452008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3326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63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97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8958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BRACKETS OUT, BRACKETS IN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260" y="908720"/>
            <a:ext cx="86822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Pick three different, non-zero integers between -5 and 5 that don’t sum to zero.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Place all of the permutations of these numbers in the boxes below.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4123531" cy="401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591075" y="6364465"/>
            <a:ext cx="41573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6488668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SIC_9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4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8958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BRACKETS OUT, BRACKETS IN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260" y="908720"/>
            <a:ext cx="86822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Pick three different, non-zero integers between -5 and 5 that don’t sum to zero.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Place all of the permutations of these numbers in the boxes below.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4123531" cy="401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591075" y="6364465"/>
            <a:ext cx="41573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6488668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SIC_9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93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495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Brackets out, brackets in</vt:lpstr>
      <vt:lpstr>BRACKETS OUT, BRACKETS IN</vt:lpstr>
      <vt:lpstr>BRACKETS OUT, BRACKETS IN</vt:lpstr>
      <vt:lpstr>BRACKETS OUT, BRACKETS IN</vt:lpstr>
      <vt:lpstr>BRACKETS OUT, BRACKETS IN</vt:lpstr>
      <vt:lpstr>PowerPoint Presentation</vt:lpstr>
      <vt:lpstr>Resources</vt:lpstr>
      <vt:lpstr>BRACKETS OUT, BRACKETS IN</vt:lpstr>
      <vt:lpstr>BRACKETS OUT, BRACKETS 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Brackets out, brackets in</dc:title>
  <dc:creator>John</dc:creator>
  <cp:lastModifiedBy>John</cp:lastModifiedBy>
  <cp:revision>16</cp:revision>
  <cp:lastPrinted>2014-08-12T13:13:59Z</cp:lastPrinted>
  <dcterms:created xsi:type="dcterms:W3CDTF">2012-12-04T22:47:26Z</dcterms:created>
  <dcterms:modified xsi:type="dcterms:W3CDTF">2015-03-18T22:10:13Z</dcterms:modified>
</cp:coreProperties>
</file>