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72" r:id="rId5"/>
    <p:sldId id="268" r:id="rId6"/>
    <p:sldId id="271" r:id="rId7"/>
    <p:sldId id="261" r:id="rId8"/>
    <p:sldId id="273" r:id="rId9"/>
    <p:sldId id="274" r:id="rId10"/>
    <p:sldId id="275" r:id="rId11"/>
    <p:sldId id="276" r:id="rId12"/>
    <p:sldId id="264" r:id="rId13"/>
    <p:sldId id="263" r:id="rId14"/>
    <p:sldId id="265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3" r:id="rId27"/>
    <p:sldId id="292" r:id="rId28"/>
    <p:sldId id="295" r:id="rId29"/>
    <p:sldId id="296" r:id="rId30"/>
    <p:sldId id="294" r:id="rId31"/>
    <p:sldId id="257" r:id="rId32"/>
    <p:sldId id="258" r:id="rId33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DF85-76C8-43EF-987F-F9282712F073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463F-2D47-42DA-8447-900D35E85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97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DF85-76C8-43EF-987F-F9282712F073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463F-2D47-42DA-8447-900D35E85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83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DF85-76C8-43EF-987F-F9282712F073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463F-2D47-42DA-8447-900D35E85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11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DF85-76C8-43EF-987F-F9282712F073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463F-2D47-42DA-8447-900D35E85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84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DF85-76C8-43EF-987F-F9282712F073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463F-2D47-42DA-8447-900D35E85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03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DF85-76C8-43EF-987F-F9282712F073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463F-2D47-42DA-8447-900D35E85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51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DF85-76C8-43EF-987F-F9282712F073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463F-2D47-42DA-8447-900D35E85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5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DF85-76C8-43EF-987F-F9282712F073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463F-2D47-42DA-8447-900D35E85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47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DF85-76C8-43EF-987F-F9282712F073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463F-2D47-42DA-8447-900D35E85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39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DF85-76C8-43EF-987F-F9282712F073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463F-2D47-42DA-8447-900D35E85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37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DF85-76C8-43EF-987F-F9282712F073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463F-2D47-42DA-8447-900D35E85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46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7DF85-76C8-43EF-987F-F9282712F073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6463F-2D47-42DA-8447-900D35E85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06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0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0" Type="http://schemas.openxmlformats.org/officeDocument/2006/relationships/image" Target="../media/image7.png"/><Relationship Id="rId9" Type="http://schemas.openxmlformats.org/officeDocument/2006/relationships/image" Target="../media/image6.png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Area between Parabolas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07" y="98803"/>
            <a:ext cx="2755313" cy="326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213" y="98803"/>
            <a:ext cx="2503362" cy="326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07" y="3430388"/>
            <a:ext cx="2504859" cy="337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31" y="3481231"/>
            <a:ext cx="2734244" cy="332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2012" y="21563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1900" y="214497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J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284" y="585722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K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4172" y="584585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L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70" y="0"/>
            <a:ext cx="2433992" cy="337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415" y="1"/>
            <a:ext cx="2670335" cy="337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70" y="3518644"/>
            <a:ext cx="2433992" cy="327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515" y="3518644"/>
            <a:ext cx="2651326" cy="327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2012" y="2156346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M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1900" y="214497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N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284" y="5857226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O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4172" y="584585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P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62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 to Teacher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In all cases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(</m:t>
                    </m:r>
                    <m:r>
                      <a:rPr lang="en-GB" i="1" dirty="0" smtClean="0">
                        <a:latin typeface="Cambria Math"/>
                      </a:rPr>
                      <m:t>𝑐</m:t>
                    </m:r>
                    <m:r>
                      <a:rPr lang="en-GB" i="1" dirty="0" smtClean="0">
                        <a:latin typeface="Cambria Math"/>
                      </a:rPr>
                      <m:t>−</m:t>
                    </m:r>
                    <m:r>
                      <a:rPr lang="en-GB" i="1" dirty="0" smtClean="0">
                        <a:latin typeface="Cambria Math"/>
                      </a:rPr>
                      <m:t>𝑎</m:t>
                    </m:r>
                    <m:r>
                      <a:rPr lang="en-GB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is divisible by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en-GB" dirty="0" smtClean="0"/>
                  <a:t> to make it easier for you to check an answer</a:t>
                </a:r>
                <a:r>
                  <a:rPr lang="en-GB" dirty="0" smtClean="0"/>
                  <a:t>.</a:t>
                </a:r>
                <a:endParaRPr lang="en-GB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3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1" y="230824"/>
            <a:ext cx="4631105" cy="573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024" y="148252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What’s the area bounded by these parabolas?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0887" y="5875774"/>
            <a:ext cx="241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Not accurately drawn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6439" y="6313346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Bradley Hand ITC" panose="03070402050302030203" pitchFamily="66" charset="0"/>
              </a:rPr>
              <a:t>SIC_24</a:t>
            </a:r>
            <a:endParaRPr lang="en-GB" sz="2400" dirty="0">
              <a:latin typeface="Bradley Hand ITC" panose="030704020503020302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3007" y="51756"/>
            <a:ext cx="55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A</a:t>
            </a:r>
            <a:r>
              <a:rPr lang="en-GB" sz="3600" dirty="0" smtClean="0">
                <a:latin typeface="Comic Sans MS" pitchFamily="66" charset="0"/>
              </a:rPr>
              <a:t>rea </a:t>
            </a:r>
            <a:r>
              <a:rPr lang="en-GB" sz="3600" dirty="0">
                <a:latin typeface="Comic Sans MS" pitchFamily="66" charset="0"/>
              </a:rPr>
              <a:t>b</a:t>
            </a:r>
            <a:r>
              <a:rPr lang="en-GB" sz="3600" dirty="0" smtClean="0">
                <a:latin typeface="Comic Sans MS" pitchFamily="66" charset="0"/>
              </a:rPr>
              <a:t>etween Parabolas</a:t>
            </a:r>
            <a:endParaRPr lang="en-GB" sz="3600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=−2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+3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en-GB" sz="28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+3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52445" y="5923125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A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5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1" y="230824"/>
            <a:ext cx="4631105" cy="573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024" y="148252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What’s the area bounded by these parabolas?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0887" y="5875774"/>
            <a:ext cx="241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Not accurately drawn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6439" y="6313346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Bradley Hand ITC" panose="03070402050302030203" pitchFamily="66" charset="0"/>
              </a:rPr>
              <a:t>SIC_24</a:t>
            </a:r>
            <a:endParaRPr lang="en-GB" sz="2400" dirty="0">
              <a:latin typeface="Bradley Hand ITC" panose="030704020503020302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3007" y="51756"/>
            <a:ext cx="55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A</a:t>
            </a:r>
            <a:r>
              <a:rPr lang="en-GB" sz="3600" dirty="0" smtClean="0">
                <a:latin typeface="Comic Sans MS" pitchFamily="66" charset="0"/>
              </a:rPr>
              <a:t>rea </a:t>
            </a:r>
            <a:r>
              <a:rPr lang="en-GB" sz="3600" dirty="0">
                <a:latin typeface="Comic Sans MS" pitchFamily="66" charset="0"/>
              </a:rPr>
              <a:t>b</a:t>
            </a:r>
            <a:r>
              <a:rPr lang="en-GB" sz="3600" dirty="0" smtClean="0">
                <a:latin typeface="Comic Sans MS" pitchFamily="66" charset="0"/>
              </a:rPr>
              <a:t>etween Parabolas</a:t>
            </a:r>
            <a:endParaRPr lang="en-GB" sz="3600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−3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en-GB" sz="28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=5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−3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52445" y="5923125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B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57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1" y="230824"/>
            <a:ext cx="4631105" cy="573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024" y="148252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What’s the area bounded by these parabolas?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0887" y="5875774"/>
            <a:ext cx="241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Not accurately drawn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6439" y="6313346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Bradley Hand ITC" panose="03070402050302030203" pitchFamily="66" charset="0"/>
              </a:rPr>
              <a:t>SIC_24</a:t>
            </a:r>
            <a:endParaRPr lang="en-GB" sz="2400" dirty="0">
              <a:latin typeface="Bradley Hand ITC" panose="030704020503020302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3007" y="51756"/>
            <a:ext cx="55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A</a:t>
            </a:r>
            <a:r>
              <a:rPr lang="en-GB" sz="3600" dirty="0" smtClean="0">
                <a:latin typeface="Comic Sans MS" pitchFamily="66" charset="0"/>
              </a:rPr>
              <a:t>rea </a:t>
            </a:r>
            <a:r>
              <a:rPr lang="en-GB" sz="3600" dirty="0">
                <a:latin typeface="Comic Sans MS" pitchFamily="66" charset="0"/>
              </a:rPr>
              <a:t>b</a:t>
            </a:r>
            <a:r>
              <a:rPr lang="en-GB" sz="3600" dirty="0" smtClean="0">
                <a:latin typeface="Comic Sans MS" pitchFamily="66" charset="0"/>
              </a:rPr>
              <a:t>etween Parabolas</a:t>
            </a:r>
            <a:endParaRPr lang="en-GB" sz="3600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=−5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−3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en-GB" sz="28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−3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52445" y="5923125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C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0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1" y="230824"/>
            <a:ext cx="4631105" cy="573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024" y="148252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What’s the area bounded by these parabolas?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0887" y="5875774"/>
            <a:ext cx="241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Not accurately drawn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6439" y="6313346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Bradley Hand ITC" panose="03070402050302030203" pitchFamily="66" charset="0"/>
              </a:rPr>
              <a:t>SIC_24</a:t>
            </a:r>
            <a:endParaRPr lang="en-GB" sz="2400" dirty="0">
              <a:latin typeface="Bradley Hand ITC" panose="030704020503020302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3007" y="51756"/>
            <a:ext cx="55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A</a:t>
            </a:r>
            <a:r>
              <a:rPr lang="en-GB" sz="3600" dirty="0" smtClean="0">
                <a:latin typeface="Comic Sans MS" pitchFamily="66" charset="0"/>
              </a:rPr>
              <a:t>rea </a:t>
            </a:r>
            <a:r>
              <a:rPr lang="en-GB" sz="3600" dirty="0">
                <a:latin typeface="Comic Sans MS" pitchFamily="66" charset="0"/>
              </a:rPr>
              <a:t>b</a:t>
            </a:r>
            <a:r>
              <a:rPr lang="en-GB" sz="3600" dirty="0" smtClean="0">
                <a:latin typeface="Comic Sans MS" pitchFamily="66" charset="0"/>
              </a:rPr>
              <a:t>etween Parabolas</a:t>
            </a:r>
            <a:endParaRPr lang="en-GB" sz="3600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=−2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+4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+7</m:t>
                      </m:r>
                    </m:oMath>
                  </m:oMathPara>
                </a14:m>
                <a:endParaRPr lang="en-GB" sz="28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=7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+4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52445" y="592312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D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0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1" y="230824"/>
            <a:ext cx="4631105" cy="573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024" y="148252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What’s the area bounded by these parabolas?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0887" y="5875774"/>
            <a:ext cx="241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Not accurately drawn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6439" y="6313346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Bradley Hand ITC" panose="03070402050302030203" pitchFamily="66" charset="0"/>
              </a:rPr>
              <a:t>SIC_24</a:t>
            </a:r>
            <a:endParaRPr lang="en-GB" sz="2400" dirty="0">
              <a:latin typeface="Bradley Hand ITC" panose="030704020503020302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3007" y="51756"/>
            <a:ext cx="55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A</a:t>
            </a:r>
            <a:r>
              <a:rPr lang="en-GB" sz="3600" dirty="0" smtClean="0">
                <a:latin typeface="Comic Sans MS" pitchFamily="66" charset="0"/>
              </a:rPr>
              <a:t>rea </a:t>
            </a:r>
            <a:r>
              <a:rPr lang="en-GB" sz="3600" dirty="0">
                <a:latin typeface="Comic Sans MS" pitchFamily="66" charset="0"/>
              </a:rPr>
              <a:t>b</a:t>
            </a:r>
            <a:r>
              <a:rPr lang="en-GB" sz="3600" dirty="0" smtClean="0">
                <a:latin typeface="Comic Sans MS" pitchFamily="66" charset="0"/>
              </a:rPr>
              <a:t>etween Parabolas</a:t>
            </a:r>
            <a:endParaRPr lang="en-GB" sz="3600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+4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en-GB" sz="28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=5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+4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52445" y="5923125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E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18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60648"/>
            <a:ext cx="432435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75008" y="2113050"/>
                <a:ext cx="7457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008" y="2113050"/>
                <a:ext cx="745717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9671" y="954440"/>
                <a:ext cx="7393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𝐠</m:t>
                      </m:r>
                      <m:r>
                        <a:rPr lang="en-GB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71" y="954440"/>
                <a:ext cx="739305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104096" y="1168620"/>
            <a:ext cx="4176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What’s the area bounded by these parabolas?</a:t>
            </a:r>
            <a:endParaRPr lang="en-GB" sz="4000" dirty="0"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934269" y="3464752"/>
            <a:ext cx="2027827" cy="12460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88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21" y="629845"/>
            <a:ext cx="4437888" cy="577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024" y="148252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What’s the area bounded by these parabolas?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4791" y="5507278"/>
            <a:ext cx="241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Not accurately drawn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6439" y="6313346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Bradley Hand ITC" panose="03070402050302030203" pitchFamily="66" charset="0"/>
              </a:rPr>
              <a:t>SIC_24</a:t>
            </a:r>
            <a:endParaRPr lang="en-GB" sz="2400" dirty="0">
              <a:latin typeface="Bradley Hand ITC" panose="030704020503020302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3007" y="51756"/>
            <a:ext cx="55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A</a:t>
            </a:r>
            <a:r>
              <a:rPr lang="en-GB" sz="3600" dirty="0" smtClean="0">
                <a:latin typeface="Comic Sans MS" pitchFamily="66" charset="0"/>
              </a:rPr>
              <a:t>rea </a:t>
            </a:r>
            <a:r>
              <a:rPr lang="en-GB" sz="3600" dirty="0">
                <a:latin typeface="Comic Sans MS" pitchFamily="66" charset="0"/>
              </a:rPr>
              <a:t>b</a:t>
            </a:r>
            <a:r>
              <a:rPr lang="en-GB" sz="3600" dirty="0" smtClean="0">
                <a:latin typeface="Comic Sans MS" pitchFamily="66" charset="0"/>
              </a:rPr>
              <a:t>etween Parabolas</a:t>
            </a:r>
            <a:endParaRPr lang="en-GB" sz="3600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+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+7</m:t>
                      </m:r>
                    </m:oMath>
                  </m:oMathPara>
                </a14:m>
                <a:endParaRPr lang="en-GB" sz="28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=7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+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52445" y="59231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F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15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21" y="629845"/>
            <a:ext cx="4437888" cy="577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024" y="148252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What’s the area bounded by these parabolas?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4791" y="5507278"/>
            <a:ext cx="241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Not accurately drawn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6439" y="6313346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Bradley Hand ITC" panose="03070402050302030203" pitchFamily="66" charset="0"/>
              </a:rPr>
              <a:t>SIC_24</a:t>
            </a:r>
            <a:endParaRPr lang="en-GB" sz="2400" dirty="0">
              <a:latin typeface="Bradley Hand ITC" panose="030704020503020302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3007" y="51756"/>
            <a:ext cx="55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A</a:t>
            </a:r>
            <a:r>
              <a:rPr lang="en-GB" sz="3600" dirty="0" smtClean="0">
                <a:latin typeface="Comic Sans MS" pitchFamily="66" charset="0"/>
              </a:rPr>
              <a:t>rea </a:t>
            </a:r>
            <a:r>
              <a:rPr lang="en-GB" sz="3600" dirty="0">
                <a:latin typeface="Comic Sans MS" pitchFamily="66" charset="0"/>
              </a:rPr>
              <a:t>b</a:t>
            </a:r>
            <a:r>
              <a:rPr lang="en-GB" sz="3600" dirty="0" smtClean="0">
                <a:latin typeface="Comic Sans MS" pitchFamily="66" charset="0"/>
              </a:rPr>
              <a:t>etween Parabolas</a:t>
            </a:r>
            <a:endParaRPr lang="en-GB" sz="3600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−5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+8</m:t>
                      </m:r>
                    </m:oMath>
                  </m:oMathPara>
                </a14:m>
                <a:endParaRPr lang="en-GB" sz="28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=8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−5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52445" y="5923125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G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1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21" y="629845"/>
            <a:ext cx="4437888" cy="577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024" y="148252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What’s the area bounded by these parabolas?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4791" y="5507278"/>
            <a:ext cx="241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Not accurately drawn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6439" y="6313346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Bradley Hand ITC" panose="03070402050302030203" pitchFamily="66" charset="0"/>
              </a:rPr>
              <a:t>SIC_24</a:t>
            </a:r>
            <a:endParaRPr lang="en-GB" sz="2400" dirty="0">
              <a:latin typeface="Bradley Hand ITC" panose="030704020503020302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3007" y="51756"/>
            <a:ext cx="55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A</a:t>
            </a:r>
            <a:r>
              <a:rPr lang="en-GB" sz="3600" dirty="0" smtClean="0">
                <a:latin typeface="Comic Sans MS" pitchFamily="66" charset="0"/>
              </a:rPr>
              <a:t>rea </a:t>
            </a:r>
            <a:r>
              <a:rPr lang="en-GB" sz="3600" dirty="0">
                <a:latin typeface="Comic Sans MS" pitchFamily="66" charset="0"/>
              </a:rPr>
              <a:t>b</a:t>
            </a:r>
            <a:r>
              <a:rPr lang="en-GB" sz="3600" dirty="0" smtClean="0">
                <a:latin typeface="Comic Sans MS" pitchFamily="66" charset="0"/>
              </a:rPr>
              <a:t>etween Parabolas</a:t>
            </a:r>
            <a:endParaRPr lang="en-GB" sz="3600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=5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−7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+11</m:t>
                      </m:r>
                    </m:oMath>
                  </m:oMathPara>
                </a14:m>
                <a:endParaRPr lang="en-GB" sz="28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=11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−7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52445" y="592312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1" y="230824"/>
            <a:ext cx="4631105" cy="573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024" y="148252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What’s the area bounded by these parabolas?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0887" y="5875774"/>
            <a:ext cx="241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Not accurately drawn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6439" y="6313346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Bradley Hand ITC" panose="03070402050302030203" pitchFamily="66" charset="0"/>
              </a:rPr>
              <a:t>SIC_24</a:t>
            </a:r>
            <a:endParaRPr lang="en-GB" sz="2400" dirty="0">
              <a:latin typeface="Bradley Hand ITC" panose="030704020503020302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3007" y="51756"/>
            <a:ext cx="55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A</a:t>
            </a:r>
            <a:r>
              <a:rPr lang="en-GB" sz="3600" dirty="0" smtClean="0">
                <a:latin typeface="Comic Sans MS" pitchFamily="66" charset="0"/>
              </a:rPr>
              <a:t>rea </a:t>
            </a:r>
            <a:r>
              <a:rPr lang="en-GB" sz="3600" dirty="0">
                <a:latin typeface="Comic Sans MS" pitchFamily="66" charset="0"/>
              </a:rPr>
              <a:t>b</a:t>
            </a:r>
            <a:r>
              <a:rPr lang="en-GB" sz="3600" dirty="0" smtClean="0">
                <a:latin typeface="Comic Sans MS" pitchFamily="66" charset="0"/>
              </a:rPr>
              <a:t>etween Parabolas</a:t>
            </a:r>
            <a:endParaRPr lang="en-GB" sz="3600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=−2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+3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en-GB" sz="28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+3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52445" y="5923125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I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6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1" y="230824"/>
            <a:ext cx="4631105" cy="573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024" y="148252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What’s the area bounded by these parabolas?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0887" y="5875774"/>
            <a:ext cx="241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Not accurately drawn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6439" y="6313346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Bradley Hand ITC" panose="03070402050302030203" pitchFamily="66" charset="0"/>
              </a:rPr>
              <a:t>SIC_24</a:t>
            </a:r>
            <a:endParaRPr lang="en-GB" sz="2400" dirty="0">
              <a:latin typeface="Bradley Hand ITC" panose="030704020503020302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3007" y="51756"/>
            <a:ext cx="55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A</a:t>
            </a:r>
            <a:r>
              <a:rPr lang="en-GB" sz="3600" dirty="0" smtClean="0">
                <a:latin typeface="Comic Sans MS" pitchFamily="66" charset="0"/>
              </a:rPr>
              <a:t>rea </a:t>
            </a:r>
            <a:r>
              <a:rPr lang="en-GB" sz="3600" dirty="0">
                <a:latin typeface="Comic Sans MS" pitchFamily="66" charset="0"/>
              </a:rPr>
              <a:t>b</a:t>
            </a:r>
            <a:r>
              <a:rPr lang="en-GB" sz="3600" dirty="0" smtClean="0">
                <a:latin typeface="Comic Sans MS" pitchFamily="66" charset="0"/>
              </a:rPr>
              <a:t>etween Parabolas</a:t>
            </a:r>
            <a:endParaRPr lang="en-GB" sz="3600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=−3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−3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+9</m:t>
                      </m:r>
                    </m:oMath>
                  </m:oMathPara>
                </a14:m>
                <a:endParaRPr lang="en-GB" sz="28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=9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−3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52445" y="592312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J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87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1" y="230824"/>
            <a:ext cx="4631105" cy="573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024" y="148252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What’s the area bounded by these parabolas?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0887" y="5875774"/>
            <a:ext cx="241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Not accurately drawn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6439" y="6313346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Bradley Hand ITC" panose="03070402050302030203" pitchFamily="66" charset="0"/>
              </a:rPr>
              <a:t>SIC_24</a:t>
            </a:r>
            <a:endParaRPr lang="en-GB" sz="2400" dirty="0">
              <a:latin typeface="Bradley Hand ITC" panose="030704020503020302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3007" y="51756"/>
            <a:ext cx="55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A</a:t>
            </a:r>
            <a:r>
              <a:rPr lang="en-GB" sz="3600" dirty="0" smtClean="0">
                <a:latin typeface="Comic Sans MS" pitchFamily="66" charset="0"/>
              </a:rPr>
              <a:t>rea </a:t>
            </a:r>
            <a:r>
              <a:rPr lang="en-GB" sz="3600" dirty="0">
                <a:latin typeface="Comic Sans MS" pitchFamily="66" charset="0"/>
              </a:rPr>
              <a:t>b</a:t>
            </a:r>
            <a:r>
              <a:rPr lang="en-GB" sz="3600" dirty="0" smtClean="0">
                <a:latin typeface="Comic Sans MS" pitchFamily="66" charset="0"/>
              </a:rPr>
              <a:t>etween Parabolas</a:t>
            </a:r>
            <a:endParaRPr lang="en-GB" sz="3600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=−3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−2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+9</m:t>
                      </m:r>
                    </m:oMath>
                  </m:oMathPara>
                </a14:m>
                <a:endParaRPr lang="en-GB" sz="28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=9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−2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52445" y="59231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K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13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1" y="230824"/>
            <a:ext cx="4631105" cy="573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024" y="148252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What’s the area bounded by these parabolas?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0887" y="5875774"/>
            <a:ext cx="241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Not accurately drawn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6439" y="6313346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Bradley Hand ITC" panose="03070402050302030203" pitchFamily="66" charset="0"/>
              </a:rPr>
              <a:t>SIC_24</a:t>
            </a:r>
            <a:endParaRPr lang="en-GB" sz="2400" dirty="0">
              <a:latin typeface="Bradley Hand ITC" panose="030704020503020302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3007" y="51756"/>
            <a:ext cx="55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A</a:t>
            </a:r>
            <a:r>
              <a:rPr lang="en-GB" sz="3600" dirty="0" smtClean="0">
                <a:latin typeface="Comic Sans MS" pitchFamily="66" charset="0"/>
              </a:rPr>
              <a:t>rea </a:t>
            </a:r>
            <a:r>
              <a:rPr lang="en-GB" sz="3600" dirty="0">
                <a:latin typeface="Comic Sans MS" pitchFamily="66" charset="0"/>
              </a:rPr>
              <a:t>b</a:t>
            </a:r>
            <a:r>
              <a:rPr lang="en-GB" sz="3600" dirty="0" smtClean="0">
                <a:latin typeface="Comic Sans MS" pitchFamily="66" charset="0"/>
              </a:rPr>
              <a:t>etween Parabolas</a:t>
            </a:r>
            <a:endParaRPr lang="en-GB" sz="3600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=−3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+4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en-GB" sz="28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=3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+4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52445" y="592312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L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5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2" y="65325"/>
            <a:ext cx="4437888" cy="577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024" y="148252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What’s the area bounded by these parabolas?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0887" y="5875774"/>
            <a:ext cx="241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Not accurately drawn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6439" y="6313346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Bradley Hand ITC" panose="03070402050302030203" pitchFamily="66" charset="0"/>
              </a:rPr>
              <a:t>SIC_24</a:t>
            </a:r>
            <a:endParaRPr lang="en-GB" sz="2400" dirty="0">
              <a:latin typeface="Bradley Hand ITC" panose="030704020503020302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3007" y="51756"/>
            <a:ext cx="55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A</a:t>
            </a:r>
            <a:r>
              <a:rPr lang="en-GB" sz="3600" dirty="0" smtClean="0">
                <a:latin typeface="Comic Sans MS" pitchFamily="66" charset="0"/>
              </a:rPr>
              <a:t>rea </a:t>
            </a:r>
            <a:r>
              <a:rPr lang="en-GB" sz="3600" dirty="0">
                <a:latin typeface="Comic Sans MS" pitchFamily="66" charset="0"/>
              </a:rPr>
              <a:t>b</a:t>
            </a:r>
            <a:r>
              <a:rPr lang="en-GB" sz="3600" dirty="0" smtClean="0">
                <a:latin typeface="Comic Sans MS" pitchFamily="66" charset="0"/>
              </a:rPr>
              <a:t>etween Parabolas</a:t>
            </a:r>
            <a:endParaRPr lang="en-GB" sz="3600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=−5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+7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GB" sz="28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=−2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+7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52445" y="5923125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M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82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21" y="629845"/>
            <a:ext cx="4437888" cy="577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024" y="148252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What’s the area bounded by these parabolas?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4791" y="5507278"/>
            <a:ext cx="241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Not accurately drawn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6439" y="6313346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Bradley Hand ITC" panose="03070402050302030203" pitchFamily="66" charset="0"/>
              </a:rPr>
              <a:t>SIC_24</a:t>
            </a:r>
            <a:endParaRPr lang="en-GB" sz="2400" dirty="0">
              <a:latin typeface="Bradley Hand ITC" panose="030704020503020302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3007" y="51756"/>
            <a:ext cx="55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A</a:t>
            </a:r>
            <a:r>
              <a:rPr lang="en-GB" sz="3600" dirty="0" smtClean="0">
                <a:latin typeface="Comic Sans MS" pitchFamily="66" charset="0"/>
              </a:rPr>
              <a:t>rea </a:t>
            </a:r>
            <a:r>
              <a:rPr lang="en-GB" sz="3600" dirty="0">
                <a:latin typeface="Comic Sans MS" pitchFamily="66" charset="0"/>
              </a:rPr>
              <a:t>b</a:t>
            </a:r>
            <a:r>
              <a:rPr lang="en-GB" sz="3600" dirty="0" smtClean="0">
                <a:latin typeface="Comic Sans MS" pitchFamily="66" charset="0"/>
              </a:rPr>
              <a:t>etween Parabolas</a:t>
            </a:r>
            <a:endParaRPr lang="en-GB" sz="3600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4</m:t>
                          </m:r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+7</m:t>
                      </m:r>
                    </m:oMath>
                  </m:oMathPara>
                </a14:m>
                <a:endParaRPr lang="en-GB" sz="28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=7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52445" y="5923125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N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64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21" y="629845"/>
            <a:ext cx="4437888" cy="577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024" y="148252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What’s the area bounded by these parabolas?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4791" y="5507278"/>
            <a:ext cx="241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Not accurately drawn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6439" y="6313346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Bradley Hand ITC" panose="03070402050302030203" pitchFamily="66" charset="0"/>
              </a:rPr>
              <a:t>SIC_24</a:t>
            </a:r>
            <a:endParaRPr lang="en-GB" sz="2400" dirty="0">
              <a:latin typeface="Bradley Hand ITC" panose="030704020503020302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3007" y="51756"/>
            <a:ext cx="55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A</a:t>
            </a:r>
            <a:r>
              <a:rPr lang="en-GB" sz="3600" dirty="0" smtClean="0">
                <a:latin typeface="Comic Sans MS" pitchFamily="66" charset="0"/>
              </a:rPr>
              <a:t>rea </a:t>
            </a:r>
            <a:r>
              <a:rPr lang="en-GB" sz="3600" dirty="0">
                <a:latin typeface="Comic Sans MS" pitchFamily="66" charset="0"/>
              </a:rPr>
              <a:t>b</a:t>
            </a:r>
            <a:r>
              <a:rPr lang="en-GB" sz="3600" dirty="0" smtClean="0">
                <a:latin typeface="Comic Sans MS" pitchFamily="66" charset="0"/>
              </a:rPr>
              <a:t>etween Parabolas</a:t>
            </a:r>
            <a:endParaRPr lang="en-GB" sz="3600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=5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−5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+8</m:t>
                      </m:r>
                    </m:oMath>
                  </m:oMathPara>
                </a14:m>
                <a:endParaRPr lang="en-GB" sz="28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=8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−5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52445" y="5923125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O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1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8640"/>
                <a:ext cx="8229600" cy="655272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GB" dirty="0" smtClean="0">
                    <a:latin typeface="Comic Sans MS" pitchFamily="66" charset="0"/>
                  </a:rPr>
                  <a:t>Let the functions be:</a:t>
                </a:r>
              </a:p>
              <a:p>
                <a:pPr marL="0" indent="0">
                  <a:buNone/>
                </a:pPr>
                <a:r>
                  <a:rPr lang="en-GB" b="0" dirty="0" smtClean="0"/>
                  <a:t> 			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𝑏𝑥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𝑐</m:t>
                    </m:r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b="0" dirty="0" smtClean="0"/>
                  <a:t> 			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𝑏𝑥</m:t>
                    </m:r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𝑎</m:t>
                    </m:r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>
                    <a:latin typeface="Comic Sans MS" pitchFamily="66" charset="0"/>
                  </a:rPr>
                  <a:t>Where do they intersect?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+</m:t>
                      </m:r>
                      <m:r>
                        <a:rPr lang="en-GB" i="1">
                          <a:latin typeface="Cambria Math"/>
                        </a:rPr>
                        <m:t>𝑏𝑥</m:t>
                      </m:r>
                      <m:r>
                        <a:rPr lang="en-GB" i="1">
                          <a:latin typeface="Cambria Math"/>
                        </a:rPr>
                        <m:t>+</m:t>
                      </m:r>
                      <m:r>
                        <a:rPr lang="en-GB" i="1">
                          <a:latin typeface="Cambria Math"/>
                        </a:rPr>
                        <m:t>𝑐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𝑐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+</m:t>
                      </m:r>
                      <m:r>
                        <a:rPr lang="en-GB" i="1">
                          <a:latin typeface="Cambria Math"/>
                        </a:rPr>
                        <m:t>𝑏𝑥</m:t>
                      </m:r>
                      <m:r>
                        <a:rPr lang="en-GB" i="1"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 		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</m:d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𝑎</m:t>
                    </m:r>
                    <m:r>
                      <a:rPr lang="en-GB" b="0" i="1" smtClean="0">
                        <a:latin typeface="Cambria Math"/>
                      </a:rPr>
                      <m:t>−</m:t>
                    </m:r>
                    <m:r>
                      <a:rPr lang="en-GB" b="0" i="1" smtClean="0">
                        <a:latin typeface="Cambria Math"/>
                      </a:rPr>
                      <m:t>𝑐</m:t>
                    </m:r>
                  </m:oMath>
                </a14:m>
                <a:endParaRPr lang="en-GB" b="0" dirty="0" smtClean="0"/>
              </a:p>
              <a:p>
                <a:pPr marL="0" indent="0">
                  <a:buNone/>
                </a:pPr>
                <a:r>
                  <a:rPr lang="en-GB" dirty="0" smtClean="0"/>
                  <a:t> 			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=−1 </m:t>
                      </m:r>
                      <m:r>
                        <a:rPr lang="en-GB" b="0" i="1" smtClean="0">
                          <a:latin typeface="Cambria Math"/>
                        </a:rPr>
                        <m:t>𝑜𝑟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dirty="0" smtClean="0"/>
              </a:p>
              <a:p>
                <a:pPr marL="0" indent="0" algn="ctr">
                  <a:buNone/>
                </a:pPr>
                <a:r>
                  <a:rPr lang="en-GB" dirty="0" smtClean="0">
                    <a:solidFill>
                      <a:schemeClr val="accent1"/>
                    </a:solidFill>
                    <a:latin typeface="Comic Sans MS" pitchFamily="66" charset="0"/>
                  </a:rPr>
                  <a:t>Notice that these values are independent of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GB" dirty="0" smtClean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GB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GB" dirty="0" smtClean="0">
                    <a:solidFill>
                      <a:schemeClr val="accent1"/>
                    </a:solidFill>
                    <a:latin typeface="Comic Sans MS" pitchFamily="66" charset="0"/>
                  </a:rPr>
                  <a:t>and</a:t>
                </a:r>
                <a:r>
                  <a:rPr lang="en-GB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GB" dirty="0" smtClean="0">
                    <a:solidFill>
                      <a:schemeClr val="accent1"/>
                    </a:solidFill>
                  </a:rPr>
                  <a:t>.</a:t>
                </a: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>
                    <a:latin typeface="Comic Sans MS" pitchFamily="66" charset="0"/>
                  </a:rPr>
                  <a:t>The area we require is given by: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𝐴𝑟𝑒𝑎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</a:rPr>
                            <m:t>ⅆ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8640"/>
                <a:ext cx="8229600" cy="6552728"/>
              </a:xfrm>
              <a:blipFill rotWithShape="1">
                <a:blip r:embed="rId2"/>
                <a:stretch>
                  <a:fillRect l="-1704" t="-2512" r="-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618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1" y="230824"/>
            <a:ext cx="4631105" cy="573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024" y="148252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What’s the area bounded by these parabolas?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0887" y="5875774"/>
            <a:ext cx="241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Not accurately drawn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6439" y="6313346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Bradley Hand ITC" panose="03070402050302030203" pitchFamily="66" charset="0"/>
              </a:rPr>
              <a:t>SIC_24</a:t>
            </a:r>
            <a:endParaRPr lang="en-GB" sz="2400" dirty="0">
              <a:latin typeface="Bradley Hand ITC" panose="030704020503020302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3007" y="51756"/>
            <a:ext cx="55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A</a:t>
            </a:r>
            <a:r>
              <a:rPr lang="en-GB" sz="3600" dirty="0" smtClean="0">
                <a:latin typeface="Comic Sans MS" pitchFamily="66" charset="0"/>
              </a:rPr>
              <a:t>rea </a:t>
            </a:r>
            <a:r>
              <a:rPr lang="en-GB" sz="3600" dirty="0">
                <a:latin typeface="Comic Sans MS" pitchFamily="66" charset="0"/>
              </a:rPr>
              <a:t>b</a:t>
            </a:r>
            <a:r>
              <a:rPr lang="en-GB" sz="3600" dirty="0" smtClean="0">
                <a:latin typeface="Comic Sans MS" pitchFamily="66" charset="0"/>
              </a:rPr>
              <a:t>etween Parabolas</a:t>
            </a:r>
            <a:endParaRPr lang="en-GB" sz="3600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−7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+23</m:t>
                      </m:r>
                    </m:oMath>
                  </m:oMathPara>
                </a14:m>
                <a:endParaRPr lang="en-GB" sz="28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=23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−7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52445" y="5923125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P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9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7605437"/>
                  </p:ext>
                </p:extLst>
              </p:nvPr>
            </p:nvGraphicFramePr>
            <p:xfrm>
              <a:off x="323528" y="107776"/>
              <a:ext cx="8496944" cy="6705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95454"/>
                    <a:gridCol w="885066"/>
                    <a:gridCol w="3816424"/>
                  </a:tblGrid>
                  <a:tr h="1396371">
                    <a:tc>
                      <a:txBody>
                        <a:bodyPr/>
                        <a:lstStyle/>
                        <a:p>
                          <a:r>
                            <a:rPr lang="en-GB" sz="1400" b="0" dirty="0" smtClean="0">
                              <a:latin typeface="Comic Sans MS" pitchFamily="66" charset="0"/>
                            </a:rPr>
                            <a:t>What is the area bounded by these curves?</a:t>
                          </a:r>
                        </a:p>
                        <a:p>
                          <a:endParaRPr lang="en-GB" sz="1400" b="0" i="1" dirty="0" smtClean="0">
                            <a:latin typeface="Comic Sans MS" pitchFamily="66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=−2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+3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+4</m:t>
                                </m:r>
                              </m:oMath>
                            </m:oMathPara>
                          </a14:m>
                          <a:endParaRPr lang="en-GB" b="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=4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+3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b="0" dirty="0" smtClean="0"/>
                        </a:p>
                        <a:p>
                          <a:r>
                            <a:rPr lang="en-GB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omic Sans MS" pitchFamily="66" charset="0"/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="0" dirty="0" smtClean="0">
                              <a:latin typeface="Comic Sans MS" pitchFamily="66" charset="0"/>
                            </a:rPr>
                            <a:t>What is the area bounded by these curves?</a:t>
                          </a:r>
                        </a:p>
                        <a:p>
                          <a:endParaRPr lang="en-GB" b="0" i="1" dirty="0" smtClean="0"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+4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+5</m:t>
                                </m:r>
                              </m:oMath>
                            </m:oMathPara>
                          </a14:m>
                          <a:endParaRPr lang="en-GB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=5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+4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omic Sans MS" pitchFamily="66" charset="0"/>
                            </a:rPr>
                            <a:t>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64271">
                    <a:tc>
                      <a:txBody>
                        <a:bodyPr/>
                        <a:lstStyle/>
                        <a:p>
                          <a:endParaRPr lang="en-GB" sz="105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396371">
                    <a:tc>
                      <a:txBody>
                        <a:bodyPr/>
                        <a:lstStyle/>
                        <a:p>
                          <a:r>
                            <a:rPr lang="en-GB" sz="1400" b="0" dirty="0" smtClean="0">
                              <a:latin typeface="Comic Sans MS" pitchFamily="66" charset="0"/>
                            </a:rPr>
                            <a:t>What is the area bounded by these curves?</a:t>
                          </a:r>
                          <a:endParaRPr lang="en-GB" sz="1400" b="0" i="1" dirty="0" smtClean="0">
                            <a:latin typeface="Comic Sans MS" pitchFamily="66" charset="0"/>
                          </a:endParaRPr>
                        </a:p>
                        <a:p>
                          <a:r>
                            <a:rPr lang="en-GB" b="0" dirty="0" smtClean="0"/>
                            <a:t>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+5</m:t>
                                </m:r>
                              </m:oMath>
                            </m:oMathPara>
                          </a14:m>
                          <a:endParaRPr lang="en-GB" b="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=5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dirty="0" smtClean="0"/>
                        </a:p>
                        <a:p>
                          <a:r>
                            <a:rPr lang="en-GB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omic Sans MS" pitchFamily="66" charset="0"/>
                            </a:rPr>
                            <a:t>B</a:t>
                          </a:r>
                          <a:endParaRPr lang="en-GB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="0" dirty="0" smtClean="0">
                              <a:latin typeface="Comic Sans MS" pitchFamily="66" charset="0"/>
                            </a:rPr>
                            <a:t>What is the area bounded by these curves?</a:t>
                          </a:r>
                        </a:p>
                        <a:p>
                          <a:endParaRPr lang="en-GB" b="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+7</m:t>
                                </m:r>
                              </m:oMath>
                            </m:oMathPara>
                          </a14:m>
                          <a:endParaRPr lang="en-GB" b="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=7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GB" dirty="0" smtClean="0"/>
                        </a:p>
                        <a:p>
                          <a:r>
                            <a:rPr lang="en-GB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omic Sans MS" pitchFamily="66" charset="0"/>
                            </a:rPr>
                            <a:t>F</a:t>
                          </a:r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65724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396371">
                    <a:tc>
                      <a:txBody>
                        <a:bodyPr/>
                        <a:lstStyle/>
                        <a:p>
                          <a:r>
                            <a:rPr lang="en-GB" sz="1400" b="0" dirty="0" smtClean="0">
                              <a:latin typeface="Comic Sans MS" pitchFamily="66" charset="0"/>
                            </a:rPr>
                            <a:t>What is the area bounded by these curves?</a:t>
                          </a:r>
                        </a:p>
                        <a:p>
                          <a:r>
                            <a:rPr lang="en-GB" b="0" dirty="0" smtClean="0"/>
                            <a:t>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=−5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+4</m:t>
                                </m:r>
                              </m:oMath>
                            </m:oMathPara>
                          </a14:m>
                          <a:endParaRPr lang="en-GB" b="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=4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GB" dirty="0" smtClean="0"/>
                        </a:p>
                        <a:p>
                          <a:r>
                            <a:rPr lang="en-GB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omic Sans MS" pitchFamily="66" charset="0"/>
                            </a:rPr>
                            <a:t>C</a:t>
                          </a:r>
                          <a:endParaRPr lang="en-GB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="0" dirty="0" smtClean="0">
                              <a:latin typeface="Comic Sans MS" pitchFamily="66" charset="0"/>
                            </a:rPr>
                            <a:t>What is the area bounded by these curves?</a:t>
                          </a:r>
                        </a:p>
                        <a:p>
                          <a:endParaRPr lang="en-GB" b="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=2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−5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+8</m:t>
                                </m:r>
                              </m:oMath>
                            </m:oMathPara>
                          </a14:m>
                          <a:endParaRPr lang="en-GB" b="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=8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−5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en-GB" dirty="0" smtClean="0"/>
                        </a:p>
                        <a:p>
                          <a:r>
                            <a:rPr lang="en-GB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omic Sans MS" pitchFamily="66" charset="0"/>
                            </a:rPr>
                            <a:t>G</a:t>
                          </a:r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65724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123168">
                    <a:tc>
                      <a:txBody>
                        <a:bodyPr/>
                        <a:lstStyle/>
                        <a:p>
                          <a:r>
                            <a:rPr lang="en-GB" sz="1400" b="0" dirty="0" smtClean="0">
                              <a:latin typeface="Comic Sans MS" pitchFamily="66" charset="0"/>
                            </a:rPr>
                            <a:t>What is the area bounded by these curves?</a:t>
                          </a:r>
                        </a:p>
                        <a:p>
                          <a:r>
                            <a:rPr lang="en-GB" b="0" dirty="0" smtClean="0"/>
                            <a:t>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=−2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+4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+7</m:t>
                                </m:r>
                              </m:oMath>
                            </m:oMathPara>
                          </a14:m>
                          <a:endParaRPr lang="en-GB" b="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=7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+4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b="0" dirty="0" smtClean="0"/>
                        </a:p>
                        <a:p>
                          <a:r>
                            <a:rPr lang="en-GB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omic Sans MS" pitchFamily="66" charset="0"/>
                            </a:rPr>
                            <a:t>D</a:t>
                          </a:r>
                          <a:endParaRPr lang="en-GB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="0" dirty="0" smtClean="0">
                              <a:latin typeface="Comic Sans MS" pitchFamily="66" charset="0"/>
                            </a:rPr>
                            <a:t>What is the area bounded by these curves?</a:t>
                          </a:r>
                        </a:p>
                        <a:p>
                          <a:endParaRPr lang="en-GB" b="0" i="1" dirty="0" smtClean="0"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=5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−7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+11</m:t>
                                </m:r>
                              </m:oMath>
                            </m:oMathPara>
                          </a14:m>
                          <a:endParaRPr lang="en-GB" b="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=11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−7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+5</m:t>
                                </m:r>
                              </m:oMath>
                            </m:oMathPara>
                          </a14:m>
                          <a:endParaRPr lang="en-GB" dirty="0" smtClean="0"/>
                        </a:p>
                        <a:p>
                          <a:r>
                            <a:rPr lang="en-GB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omic Sans MS" pitchFamily="66" charset="0"/>
                            </a:rPr>
                            <a:t>H</a:t>
                          </a:r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7605437"/>
                  </p:ext>
                </p:extLst>
              </p:nvPr>
            </p:nvGraphicFramePr>
            <p:xfrm>
              <a:off x="323528" y="107776"/>
              <a:ext cx="8496944" cy="6705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95454"/>
                    <a:gridCol w="885066"/>
                    <a:gridCol w="3816424"/>
                  </a:tblGrid>
                  <a:tr h="1402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435" r="-123756" b="-38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22684" t="-435" b="-38521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GB" sz="105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402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126522" r="-123756" b="-259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22684" t="-126522" b="-25913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402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252609" r="-123756" b="-13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22684" t="-252609" b="-133043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402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378696" r="-123756" b="-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22684" t="-378696" b="-695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3493831" y="6588724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smtClean="0">
                <a:latin typeface="Bradley Hand ITC" panose="03070402050302030203" pitchFamily="66" charset="0"/>
              </a:rPr>
              <a:t>SIC_24</a:t>
            </a:r>
            <a:endParaRPr lang="en-GB" sz="1100" dirty="0"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04663" y="6590996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smtClean="0">
                <a:latin typeface="Bradley Hand ITC" panose="03070402050302030203" pitchFamily="66" charset="0"/>
              </a:rPr>
              <a:t>SIC_24</a:t>
            </a:r>
            <a:endParaRPr lang="en-GB" sz="1100" dirty="0">
              <a:latin typeface="Bradley Hand ITC" panose="030704020503020302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2455" y="4803108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smtClean="0">
                <a:latin typeface="Bradley Hand ITC" panose="03070402050302030203" pitchFamily="66" charset="0"/>
              </a:rPr>
              <a:t>SIC_24</a:t>
            </a:r>
            <a:endParaRPr lang="en-GB" sz="1100" dirty="0">
              <a:latin typeface="Bradley Hand ITC" panose="03070402050302030203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3287" y="4805380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smtClean="0">
                <a:latin typeface="Bradley Hand ITC" panose="03070402050302030203" pitchFamily="66" charset="0"/>
              </a:rPr>
              <a:t>SIC_24</a:t>
            </a:r>
            <a:endParaRPr lang="en-GB" sz="1100" dirty="0">
              <a:latin typeface="Bradley Hand ITC" panose="03070402050302030203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1079" y="3031140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smtClean="0">
                <a:latin typeface="Bradley Hand ITC" panose="03070402050302030203" pitchFamily="66" charset="0"/>
              </a:rPr>
              <a:t>SIC_24</a:t>
            </a:r>
            <a:endParaRPr lang="en-GB" sz="1100" dirty="0">
              <a:latin typeface="Bradley Hand ITC" panose="03070402050302030203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1911" y="3033412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smtClean="0">
                <a:latin typeface="Bradley Hand ITC" panose="03070402050302030203" pitchFamily="66" charset="0"/>
              </a:rPr>
              <a:t>SIC_24</a:t>
            </a:r>
            <a:endParaRPr lang="en-GB" sz="1100" dirty="0">
              <a:latin typeface="Bradley Hand ITC" panose="03070402050302030203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6999" y="1259172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smtClean="0">
                <a:latin typeface="Bradley Hand ITC" panose="03070402050302030203" pitchFamily="66" charset="0"/>
              </a:rPr>
              <a:t>SIC_24</a:t>
            </a:r>
            <a:endParaRPr lang="en-GB" sz="1100" dirty="0">
              <a:latin typeface="Bradley Hand ITC" panose="03070402050302030203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97831" y="1261444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smtClean="0">
                <a:latin typeface="Bradley Hand ITC" panose="03070402050302030203" pitchFamily="66" charset="0"/>
              </a:rPr>
              <a:t>SIC_24</a:t>
            </a:r>
            <a:endParaRPr lang="en-GB" sz="11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9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8729458"/>
                  </p:ext>
                </p:extLst>
              </p:nvPr>
            </p:nvGraphicFramePr>
            <p:xfrm>
              <a:off x="323528" y="107776"/>
              <a:ext cx="8496944" cy="6705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95454"/>
                    <a:gridCol w="885066"/>
                    <a:gridCol w="3816424"/>
                  </a:tblGrid>
                  <a:tr h="1396371">
                    <a:tc>
                      <a:txBody>
                        <a:bodyPr/>
                        <a:lstStyle/>
                        <a:p>
                          <a:r>
                            <a:rPr lang="en-GB" sz="1400" b="0" dirty="0" smtClean="0">
                              <a:latin typeface="Comic Sans MS" pitchFamily="66" charset="0"/>
                            </a:rPr>
                            <a:t>What is the area bounded by these curves?</a:t>
                          </a:r>
                        </a:p>
                        <a:p>
                          <a:endParaRPr lang="en-GB" sz="1400" b="0" i="1" dirty="0" smtClean="0">
                            <a:latin typeface="Comic Sans MS" pitchFamily="66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=−2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+3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+4</m:t>
                                </m:r>
                              </m:oMath>
                            </m:oMathPara>
                          </a14:m>
                          <a:endParaRPr lang="en-GB" b="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=4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+3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b="0" dirty="0" smtClean="0"/>
                        </a:p>
                        <a:p>
                          <a:r>
                            <a:rPr lang="en-GB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omic Sans MS" pitchFamily="66" charset="0"/>
                            </a:rPr>
                            <a:t>I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="0" dirty="0" smtClean="0">
                              <a:latin typeface="Comic Sans MS" pitchFamily="66" charset="0"/>
                            </a:rPr>
                            <a:t>What is the area bounded by these curves?</a:t>
                          </a:r>
                        </a:p>
                        <a:p>
                          <a:endParaRPr lang="en-GB" b="0" i="1" dirty="0" smtClean="0">
                            <a:latin typeface="Cambria Math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=−5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+7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b="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=−2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+7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GB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omic Sans MS" pitchFamily="66" charset="0"/>
                            </a:rPr>
                            <a:t>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64271">
                    <a:tc>
                      <a:txBody>
                        <a:bodyPr/>
                        <a:lstStyle/>
                        <a:p>
                          <a:endParaRPr lang="en-GB" sz="105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396371">
                    <a:tc>
                      <a:txBody>
                        <a:bodyPr/>
                        <a:lstStyle/>
                        <a:p>
                          <a:r>
                            <a:rPr lang="en-GB" sz="1400" b="0" dirty="0" smtClean="0">
                              <a:latin typeface="Comic Sans MS" pitchFamily="66" charset="0"/>
                            </a:rPr>
                            <a:t>What is the area bounded by these curves?</a:t>
                          </a:r>
                          <a:endParaRPr lang="en-GB" sz="1400" b="0" i="1" dirty="0" smtClean="0">
                            <a:latin typeface="Comic Sans MS" pitchFamily="66" charset="0"/>
                          </a:endParaRPr>
                        </a:p>
                        <a:p>
                          <a:r>
                            <a:rPr lang="en-GB" b="0" dirty="0" smtClean="0"/>
                            <a:t>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=−3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+9</m:t>
                                </m:r>
                              </m:oMath>
                            </m:oMathPara>
                          </a14:m>
                          <a:endParaRPr lang="en-GB" b="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=9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GB" dirty="0" smtClean="0"/>
                        </a:p>
                        <a:p>
                          <a:r>
                            <a:rPr lang="en-GB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omic Sans MS" pitchFamily="66" charset="0"/>
                            </a:rPr>
                            <a:t>J</a:t>
                          </a:r>
                          <a:endParaRPr lang="en-GB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="0" dirty="0" smtClean="0">
                              <a:latin typeface="Comic Sans MS" pitchFamily="66" charset="0"/>
                            </a:rPr>
                            <a:t>What is the area bounded by these curves?</a:t>
                          </a:r>
                        </a:p>
                        <a:p>
                          <a:endParaRPr lang="en-GB" b="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+7</m:t>
                                </m:r>
                              </m:oMath>
                            </m:oMathPara>
                          </a14:m>
                          <a:endParaRPr lang="en-GB" b="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=7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+4</m:t>
                                </m:r>
                              </m:oMath>
                            </m:oMathPara>
                          </a14:m>
                          <a:endParaRPr lang="en-GB" dirty="0" smtClean="0"/>
                        </a:p>
                        <a:p>
                          <a:r>
                            <a:rPr lang="en-GB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omic Sans MS" pitchFamily="66" charset="0"/>
                            </a:rPr>
                            <a:t>N</a:t>
                          </a:r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65724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396371">
                    <a:tc>
                      <a:txBody>
                        <a:bodyPr/>
                        <a:lstStyle/>
                        <a:p>
                          <a:r>
                            <a:rPr lang="en-GB" sz="1400" b="0" dirty="0" smtClean="0">
                              <a:latin typeface="Comic Sans MS" pitchFamily="66" charset="0"/>
                            </a:rPr>
                            <a:t>What is the area bounded by these curves?</a:t>
                          </a:r>
                        </a:p>
                        <a:p>
                          <a:r>
                            <a:rPr lang="en-GB" b="0" dirty="0" smtClean="0"/>
                            <a:t>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=−3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+9</m:t>
                                </m:r>
                              </m:oMath>
                            </m:oMathPara>
                          </a14:m>
                          <a:endParaRPr lang="en-GB" b="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=9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GB" dirty="0" smtClean="0"/>
                        </a:p>
                        <a:p>
                          <a:r>
                            <a:rPr lang="en-GB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omic Sans MS" pitchFamily="66" charset="0"/>
                            </a:rPr>
                            <a:t>K</a:t>
                          </a:r>
                          <a:endParaRPr lang="en-GB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="0" dirty="0" smtClean="0">
                              <a:latin typeface="Comic Sans MS" pitchFamily="66" charset="0"/>
                            </a:rPr>
                            <a:t>What is the area bounded by these curves?</a:t>
                          </a:r>
                        </a:p>
                        <a:p>
                          <a:endParaRPr lang="en-GB" b="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=5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−5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+8</m:t>
                                </m:r>
                              </m:oMath>
                            </m:oMathPara>
                          </a14:m>
                          <a:endParaRPr lang="en-GB" b="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=8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−5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+5</m:t>
                                </m:r>
                              </m:oMath>
                            </m:oMathPara>
                          </a14:m>
                          <a:endParaRPr lang="en-GB" dirty="0" smtClean="0"/>
                        </a:p>
                        <a:p>
                          <a:r>
                            <a:rPr lang="en-GB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omic Sans MS" pitchFamily="66" charset="0"/>
                            </a:rPr>
                            <a:t>O</a:t>
                          </a:r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65724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123168">
                    <a:tc>
                      <a:txBody>
                        <a:bodyPr/>
                        <a:lstStyle/>
                        <a:p>
                          <a:r>
                            <a:rPr lang="en-GB" sz="1400" b="0" dirty="0" smtClean="0">
                              <a:latin typeface="Comic Sans MS" pitchFamily="66" charset="0"/>
                            </a:rPr>
                            <a:t>What is the area bounded by these curves?</a:t>
                          </a:r>
                        </a:p>
                        <a:p>
                          <a:r>
                            <a:rPr lang="en-GB" b="0" dirty="0" smtClean="0"/>
                            <a:t>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=−3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+4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GB" b="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=3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+4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GB" b="0" dirty="0" smtClean="0"/>
                        </a:p>
                        <a:p>
                          <a:r>
                            <a:rPr lang="en-GB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omic Sans MS" pitchFamily="66" charset="0"/>
                            </a:rPr>
                            <a:t>L</a:t>
                          </a:r>
                          <a:endParaRPr lang="en-GB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="0" dirty="0" smtClean="0">
                              <a:latin typeface="Comic Sans MS" pitchFamily="66" charset="0"/>
                            </a:rPr>
                            <a:t>What is the area bounded by these curves?</a:t>
                          </a:r>
                        </a:p>
                        <a:p>
                          <a:endParaRPr lang="en-GB" b="0" i="1" dirty="0" smtClean="0"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−7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+23</m:t>
                                </m:r>
                              </m:oMath>
                            </m:oMathPara>
                          </a14:m>
                          <a:endParaRPr lang="en-GB" b="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=23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−7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dirty="0" smtClean="0"/>
                        </a:p>
                        <a:p>
                          <a:r>
                            <a:rPr lang="en-GB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omic Sans MS" pitchFamily="66" charset="0"/>
                            </a:rPr>
                            <a:t>P</a:t>
                          </a:r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8729458"/>
                  </p:ext>
                </p:extLst>
              </p:nvPr>
            </p:nvGraphicFramePr>
            <p:xfrm>
              <a:off x="323528" y="107776"/>
              <a:ext cx="8496944" cy="6705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95454"/>
                    <a:gridCol w="885066"/>
                    <a:gridCol w="3816424"/>
                  </a:tblGrid>
                  <a:tr h="1402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435" r="-123756" b="-38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22684" t="-435" b="-38521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GB" sz="105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402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126522" r="-123756" b="-259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22684" t="-126522" b="-25913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402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252609" r="-123756" b="-13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22684" t="-252609" b="-133043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402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378696" r="-123756" b="-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22684" t="-378696" b="-695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3493831" y="6588724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smtClean="0">
                <a:latin typeface="Bradley Hand ITC" panose="03070402050302030203" pitchFamily="66" charset="0"/>
              </a:rPr>
              <a:t>SIC_24</a:t>
            </a:r>
            <a:endParaRPr lang="en-GB" sz="1100" dirty="0"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04663" y="6590996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smtClean="0">
                <a:latin typeface="Bradley Hand ITC" panose="03070402050302030203" pitchFamily="66" charset="0"/>
              </a:rPr>
              <a:t>SIC_24</a:t>
            </a:r>
            <a:endParaRPr lang="en-GB" sz="1100" dirty="0">
              <a:latin typeface="Bradley Hand ITC" panose="030704020503020302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2455" y="4803108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smtClean="0">
                <a:latin typeface="Bradley Hand ITC" panose="03070402050302030203" pitchFamily="66" charset="0"/>
              </a:rPr>
              <a:t>SIC_24</a:t>
            </a:r>
            <a:endParaRPr lang="en-GB" sz="1100" dirty="0">
              <a:latin typeface="Bradley Hand ITC" panose="03070402050302030203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3287" y="4805380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smtClean="0">
                <a:latin typeface="Bradley Hand ITC" panose="03070402050302030203" pitchFamily="66" charset="0"/>
              </a:rPr>
              <a:t>SIC_24</a:t>
            </a:r>
            <a:endParaRPr lang="en-GB" sz="1100" dirty="0">
              <a:latin typeface="Bradley Hand ITC" panose="03070402050302030203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1079" y="3031140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smtClean="0">
                <a:latin typeface="Bradley Hand ITC" panose="03070402050302030203" pitchFamily="66" charset="0"/>
              </a:rPr>
              <a:t>SIC_24</a:t>
            </a:r>
            <a:endParaRPr lang="en-GB" sz="1100" dirty="0">
              <a:latin typeface="Bradley Hand ITC" panose="03070402050302030203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1911" y="3033412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smtClean="0">
                <a:latin typeface="Bradley Hand ITC" panose="03070402050302030203" pitchFamily="66" charset="0"/>
              </a:rPr>
              <a:t>SIC_24</a:t>
            </a:r>
            <a:endParaRPr lang="en-GB" sz="1100" dirty="0">
              <a:latin typeface="Bradley Hand ITC" panose="03070402050302030203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6999" y="1259172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smtClean="0">
                <a:latin typeface="Bradley Hand ITC" panose="03070402050302030203" pitchFamily="66" charset="0"/>
              </a:rPr>
              <a:t>SIC_24</a:t>
            </a:r>
            <a:endParaRPr lang="en-GB" sz="1100" dirty="0">
              <a:latin typeface="Bradley Hand ITC" panose="03070402050302030203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97831" y="1261444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smtClean="0">
                <a:latin typeface="Bradley Hand ITC" panose="03070402050302030203" pitchFamily="66" charset="0"/>
              </a:rPr>
              <a:t>SIC_24</a:t>
            </a:r>
            <a:endParaRPr lang="en-GB" sz="11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3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60648"/>
            <a:ext cx="432435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75008" y="2113050"/>
                <a:ext cx="7457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008" y="2113050"/>
                <a:ext cx="745717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9671" y="954440"/>
                <a:ext cx="7393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𝐠</m:t>
                      </m:r>
                      <m:r>
                        <a:rPr lang="en-GB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71" y="954440"/>
                <a:ext cx="739305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23181" y="1592926"/>
                <a:ext cx="4288833" cy="2032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>
                    <a:latin typeface="Comic Sans MS" pitchFamily="66" charset="0"/>
                  </a:rPr>
                  <a:t>We only need to 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𝐴𝑟𝑒𝑎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GB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GB" i="1">
                              <a:latin typeface="Cambria Math"/>
                            </a:rPr>
                            <m:t>−</m:t>
                          </m:r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GB" i="1">
                              <a:latin typeface="Cambria Math"/>
                            </a:rPr>
                            <m:t>ⅆ</m:t>
                          </m:r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endParaRPr lang="en-GB" dirty="0" smtClean="0">
                  <a:latin typeface="Comic Sans MS" pitchFamily="66" charset="0"/>
                </a:endParaRPr>
              </a:p>
              <a:p>
                <a:r>
                  <a:rPr lang="en-GB" dirty="0">
                    <a:latin typeface="Comic Sans MS" pitchFamily="66" charset="0"/>
                  </a:rPr>
                  <a:t>d</a:t>
                </a:r>
                <a:r>
                  <a:rPr lang="en-GB" dirty="0" smtClean="0">
                    <a:latin typeface="Comic Sans MS" pitchFamily="66" charset="0"/>
                  </a:rPr>
                  <a:t>espite part of its area being below the </a:t>
                </a:r>
                <a:r>
                  <a:rPr lang="en-GB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x-axis</a:t>
                </a:r>
                <a:r>
                  <a:rPr lang="en-GB" dirty="0" smtClean="0">
                    <a:latin typeface="Comic Sans MS" pitchFamily="66" charset="0"/>
                  </a:rPr>
                  <a:t> and therefore negative.</a:t>
                </a:r>
                <a:endParaRPr lang="en-GB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181" y="1592926"/>
                <a:ext cx="4288833" cy="2032801"/>
              </a:xfrm>
              <a:prstGeom prst="rect">
                <a:avLst/>
              </a:prstGeom>
              <a:blipFill rotWithShape="1">
                <a:blip r:embed="rId8"/>
                <a:stretch>
                  <a:fillRect l="-1136" t="-1198" b="-38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611805" y="4406686"/>
                <a:ext cx="4288833" cy="1383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>
                    <a:latin typeface="Comic Sans MS" pitchFamily="66" charset="0"/>
                  </a:rPr>
                  <a:t>Imagine both curves translated by the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 smtClean="0">
                    <a:latin typeface="Comic Sans MS" pitchFamily="66" charset="0"/>
                  </a:rPr>
                  <a:t>.  The area wouldn’t change and we would have no negative areas.</a:t>
                </a:r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805" y="4406686"/>
                <a:ext cx="4288833" cy="1383456"/>
              </a:xfrm>
              <a:prstGeom prst="rect">
                <a:avLst/>
              </a:prstGeom>
              <a:blipFill rotWithShape="1">
                <a:blip r:embed="rId9"/>
                <a:stretch>
                  <a:fillRect l="-1280" t="-1762" r="-427" b="-6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699170" y="262920"/>
            <a:ext cx="4324350" cy="5438775"/>
            <a:chOff x="4699170" y="262920"/>
            <a:chExt cx="4324350" cy="543877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170" y="262920"/>
              <a:ext cx="4324350" cy="543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181632" y="1951546"/>
                  <a:ext cx="120725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GB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oMath>
                    </m:oMathPara>
                  </a14:m>
                  <a:endParaRPr lang="en-GB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1632" y="1951546"/>
                  <a:ext cx="1207254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061447" y="342552"/>
                  <a:ext cx="120084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𝐠</m:t>
                        </m:r>
                        <m:d>
                          <m:dPr>
                            <m:ctrlPr>
                              <a:rPr lang="en-GB" sz="2000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GB" sz="2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GB" sz="2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𝟒</m:t>
                        </m:r>
                      </m:oMath>
                    </m:oMathPara>
                  </a14:m>
                  <a:endParaRPr lang="en-GB" sz="20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1447" y="342552"/>
                  <a:ext cx="1200842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7408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60648"/>
            <a:ext cx="432435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7650" y="3789040"/>
            <a:ext cx="446836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39" b="11916"/>
          <a:stretch/>
        </p:blipFill>
        <p:spPr bwMode="auto">
          <a:xfrm>
            <a:off x="251520" y="2229271"/>
            <a:ext cx="4324350" cy="281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075008" y="3819050"/>
                <a:ext cx="7457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008" y="3819050"/>
                <a:ext cx="745717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3575" y="4025240"/>
                <a:ext cx="7393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𝐠</m:t>
                      </m:r>
                      <m:r>
                        <a:rPr lang="en-GB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75" y="4025240"/>
                <a:ext cx="739305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347968" y="1539834"/>
                <a:ext cx="12634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2000" b="1" dirty="0" smtClean="0">
                    <a:solidFill>
                      <a:srgbClr val="00B05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GB" sz="2000" b="1" dirty="0">
                        <a:solidFill>
                          <a:srgbClr val="0070C0"/>
                        </a:solidFill>
                        <a:latin typeface="Cambria Math"/>
                      </a:rPr>
                      <m:t>𝐠</m:t>
                    </m:r>
                    <m:r>
                      <a:rPr lang="en-GB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GB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GB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968" y="1539834"/>
                <a:ext cx="1263487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1932" t="-7692" r="-2415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95952" y="371458"/>
                <a:ext cx="56160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smtClean="0">
                    <a:latin typeface="Comic Sans MS" pitchFamily="66" charset="0"/>
                  </a:rPr>
                  <a:t>So what does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−</m:t>
                    </m:r>
                    <m:r>
                      <a:rPr lang="en-GB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400" dirty="0" smtClean="0"/>
                  <a:t> </a:t>
                </a:r>
                <a:r>
                  <a:rPr lang="en-GB" sz="2400" dirty="0">
                    <a:latin typeface="Comic Sans MS" pitchFamily="66" charset="0"/>
                  </a:rPr>
                  <a:t> </a:t>
                </a:r>
                <a:r>
                  <a:rPr lang="en-GB" sz="2400" dirty="0" smtClean="0">
                    <a:latin typeface="Comic Sans MS" pitchFamily="66" charset="0"/>
                  </a:rPr>
                  <a:t>look like?</a:t>
                </a:r>
                <a:endParaRPr lang="en-GB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952" y="371458"/>
                <a:ext cx="5616052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73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4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75486E-6 L 1.11111E-6 0.2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60648"/>
            <a:ext cx="432435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7650" y="3789040"/>
            <a:ext cx="446836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39" b="11916"/>
          <a:stretch/>
        </p:blipFill>
        <p:spPr bwMode="auto">
          <a:xfrm>
            <a:off x="251520" y="3921623"/>
            <a:ext cx="4324350" cy="281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/>
          <p:cNvCxnSpPr/>
          <p:nvPr/>
        </p:nvCxnSpPr>
        <p:spPr>
          <a:xfrm flipV="1">
            <a:off x="1664359" y="5356308"/>
            <a:ext cx="0" cy="11610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839528" y="4629691"/>
            <a:ext cx="0" cy="18876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026600" y="4257999"/>
            <a:ext cx="0" cy="21440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387161" y="4629692"/>
            <a:ext cx="0" cy="11451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218278" y="4257999"/>
            <a:ext cx="0" cy="18938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75008" y="3819050"/>
                <a:ext cx="7457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008" y="3819050"/>
                <a:ext cx="745717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3575" y="4025240"/>
                <a:ext cx="7393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𝐠</m:t>
                      </m:r>
                      <m:r>
                        <a:rPr lang="en-GB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75" y="4025240"/>
                <a:ext cx="739305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47968" y="1539834"/>
                <a:ext cx="12634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2000" b="1" dirty="0" smtClean="0">
                    <a:solidFill>
                      <a:srgbClr val="00B05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GB" sz="2000" b="1" dirty="0">
                        <a:solidFill>
                          <a:srgbClr val="0070C0"/>
                        </a:solidFill>
                        <a:latin typeface="Cambria Math"/>
                      </a:rPr>
                      <m:t>𝐠</m:t>
                    </m:r>
                    <m:r>
                      <a:rPr lang="en-GB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GB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GB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968" y="1539834"/>
                <a:ext cx="1263487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1932" t="-7692" r="-2415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295952" y="371458"/>
                <a:ext cx="56160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smtClean="0">
                    <a:latin typeface="Comic Sans MS" pitchFamily="66" charset="0"/>
                  </a:rPr>
                  <a:t>So what does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−</m:t>
                    </m:r>
                    <m:r>
                      <a:rPr lang="en-GB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400" dirty="0" smtClean="0"/>
                  <a:t> </a:t>
                </a:r>
                <a:r>
                  <a:rPr lang="en-GB" sz="2400" dirty="0">
                    <a:latin typeface="Comic Sans MS" pitchFamily="66" charset="0"/>
                  </a:rPr>
                  <a:t> </a:t>
                </a:r>
                <a:r>
                  <a:rPr lang="en-GB" sz="2400" dirty="0" smtClean="0">
                    <a:latin typeface="Comic Sans MS" pitchFamily="66" charset="0"/>
                  </a:rPr>
                  <a:t>look like?</a:t>
                </a:r>
                <a:endParaRPr lang="en-GB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952" y="371458"/>
                <a:ext cx="5616052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73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21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5405E-6 L -4.44444E-6 -0.49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8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1666E-6 L 4.72222E-6 -0.4960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3901E-6 L -1.38889E-6 -0.483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3572E-6 L -4.72222E-6 -0.4440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8991E-6 L -1.11111E-6 -0.388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3773" y="1608033"/>
                <a:ext cx="8980227" cy="54205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800" b="0" dirty="0" smtClean="0"/>
                  <a:t> 	    </a:t>
                </a:r>
                <a:r>
                  <a:rPr lang="en-GB" sz="1400" b="0" dirty="0" smtClean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GB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GB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b="0" dirty="0" smtClean="0"/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400" b="0" i="1" dirty="0" smtClean="0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400" b="0" i="1" dirty="0" smtClean="0">
                              <a:latin typeface="Cambria Math"/>
                            </a:rPr>
                            <m:t>1</m:t>
                          </m:r>
                        </m:e>
                      </m:mr>
                      <m:mr>
                        <m:e/>
                      </m:mr>
                      <m:mr>
                        <m:e>
                          <m:r>
                            <a:rPr lang="en-GB" sz="2400" b="0" i="1" dirty="0" smtClean="0">
                              <a:latin typeface="Cambria Math"/>
                            </a:rPr>
                            <m:t>−1</m:t>
                          </m:r>
                        </m:e>
                      </m:mr>
                    </m:m>
                  </m:oMath>
                </a14:m>
                <a:endParaRPr lang="en-GB" b="0" dirty="0" smtClean="0"/>
              </a:p>
              <a:p>
                <a:pPr marL="0" indent="0">
                  <a:buNone/>
                </a:pPr>
                <a:r>
                  <a:rPr lang="en-GB" b="0" dirty="0" smtClean="0"/>
                  <a:t> 	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b="0" dirty="0" smtClean="0"/>
                  <a:t> 	   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+2</m:t>
                    </m:r>
                    <m:r>
                      <a:rPr lang="en-GB" b="0" i="1" smtClean="0">
                        <a:latin typeface="Cambria Math"/>
                      </a:rPr>
                      <m:t>𝑐</m:t>
                    </m:r>
                    <m:r>
                      <a:rPr lang="en-GB" b="0" i="1" smtClean="0">
                        <a:latin typeface="Cambria Math"/>
                      </a:rPr>
                      <m:t>−2</m:t>
                    </m:r>
                    <m:r>
                      <a:rPr lang="en-GB" b="0" i="1" smtClean="0">
                        <a:latin typeface="Cambria Math"/>
                      </a:rPr>
                      <m:t>𝑎</m:t>
                    </m:r>
                  </m:oMath>
                </a14:m>
                <a:endParaRPr lang="en-GB" b="0" dirty="0" smtClean="0"/>
              </a:p>
              <a:p>
                <a:pPr marL="0" indent="0">
                  <a:buNone/>
                </a:pPr>
                <a:endParaRPr lang="en-GB" sz="1700" b="0" dirty="0" smtClean="0"/>
              </a:p>
              <a:p>
                <a:pPr marL="0" indent="0">
                  <a:buNone/>
                </a:pPr>
                <a:r>
                  <a:rPr lang="en-GB" sz="4400" b="0" dirty="0" smtClean="0"/>
                  <a:t> </a:t>
                </a:r>
                <a:r>
                  <a:rPr lang="en-GB" sz="2400" dirty="0"/>
                  <a:t> 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𝐴𝑟𝑒𝑎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3" y="1608033"/>
                <a:ext cx="8980227" cy="542059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7760" y="18630"/>
                <a:ext cx="6442598" cy="1572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/>
                        </a:rPr>
                        <m:t>𝐴𝑟𝑒𝑎</m:t>
                      </m:r>
                      <m:r>
                        <a:rPr lang="en-GB" sz="32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GB" sz="3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GB" sz="3200" i="1">
                              <a:latin typeface="Cambria Math"/>
                            </a:rPr>
                            <m:t>−</m:t>
                          </m:r>
                          <m:r>
                            <a:rPr lang="en-GB" sz="32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GB" sz="3200" i="1">
                              <a:latin typeface="Cambria Math"/>
                            </a:rPr>
                            <m:t>1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3200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GB" sz="32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GB" sz="32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GB" sz="3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3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3200" i="1">
                                  <a:latin typeface="Cambria Math"/>
                                </a:rPr>
                                <m:t>+(</m:t>
                              </m:r>
                              <m:r>
                                <a:rPr lang="en-GB" sz="32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GB" sz="3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32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GB" sz="3200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GB" sz="3200" i="1">
                              <a:latin typeface="Cambria Math"/>
                            </a:rPr>
                            <m:t>ⅆ</m:t>
                          </m:r>
                          <m:r>
                            <a:rPr lang="en-GB" sz="3200" i="1">
                              <a:latin typeface="Cambria Math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60" y="18630"/>
                <a:ext cx="6442598" cy="15722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4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6" y="78473"/>
            <a:ext cx="3195932" cy="334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601" y="149623"/>
            <a:ext cx="2806649" cy="319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87" y="3528542"/>
            <a:ext cx="2544171" cy="327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443" y="3467199"/>
            <a:ext cx="2429808" cy="333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012" y="2156346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1900" y="214497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B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284" y="585722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C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4172" y="584585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D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65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95537"/>
            <a:ext cx="2740069" cy="323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74" y="95538"/>
            <a:ext cx="3057951" cy="319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74" y="3436393"/>
            <a:ext cx="2799714" cy="331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35" y="3562723"/>
            <a:ext cx="3063496" cy="3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2012" y="215634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1900" y="214497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F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284" y="5857226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G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04172" y="584585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H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7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1607</Words>
  <Application>Microsoft Office PowerPoint</Application>
  <PresentationFormat>On-screen Show (4:3)</PresentationFormat>
  <Paragraphs>266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Area between Parabolas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 to Teacher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 between Parabolas</dc:title>
  <dc:creator>John Burke</dc:creator>
  <cp:lastModifiedBy>John</cp:lastModifiedBy>
  <cp:revision>50</cp:revision>
  <cp:lastPrinted>2016-10-24T10:46:06Z</cp:lastPrinted>
  <dcterms:created xsi:type="dcterms:W3CDTF">2014-06-04T14:52:50Z</dcterms:created>
  <dcterms:modified xsi:type="dcterms:W3CDTF">2016-10-24T10:48:03Z</dcterms:modified>
</cp:coreProperties>
</file>